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5"/>
  </p:notesMasterIdLst>
  <p:sldIdLst>
    <p:sldId id="627" r:id="rId5"/>
    <p:sldId id="687" r:id="rId6"/>
    <p:sldId id="688" r:id="rId7"/>
    <p:sldId id="689" r:id="rId8"/>
    <p:sldId id="704" r:id="rId9"/>
    <p:sldId id="628" r:id="rId10"/>
    <p:sldId id="629" r:id="rId11"/>
    <p:sldId id="692" r:id="rId12"/>
    <p:sldId id="691" r:id="rId13"/>
    <p:sldId id="637" r:id="rId14"/>
    <p:sldId id="702" r:id="rId15"/>
    <p:sldId id="641" r:id="rId16"/>
    <p:sldId id="644" r:id="rId17"/>
    <p:sldId id="666" r:id="rId18"/>
    <p:sldId id="630" r:id="rId19"/>
    <p:sldId id="659" r:id="rId20"/>
    <p:sldId id="698" r:id="rId21"/>
    <p:sldId id="670" r:id="rId22"/>
    <p:sldId id="684" r:id="rId23"/>
    <p:sldId id="671" r:id="rId24"/>
    <p:sldId id="700" r:id="rId25"/>
    <p:sldId id="631" r:id="rId26"/>
    <p:sldId id="703" r:id="rId27"/>
    <p:sldId id="680" r:id="rId28"/>
    <p:sldId id="693" r:id="rId29"/>
    <p:sldId id="699" r:id="rId30"/>
    <p:sldId id="694" r:id="rId31"/>
    <p:sldId id="626" r:id="rId32"/>
    <p:sldId id="678" r:id="rId33"/>
    <p:sldId id="604" r:id="rId34"/>
    <p:sldId id="262" r:id="rId35"/>
    <p:sldId id="264" r:id="rId36"/>
    <p:sldId id="265" r:id="rId37"/>
    <p:sldId id="266" r:id="rId38"/>
    <p:sldId id="267" r:id="rId39"/>
    <p:sldId id="275" r:id="rId40"/>
    <p:sldId id="269" r:id="rId41"/>
    <p:sldId id="263" r:id="rId42"/>
    <p:sldId id="272" r:id="rId43"/>
    <p:sldId id="271" r:id="rId44"/>
    <p:sldId id="274" r:id="rId45"/>
    <p:sldId id="276" r:id="rId46"/>
    <p:sldId id="705" r:id="rId47"/>
    <p:sldId id="270" r:id="rId48"/>
    <p:sldId id="273" r:id="rId49"/>
    <p:sldId id="606" r:id="rId50"/>
    <p:sldId id="657" r:id="rId51"/>
    <p:sldId id="646" r:id="rId52"/>
    <p:sldId id="640" r:id="rId53"/>
    <p:sldId id="647" r:id="rId54"/>
    <p:sldId id="648" r:id="rId55"/>
    <p:sldId id="649" r:id="rId56"/>
    <p:sldId id="650" r:id="rId57"/>
    <p:sldId id="651" r:id="rId58"/>
    <p:sldId id="652" r:id="rId59"/>
    <p:sldId id="658" r:id="rId60"/>
    <p:sldId id="660" r:id="rId61"/>
    <p:sldId id="690" r:id="rId62"/>
    <p:sldId id="701" r:id="rId63"/>
    <p:sldId id="696" r:id="rId6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B3D"/>
    <a:srgbClr val="FECE40"/>
    <a:srgbClr val="4472C4"/>
    <a:srgbClr val="FECF45"/>
    <a:srgbClr val="FFD253"/>
    <a:srgbClr val="FFFFFF"/>
    <a:srgbClr val="20504F"/>
    <a:srgbClr val="FFEBAB"/>
    <a:srgbClr val="C39BE1"/>
    <a:srgbClr val="C1E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1B8F19-F0C6-422F-9141-29F9D98F8EE1}" v="2860" dt="2024-01-31T22:27:55.746"/>
    <p1510:client id="{965F6A3B-7CD3-4918-9D46-0095A3C04073}" v="931" vWet="935" dt="2024-02-01T11:49:11.441"/>
    <p1510:client id="{A6E59D85-0F72-B6C1-D536-9C649918195C}" v="225" dt="2024-02-01T11:49:14.094"/>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EC0253-FE81-4B41-8624-65ADE3EC6043}" type="datetimeFigureOut">
              <a:rPr lang="fr-FR" smtClean="0"/>
              <a:t>02/02/2024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E2A773-F2D9-4931-B440-E63750CA9883}" type="slidenum">
              <a:rPr lang="fr-FR" smtClean="0"/>
              <a:t>‹#›</a:t>
            </a:fld>
            <a:endParaRPr lang="fr-FR"/>
          </a:p>
        </p:txBody>
      </p:sp>
    </p:spTree>
    <p:extLst>
      <p:ext uri="{BB962C8B-B14F-4D97-AF65-F5344CB8AC3E}">
        <p14:creationId xmlns:p14="http://schemas.microsoft.com/office/powerpoint/2010/main" val="3798972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gn="just">
              <a:buFont typeface="Calibri" panose="020F0502020204030204" pitchFamily="34" charset="0"/>
              <a:buNone/>
            </a:pPr>
            <a:r>
              <a:rPr lang="fr-FR" sz="1200" kern="100">
                <a:effectLst/>
                <a:latin typeface="Calibri" panose="020F0502020204030204" pitchFamily="34" charset="0"/>
                <a:ea typeface="Calibri" panose="020F0502020204030204" pitchFamily="34" charset="0"/>
                <a:cs typeface="Calibri" panose="020F0502020204030204" pitchFamily="34" charset="0"/>
              </a:rPr>
              <a:t>Pendant les deux derniers mois, nous avons travaillé sur un projet visant à optimiser la production des chips</a:t>
            </a:r>
            <a:endParaRPr lang="fr-FR" sz="12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buFont typeface="Calibri" panose="020F0502020204030204" pitchFamily="34" charset="0"/>
              <a:buNone/>
            </a:pPr>
            <a:r>
              <a:rPr lang="fr-FR" sz="1200" kern="100">
                <a:effectLst/>
                <a:latin typeface="Calibri" panose="020F0502020204030204" pitchFamily="34" charset="0"/>
                <a:ea typeface="Calibri" panose="020F0502020204030204" pitchFamily="34" charset="0"/>
                <a:cs typeface="Calibri" panose="020F0502020204030204" pitchFamily="34" charset="0"/>
              </a:rPr>
              <a:t>sous la supervision attentive de Mathieu Emily et Manon </a:t>
            </a:r>
            <a:r>
              <a:rPr lang="fr-FR" sz="1200" kern="100" err="1">
                <a:effectLst/>
                <a:latin typeface="Calibri" panose="020F0502020204030204" pitchFamily="34" charset="0"/>
                <a:ea typeface="Calibri" panose="020F0502020204030204" pitchFamily="34" charset="0"/>
                <a:cs typeface="Calibri" panose="020F0502020204030204" pitchFamily="34" charset="0"/>
              </a:rPr>
              <a:t>Perrignon</a:t>
            </a:r>
            <a:r>
              <a:rPr lang="fr-FR" sz="1200" kern="100">
                <a:effectLst/>
                <a:latin typeface="Calibri" panose="020F0502020204030204" pitchFamily="34" charset="0"/>
                <a:ea typeface="Calibri" panose="020F0502020204030204" pitchFamily="34" charset="0"/>
                <a:cs typeface="Calibri" panose="020F0502020204030204" pitchFamily="34" charset="0"/>
              </a:rPr>
              <a:t>. </a:t>
            </a:r>
            <a:endParaRPr lang="fr-FR" sz="12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buFont typeface="Calibri" panose="020F0502020204030204" pitchFamily="34" charset="0"/>
              <a:buNone/>
            </a:pPr>
            <a:r>
              <a:rPr lang="fr-FR" sz="1200" kern="100">
                <a:effectLst/>
                <a:latin typeface="Calibri" panose="020F0502020204030204" pitchFamily="34" charset="0"/>
                <a:ea typeface="Calibri" panose="020F0502020204030204" pitchFamily="34" charset="0"/>
                <a:cs typeface="Calibri" panose="020F0502020204030204" pitchFamily="34" charset="0"/>
              </a:rPr>
              <a:t>Cette initiative a été menée en collaboration avec l'entreprise </a:t>
            </a:r>
            <a:r>
              <a:rPr lang="fr-FR" sz="1200" kern="100" err="1">
                <a:effectLst/>
                <a:latin typeface="Calibri" panose="020F0502020204030204" pitchFamily="34" charset="0"/>
                <a:ea typeface="Calibri" panose="020F0502020204030204" pitchFamily="34" charset="0"/>
                <a:cs typeface="Calibri" panose="020F0502020204030204" pitchFamily="34" charset="0"/>
              </a:rPr>
              <a:t>Altho</a:t>
            </a:r>
            <a:r>
              <a:rPr lang="fr-FR" sz="1200" kern="100">
                <a:effectLst/>
                <a:latin typeface="Calibri" panose="020F0502020204030204" pitchFamily="34" charset="0"/>
                <a:ea typeface="Calibri" panose="020F0502020204030204" pitchFamily="34" charset="0"/>
                <a:cs typeface="Calibri" panose="020F0502020204030204" pitchFamily="34" charset="0"/>
              </a:rPr>
              <a:t>. </a:t>
            </a:r>
            <a:endParaRPr lang="fr-FR" sz="1200" kern="100">
              <a:effectLst/>
              <a:latin typeface="Calibri" panose="020F0502020204030204" pitchFamily="34" charset="0"/>
              <a:ea typeface="Calibri" panose="020F0502020204030204" pitchFamily="34" charset="0"/>
              <a:cs typeface="Times New Roman" panose="02020603050405020304" pitchFamily="18" charset="0"/>
            </a:endParaRPr>
          </a:p>
          <a:p>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1</a:t>
            </a:fld>
            <a:endParaRPr lang="fr-FR"/>
          </a:p>
        </p:txBody>
      </p:sp>
    </p:spTree>
    <p:extLst>
      <p:ext uri="{BB962C8B-B14F-4D97-AF65-F5344CB8AC3E}">
        <p14:creationId xmlns:p14="http://schemas.microsoft.com/office/powerpoint/2010/main" val="1845355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Dire que ça nous a pris un mois </a:t>
            </a: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11</a:t>
            </a:fld>
            <a:endParaRPr lang="fr-FR"/>
          </a:p>
        </p:txBody>
      </p:sp>
    </p:spTree>
    <p:extLst>
      <p:ext uri="{BB962C8B-B14F-4D97-AF65-F5344CB8AC3E}">
        <p14:creationId xmlns:p14="http://schemas.microsoft.com/office/powerpoint/2010/main" val="1796893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On a commencé l’analyse descriptive pour une visualisation </a:t>
            </a:r>
            <a:r>
              <a:rPr lang="fr-FR" err="1"/>
              <a:t>bidimensionelle</a:t>
            </a:r>
            <a:r>
              <a:rPr lang="fr-FR"/>
              <a:t> puis multidimensionnelle via une analyse en composante principale comme représenté ici.  On a vu qu’il y avait des recettes qui se détachaient des autres. Donc après avoir discuté avec l’entreprise et au vu de nos visualisations on a gardé 4 recettes. </a:t>
            </a: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12</a:t>
            </a:fld>
            <a:endParaRPr lang="fr-FR"/>
          </a:p>
        </p:txBody>
      </p:sp>
    </p:spTree>
    <p:extLst>
      <p:ext uri="{BB962C8B-B14F-4D97-AF65-F5344CB8AC3E}">
        <p14:creationId xmlns:p14="http://schemas.microsoft.com/office/powerpoint/2010/main" val="3117670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De la même façon on a visualisé par ACP chaque recette différente afin de trouver des groupes en fonction des variables</a:t>
            </a: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13</a:t>
            </a:fld>
            <a:endParaRPr lang="fr-FR"/>
          </a:p>
        </p:txBody>
      </p:sp>
    </p:spTree>
    <p:extLst>
      <p:ext uri="{BB962C8B-B14F-4D97-AF65-F5344CB8AC3E}">
        <p14:creationId xmlns:p14="http://schemas.microsoft.com/office/powerpoint/2010/main" val="2845434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14</a:t>
            </a:fld>
            <a:endParaRPr lang="fr-FR"/>
          </a:p>
        </p:txBody>
      </p:sp>
    </p:spTree>
    <p:extLst>
      <p:ext uri="{BB962C8B-B14F-4D97-AF65-F5344CB8AC3E}">
        <p14:creationId xmlns:p14="http://schemas.microsoft.com/office/powerpoint/2010/main" val="3979194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15</a:t>
            </a:fld>
            <a:endParaRPr lang="fr-FR"/>
          </a:p>
        </p:txBody>
      </p:sp>
    </p:spTree>
    <p:extLst>
      <p:ext uri="{BB962C8B-B14F-4D97-AF65-F5344CB8AC3E}">
        <p14:creationId xmlns:p14="http://schemas.microsoft.com/office/powerpoint/2010/main" val="791194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16</a:t>
            </a:fld>
            <a:endParaRPr lang="fr-FR"/>
          </a:p>
        </p:txBody>
      </p:sp>
    </p:spTree>
    <p:extLst>
      <p:ext uri="{BB962C8B-B14F-4D97-AF65-F5344CB8AC3E}">
        <p14:creationId xmlns:p14="http://schemas.microsoft.com/office/powerpoint/2010/main" val="2349485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Avec la modélisation on va tout d’abord essayer de répondre à la question : quelles variables influent le plus sur le débit ? On va ainsi tenter de modéliser le débit entrant et ensacheuse pour récupérer les variables qui ont contribué le plus à la construction du modèle afin de répondre à notre recherche. Modèle etc. Dans le cadre des forets aléatoires, une variable est d’autant plus importance si sa permutation aléatoire dans le jeu de données changent la qualité de la prédiction. </a:t>
            </a:r>
          </a:p>
          <a:p>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17</a:t>
            </a:fld>
            <a:endParaRPr lang="fr-FR"/>
          </a:p>
        </p:txBody>
      </p:sp>
    </p:spTree>
    <p:extLst>
      <p:ext uri="{BB962C8B-B14F-4D97-AF65-F5344CB8AC3E}">
        <p14:creationId xmlns:p14="http://schemas.microsoft.com/office/powerpoint/2010/main" val="2558034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1">
                <a:solidFill>
                  <a:srgbClr val="000000"/>
                </a:solidFill>
                <a:effectLst/>
                <a:latin typeface="Segoe UI" panose="020B0502040204020203" pitchFamily="34" charset="0"/>
              </a:rPr>
              <a:t>Ici on a la représentation de l’importance des variables dans la construction du modèle par ordre décroissant. Le modèle capte 86% de la variabilité. La vitesse </a:t>
            </a:r>
            <a:r>
              <a:rPr lang="fr-FR" b="0" i="1" err="1">
                <a:solidFill>
                  <a:srgbClr val="000000"/>
                </a:solidFill>
                <a:effectLst/>
                <a:latin typeface="Segoe UI" panose="020B0502040204020203" pitchFamily="34" charset="0"/>
              </a:rPr>
              <a:t>elevateur</a:t>
            </a:r>
            <a:r>
              <a:rPr lang="fr-FR" b="0" i="1">
                <a:solidFill>
                  <a:srgbClr val="000000"/>
                </a:solidFill>
                <a:effectLst/>
                <a:latin typeface="Segoe UI" panose="020B0502040204020203" pitchFamily="34" charset="0"/>
              </a:rPr>
              <a:t> capte la grande partie de la variabilité. On a discuté avec eux, ils trouvent ça plutôt logique même si c’est pas les variables auxquels ils pensaient de prime abord. On a la recette et la variété qui sont tout en bas. </a:t>
            </a:r>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18</a:t>
            </a:fld>
            <a:endParaRPr lang="fr-FR"/>
          </a:p>
        </p:txBody>
      </p:sp>
    </p:spTree>
    <p:extLst>
      <p:ext uri="{BB962C8B-B14F-4D97-AF65-F5344CB8AC3E}">
        <p14:creationId xmlns:p14="http://schemas.microsoft.com/office/powerpoint/2010/main" val="1600226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Mnt qu’on a modélisé le débit, on peut regarder la variation de débit en fonction des recettes et des variétés parce que ça les intéresse.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t>Pour ça on continue sur le modèle </a:t>
            </a:r>
            <a:r>
              <a:rPr lang="fr-FR" err="1"/>
              <a:t>rf</a:t>
            </a:r>
            <a:r>
              <a:rPr lang="fr-FR"/>
              <a:t> parce que de bonnes prédictions</a:t>
            </a: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19</a:t>
            </a:fld>
            <a:endParaRPr lang="fr-FR"/>
          </a:p>
        </p:txBody>
      </p:sp>
    </p:spTree>
    <p:extLst>
      <p:ext uri="{BB962C8B-B14F-4D97-AF65-F5344CB8AC3E}">
        <p14:creationId xmlns:p14="http://schemas.microsoft.com/office/powerpoint/2010/main" val="4280352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89B01-1E04-1539-D37B-EB4B3B47132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8EF61EE-7DFF-E2AD-ED96-D1A745D413E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BEC8C8C-3982-3810-85CA-284DF266C562}"/>
              </a:ext>
            </a:extLst>
          </p:cNvPr>
          <p:cNvSpPr>
            <a:spLocks noGrp="1"/>
          </p:cNvSpPr>
          <p:nvPr>
            <p:ph type="body" idx="1"/>
          </p:nvPr>
        </p:nvSpPr>
        <p:spPr/>
        <p:txBody>
          <a:bodyPr/>
          <a:lstStyle/>
          <a:p>
            <a:r>
              <a:rPr lang="fr-FR"/>
              <a:t>On a regardé la variation du débit entrant par la méthode des </a:t>
            </a:r>
            <a:r>
              <a:rPr lang="fr-FR" err="1"/>
              <a:t>emmeans</a:t>
            </a:r>
            <a:r>
              <a:rPr lang="fr-FR"/>
              <a:t> donc on a les moyennes marginales où on a retranché la moyenne des moyennes marginales pour remettre à 0. On constate une variation mais très légère (la moyenne du débit entrant est 4500kg/h). Après c’est pas surprenant vu l’importance des variables. Insister sur le R2. Conclure que la variété et la recette n’ont pas un effet si important que ça. </a:t>
            </a:r>
          </a:p>
        </p:txBody>
      </p:sp>
      <p:sp>
        <p:nvSpPr>
          <p:cNvPr id="4" name="Espace réservé du numéro de diapositive 3">
            <a:extLst>
              <a:ext uri="{FF2B5EF4-FFF2-40B4-BE49-F238E27FC236}">
                <a16:creationId xmlns:a16="http://schemas.microsoft.com/office/drawing/2014/main" id="{DA0D3C32-7C28-EDF3-941B-CD62FFF227CF}"/>
              </a:ext>
            </a:extLst>
          </p:cNvPr>
          <p:cNvSpPr>
            <a:spLocks noGrp="1"/>
          </p:cNvSpPr>
          <p:nvPr>
            <p:ph type="sldNum" sz="quarter" idx="5"/>
          </p:nvPr>
        </p:nvSpPr>
        <p:spPr/>
        <p:txBody>
          <a:bodyPr/>
          <a:lstStyle/>
          <a:p>
            <a:fld id="{C6E2A773-F2D9-4931-B440-E63750CA9883}" type="slidenum">
              <a:rPr lang="fr-FR" smtClean="0"/>
              <a:t>20</a:t>
            </a:fld>
            <a:endParaRPr lang="fr-FR"/>
          </a:p>
        </p:txBody>
      </p:sp>
    </p:spTree>
    <p:extLst>
      <p:ext uri="{BB962C8B-B14F-4D97-AF65-F5344CB8AC3E}">
        <p14:creationId xmlns:p14="http://schemas.microsoft.com/office/powerpoint/2010/main" val="225767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gn="just">
              <a:buFont typeface="Calibri" panose="020F0502020204030204" pitchFamily="34" charset="0"/>
              <a:buNone/>
            </a:pPr>
            <a:r>
              <a:rPr lang="fr-FR" sz="1200" kern="100">
                <a:effectLst/>
                <a:latin typeface="Calibri" panose="020F0502020204030204" pitchFamily="34" charset="0"/>
                <a:ea typeface="Calibri" panose="020F0502020204030204" pitchFamily="34" charset="0"/>
                <a:cs typeface="Calibri" panose="020F0502020204030204" pitchFamily="34" charset="0"/>
              </a:rPr>
              <a:t>Elle se positionne comme un acteur majeur sur le marché français. </a:t>
            </a:r>
            <a:endParaRPr lang="fr-FR" sz="12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buFont typeface="Calibri" panose="020F0502020204030204" pitchFamily="34" charset="0"/>
              <a:buNone/>
            </a:pPr>
            <a:r>
              <a:rPr lang="fr-FR" sz="1200" kern="100">
                <a:effectLst/>
                <a:latin typeface="Calibri" panose="020F0502020204030204" pitchFamily="34" charset="0"/>
                <a:ea typeface="Calibri" panose="020F0502020204030204" pitchFamily="34" charset="0"/>
                <a:cs typeface="Calibri" panose="020F0502020204030204" pitchFamily="34" charset="0"/>
              </a:rPr>
              <a:t>englobant les marques </a:t>
            </a:r>
            <a:r>
              <a:rPr lang="fr-FR" sz="1200" kern="100" err="1">
                <a:effectLst/>
                <a:latin typeface="Calibri" panose="020F0502020204030204" pitchFamily="34" charset="0"/>
                <a:ea typeface="Calibri" panose="020F0502020204030204" pitchFamily="34" charset="0"/>
                <a:cs typeface="Calibri" panose="020F0502020204030204" pitchFamily="34" charset="0"/>
              </a:rPr>
              <a:t>Brets</a:t>
            </a:r>
            <a:r>
              <a:rPr lang="fr-FR" sz="1200" kern="100">
                <a:effectLst/>
                <a:latin typeface="Calibri" panose="020F0502020204030204" pitchFamily="34" charset="0"/>
                <a:ea typeface="Calibri" panose="020F0502020204030204" pitchFamily="34" charset="0"/>
                <a:cs typeface="Calibri" panose="020F0502020204030204" pitchFamily="34" charset="0"/>
              </a:rPr>
              <a:t> et les marques de distributeurs. </a:t>
            </a:r>
            <a:endParaRPr lang="fr-FR" sz="12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buFont typeface="Calibri" panose="020F0502020204030204" pitchFamily="34" charset="0"/>
              <a:buNone/>
            </a:pPr>
            <a:r>
              <a:rPr lang="fr-FR" sz="1200" kern="100">
                <a:effectLst/>
                <a:latin typeface="Calibri" panose="020F0502020204030204" pitchFamily="34" charset="0"/>
                <a:ea typeface="Calibri" panose="020F0502020204030204" pitchFamily="34" charset="0"/>
                <a:cs typeface="Calibri" panose="020F0502020204030204" pitchFamily="34" charset="0"/>
              </a:rPr>
              <a:t>cela témoigne du succès et de la qualité des produits d'</a:t>
            </a:r>
            <a:r>
              <a:rPr lang="fr-FR" sz="1200" kern="100" err="1">
                <a:effectLst/>
                <a:latin typeface="Calibri" panose="020F0502020204030204" pitchFamily="34" charset="0"/>
                <a:ea typeface="Calibri" panose="020F0502020204030204" pitchFamily="34" charset="0"/>
                <a:cs typeface="Calibri" panose="020F0502020204030204" pitchFamily="34" charset="0"/>
              </a:rPr>
              <a:t>Altho</a:t>
            </a:r>
            <a:r>
              <a:rPr lang="fr-FR" sz="1200" kern="100">
                <a:effectLst/>
                <a:latin typeface="Calibri" panose="020F0502020204030204" pitchFamily="34" charset="0"/>
                <a:ea typeface="Calibri" panose="020F0502020204030204" pitchFamily="34" charset="0"/>
                <a:cs typeface="Calibri" panose="020F0502020204030204" pitchFamily="34" charset="0"/>
              </a:rPr>
              <a:t>. </a:t>
            </a:r>
            <a:endParaRPr lang="fr-FR" sz="12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buFont typeface="Calibri" panose="020F0502020204030204" pitchFamily="34" charset="0"/>
              <a:buNone/>
            </a:pPr>
            <a:r>
              <a:rPr lang="fr-FR" sz="1200" kern="100">
                <a:effectLst/>
                <a:latin typeface="Calibri" panose="020F0502020204030204" pitchFamily="34" charset="0"/>
                <a:ea typeface="Calibri" panose="020F0502020204030204" pitchFamily="34" charset="0"/>
                <a:cs typeface="Calibri" panose="020F0502020204030204" pitchFamily="34" charset="0"/>
              </a:rPr>
              <a:t>Au cœur de cette réussite se trouve l'usine bretonne, capable de générer 4,5 tonnes de chips par heure. </a:t>
            </a:r>
            <a:endParaRPr lang="fr-FR" sz="1200" kern="100">
              <a:effectLst/>
              <a:latin typeface="Calibri" panose="020F0502020204030204" pitchFamily="34" charset="0"/>
              <a:ea typeface="Calibri" panose="020F0502020204030204" pitchFamily="34" charset="0"/>
              <a:cs typeface="Times New Roman" panose="02020603050405020304" pitchFamily="18" charset="0"/>
            </a:endParaRPr>
          </a:p>
          <a:p>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2</a:t>
            </a:fld>
            <a:endParaRPr lang="fr-FR"/>
          </a:p>
        </p:txBody>
      </p:sp>
    </p:spTree>
    <p:extLst>
      <p:ext uri="{BB962C8B-B14F-4D97-AF65-F5344CB8AC3E}">
        <p14:creationId xmlns:p14="http://schemas.microsoft.com/office/powerpoint/2010/main" val="3040509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 garder ? </a:t>
            </a:r>
          </a:p>
          <a:p>
            <a:r>
              <a:rPr lang="fr-FR"/>
              <a:t>Les arbres capturent des interactions complexes qu’il est difficile à interpréter</a:t>
            </a:r>
          </a:p>
          <a:p>
            <a:r>
              <a:rPr lang="fr-FR" b="0" i="0">
                <a:solidFill>
                  <a:srgbClr val="374151"/>
                </a:solidFill>
                <a:effectLst/>
                <a:latin typeface="Söhne"/>
              </a:rPr>
              <a:t>Les forêts aléatoires peuvent ne pas être bien adaptées pour capturer les relations temporelles car elles considèrent chaque observation indépendamment des autres</a:t>
            </a:r>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21</a:t>
            </a:fld>
            <a:endParaRPr lang="fr-FR"/>
          </a:p>
        </p:txBody>
      </p:sp>
    </p:spTree>
    <p:extLst>
      <p:ext uri="{BB962C8B-B14F-4D97-AF65-F5344CB8AC3E}">
        <p14:creationId xmlns:p14="http://schemas.microsoft.com/office/powerpoint/2010/main" val="2877458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22</a:t>
            </a:fld>
            <a:endParaRPr lang="fr-FR"/>
          </a:p>
        </p:txBody>
      </p:sp>
    </p:spTree>
    <p:extLst>
      <p:ext uri="{BB962C8B-B14F-4D97-AF65-F5344CB8AC3E}">
        <p14:creationId xmlns:p14="http://schemas.microsoft.com/office/powerpoint/2010/main" val="985639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D9C94-37CB-82D5-5CB6-35232FCB005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6A59401-B790-144F-52C2-C0307FDB095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E3D0CDF-FAA6-345E-0CF6-C3620559A9D1}"/>
              </a:ext>
            </a:extLst>
          </p:cNvPr>
          <p:cNvSpPr>
            <a:spLocks noGrp="1"/>
          </p:cNvSpPr>
          <p:nvPr>
            <p:ph type="body" idx="1"/>
          </p:nvPr>
        </p:nvSpPr>
        <p:spPr/>
        <p:txBody>
          <a:bodyPr/>
          <a:lstStyle/>
          <a:p>
            <a:r>
              <a:rPr lang="fr-FR">
                <a:cs typeface="Calibri"/>
              </a:rPr>
              <a:t>Principe de l'OMO : Définir plusieurs var objectif </a:t>
            </a:r>
          </a:p>
          <a:p>
            <a:r>
              <a:rPr lang="fr-FR">
                <a:cs typeface="Calibri"/>
              </a:rPr>
              <a:t>Var </a:t>
            </a:r>
            <a:r>
              <a:rPr lang="fr-FR" err="1">
                <a:cs typeface="Calibri"/>
              </a:rPr>
              <a:t>decision</a:t>
            </a:r>
          </a:p>
          <a:p>
            <a:r>
              <a:rPr lang="fr-FR">
                <a:cs typeface="Calibri"/>
              </a:rPr>
              <a:t>Var info</a:t>
            </a:r>
          </a:p>
          <a:p>
            <a:r>
              <a:rPr lang="fr-FR">
                <a:cs typeface="Calibri"/>
              </a:rPr>
              <a:t>V/R/P/IQ entre les deux. Ici les choisi avant l'</a:t>
            </a:r>
            <a:r>
              <a:rPr lang="fr-FR" err="1">
                <a:cs typeface="Calibri"/>
              </a:rPr>
              <a:t>opti</a:t>
            </a:r>
            <a:r>
              <a:rPr lang="fr-FR">
                <a:cs typeface="Calibri"/>
              </a:rPr>
              <a:t> donc Info</a:t>
            </a:r>
          </a:p>
        </p:txBody>
      </p:sp>
      <p:sp>
        <p:nvSpPr>
          <p:cNvPr id="4" name="Espace réservé du numéro de diapositive 3">
            <a:extLst>
              <a:ext uri="{FF2B5EF4-FFF2-40B4-BE49-F238E27FC236}">
                <a16:creationId xmlns:a16="http://schemas.microsoft.com/office/drawing/2014/main" id="{1BEE05EB-ED18-60D8-A9ED-5CB5BE213321}"/>
              </a:ext>
            </a:extLst>
          </p:cNvPr>
          <p:cNvSpPr>
            <a:spLocks noGrp="1"/>
          </p:cNvSpPr>
          <p:nvPr>
            <p:ph type="sldNum" sz="quarter" idx="5"/>
          </p:nvPr>
        </p:nvSpPr>
        <p:spPr/>
        <p:txBody>
          <a:bodyPr/>
          <a:lstStyle/>
          <a:p>
            <a:fld id="{C6E2A773-F2D9-4931-B440-E63750CA9883}" type="slidenum">
              <a:rPr lang="fr-FR" smtClean="0"/>
              <a:t>23</a:t>
            </a:fld>
            <a:endParaRPr lang="fr-FR"/>
          </a:p>
        </p:txBody>
      </p:sp>
    </p:spTree>
    <p:extLst>
      <p:ext uri="{BB962C8B-B14F-4D97-AF65-F5344CB8AC3E}">
        <p14:creationId xmlns:p14="http://schemas.microsoft.com/office/powerpoint/2010/main" val="3318097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D9C94-37CB-82D5-5CB6-35232FCB005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6A59401-B790-144F-52C2-C0307FDB095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E3D0CDF-FAA6-345E-0CF6-C3620559A9D1}"/>
              </a:ext>
            </a:extLst>
          </p:cNvPr>
          <p:cNvSpPr>
            <a:spLocks noGrp="1"/>
          </p:cNvSpPr>
          <p:nvPr>
            <p:ph type="body" idx="1"/>
          </p:nvPr>
        </p:nvSpPr>
        <p:spPr/>
        <p:txBody>
          <a:bodyPr/>
          <a:lstStyle/>
          <a:p>
            <a:r>
              <a:rPr lang="fr-FR"/>
              <a:t>Dire qu’on a modélisé les chips brunes et le débit entrant pour faire l’optimisation</a:t>
            </a:r>
          </a:p>
        </p:txBody>
      </p:sp>
      <p:sp>
        <p:nvSpPr>
          <p:cNvPr id="4" name="Espace réservé du numéro de diapositive 3">
            <a:extLst>
              <a:ext uri="{FF2B5EF4-FFF2-40B4-BE49-F238E27FC236}">
                <a16:creationId xmlns:a16="http://schemas.microsoft.com/office/drawing/2014/main" id="{1BEE05EB-ED18-60D8-A9ED-5CB5BE213321}"/>
              </a:ext>
            </a:extLst>
          </p:cNvPr>
          <p:cNvSpPr>
            <a:spLocks noGrp="1"/>
          </p:cNvSpPr>
          <p:nvPr>
            <p:ph type="sldNum" sz="quarter" idx="5"/>
          </p:nvPr>
        </p:nvSpPr>
        <p:spPr/>
        <p:txBody>
          <a:bodyPr/>
          <a:lstStyle/>
          <a:p>
            <a:fld id="{C6E2A773-F2D9-4931-B440-E63750CA9883}" type="slidenum">
              <a:rPr lang="fr-FR" smtClean="0"/>
              <a:t>24</a:t>
            </a:fld>
            <a:endParaRPr lang="fr-FR"/>
          </a:p>
        </p:txBody>
      </p:sp>
    </p:spTree>
    <p:extLst>
      <p:ext uri="{BB962C8B-B14F-4D97-AF65-F5344CB8AC3E}">
        <p14:creationId xmlns:p14="http://schemas.microsoft.com/office/powerpoint/2010/main" val="230475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D9C94-37CB-82D5-5CB6-35232FCB005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6A59401-B790-144F-52C2-C0307FDB095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E3D0CDF-FAA6-345E-0CF6-C3620559A9D1}"/>
              </a:ext>
            </a:extLst>
          </p:cNvPr>
          <p:cNvSpPr>
            <a:spLocks noGrp="1"/>
          </p:cNvSpPr>
          <p:nvPr>
            <p:ph type="body" idx="1"/>
          </p:nvPr>
        </p:nvSpPr>
        <p:spPr/>
        <p:txBody>
          <a:bodyPr/>
          <a:lstStyle/>
          <a:p>
            <a:r>
              <a:rPr lang="fr-FR"/>
              <a:t>Obtient ensemble solutions. Rouge = dominantes, celles ok ; Bleues = dominées, peut mieux faire</a:t>
            </a:r>
            <a:endParaRPr lang="en-US"/>
          </a:p>
          <a:p>
            <a:r>
              <a:rPr lang="fr-FR"/>
              <a:t>Pour un point/solution, peut obtenir les paramètres à utiliser pour les var de décision (informatives on peut rien y faire de toute façon)</a:t>
            </a:r>
            <a:endParaRPr lang="en-US"/>
          </a:p>
          <a:p>
            <a:endParaRPr lang="fr-FR">
              <a:ea typeface="Calibri"/>
              <a:cs typeface="Calibri"/>
            </a:endParaRPr>
          </a:p>
        </p:txBody>
      </p:sp>
      <p:sp>
        <p:nvSpPr>
          <p:cNvPr id="4" name="Espace réservé du numéro de diapositive 3">
            <a:extLst>
              <a:ext uri="{FF2B5EF4-FFF2-40B4-BE49-F238E27FC236}">
                <a16:creationId xmlns:a16="http://schemas.microsoft.com/office/drawing/2014/main" id="{1BEE05EB-ED18-60D8-A9ED-5CB5BE213321}"/>
              </a:ext>
            </a:extLst>
          </p:cNvPr>
          <p:cNvSpPr>
            <a:spLocks noGrp="1"/>
          </p:cNvSpPr>
          <p:nvPr>
            <p:ph type="sldNum" sz="quarter" idx="5"/>
          </p:nvPr>
        </p:nvSpPr>
        <p:spPr/>
        <p:txBody>
          <a:bodyPr/>
          <a:lstStyle/>
          <a:p>
            <a:fld id="{C6E2A773-F2D9-4931-B440-E63750CA9883}" type="slidenum">
              <a:rPr lang="fr-FR" smtClean="0"/>
              <a:t>25</a:t>
            </a:fld>
            <a:endParaRPr lang="fr-FR"/>
          </a:p>
        </p:txBody>
      </p:sp>
    </p:spTree>
    <p:extLst>
      <p:ext uri="{BB962C8B-B14F-4D97-AF65-F5344CB8AC3E}">
        <p14:creationId xmlns:p14="http://schemas.microsoft.com/office/powerpoint/2010/main" val="230475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84CDF-E6BC-1A77-E5C5-AA2E4E133E5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91D23DF-87DA-72D1-259F-B36CAE0D1ED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BC6789B-77AF-711D-4C31-9810AA65A853}"/>
              </a:ext>
            </a:extLst>
          </p:cNvPr>
          <p:cNvSpPr>
            <a:spLocks noGrp="1"/>
          </p:cNvSpPr>
          <p:nvPr>
            <p:ph type="body" idx="1"/>
          </p:nvPr>
        </p:nvSpPr>
        <p:spPr/>
        <p:txBody>
          <a:bodyPr/>
          <a:lstStyle/>
          <a:p>
            <a:r>
              <a:rPr lang="fr-FR"/>
              <a:t>Valeurs solutions (rouge) semblent cohérentes avec les valeurs prises usuellement (noir)</a:t>
            </a:r>
          </a:p>
          <a:p>
            <a:r>
              <a:rPr lang="fr-FR"/>
              <a:t>Permet outil aide décision</a:t>
            </a:r>
          </a:p>
          <a:p>
            <a:r>
              <a:rPr lang="fr-FR"/>
              <a:t>!! C’est seulement une tentative, c'est pas les solutions finales </a:t>
            </a:r>
            <a:endParaRPr lang="en-US"/>
          </a:p>
          <a:p>
            <a:r>
              <a:rPr lang="fr-FR"/>
              <a:t>Ultra long tho</a:t>
            </a:r>
          </a:p>
        </p:txBody>
      </p:sp>
      <p:sp>
        <p:nvSpPr>
          <p:cNvPr id="4" name="Espace réservé du numéro de diapositive 3">
            <a:extLst>
              <a:ext uri="{FF2B5EF4-FFF2-40B4-BE49-F238E27FC236}">
                <a16:creationId xmlns:a16="http://schemas.microsoft.com/office/drawing/2014/main" id="{671A49B0-6107-26A0-3C8C-034F61C1C7AA}"/>
              </a:ext>
            </a:extLst>
          </p:cNvPr>
          <p:cNvSpPr>
            <a:spLocks noGrp="1"/>
          </p:cNvSpPr>
          <p:nvPr>
            <p:ph type="sldNum" sz="quarter" idx="5"/>
          </p:nvPr>
        </p:nvSpPr>
        <p:spPr/>
        <p:txBody>
          <a:bodyPr/>
          <a:lstStyle/>
          <a:p>
            <a:fld id="{C6E2A773-F2D9-4931-B440-E63750CA9883}" type="slidenum">
              <a:rPr lang="fr-FR" smtClean="0"/>
              <a:t>26</a:t>
            </a:fld>
            <a:endParaRPr lang="fr-FR"/>
          </a:p>
        </p:txBody>
      </p:sp>
    </p:spTree>
    <p:extLst>
      <p:ext uri="{BB962C8B-B14F-4D97-AF65-F5344CB8AC3E}">
        <p14:creationId xmlns:p14="http://schemas.microsoft.com/office/powerpoint/2010/main" val="734413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Autres variables : humidité, température, % de chips jetés par le trieur, déchets en général, consommation de gaz/carburant/électricité (données environnementale), ensacheuse</a:t>
            </a:r>
          </a:p>
          <a:p>
            <a:r>
              <a:rPr lang="fr-FR"/>
              <a:t>Améliorer le modèle : données manquantes, timing, hyperparamètres</a:t>
            </a:r>
          </a:p>
          <a:p>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27</a:t>
            </a:fld>
            <a:endParaRPr lang="fr-FR"/>
          </a:p>
        </p:txBody>
      </p:sp>
    </p:spTree>
    <p:extLst>
      <p:ext uri="{BB962C8B-B14F-4D97-AF65-F5344CB8AC3E}">
        <p14:creationId xmlns:p14="http://schemas.microsoft.com/office/powerpoint/2010/main" val="639787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Ok pour </a:t>
            </a:r>
            <a:r>
              <a:rPr lang="fr-FR" err="1"/>
              <a:t>altho</a:t>
            </a:r>
            <a:r>
              <a:rPr lang="fr-FR"/>
              <a:t> mais pas pour l ’</a:t>
            </a:r>
            <a:r>
              <a:rPr lang="fr-FR" err="1"/>
              <a:t>ecole</a:t>
            </a:r>
            <a:r>
              <a:rPr lang="fr-FR"/>
              <a:t>. Trop détaillé. </a:t>
            </a: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30</a:t>
            </a:fld>
            <a:endParaRPr lang="fr-FR"/>
          </a:p>
        </p:txBody>
      </p:sp>
    </p:spTree>
    <p:extLst>
      <p:ext uri="{BB962C8B-B14F-4D97-AF65-F5344CB8AC3E}">
        <p14:creationId xmlns:p14="http://schemas.microsoft.com/office/powerpoint/2010/main" val="2805694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46</a:t>
            </a:fld>
            <a:endParaRPr lang="fr-FR"/>
          </a:p>
        </p:txBody>
      </p:sp>
    </p:spTree>
    <p:extLst>
      <p:ext uri="{BB962C8B-B14F-4D97-AF65-F5344CB8AC3E}">
        <p14:creationId xmlns:p14="http://schemas.microsoft.com/office/powerpoint/2010/main" val="1796893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 enlever ? </a:t>
            </a: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48</a:t>
            </a:fld>
            <a:endParaRPr lang="fr-FR"/>
          </a:p>
        </p:txBody>
      </p:sp>
    </p:spTree>
    <p:extLst>
      <p:ext uri="{BB962C8B-B14F-4D97-AF65-F5344CB8AC3E}">
        <p14:creationId xmlns:p14="http://schemas.microsoft.com/office/powerpoint/2010/main" val="411969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gn="just">
              <a:buFont typeface="Calibri" panose="020F0502020204030204" pitchFamily="34" charset="0"/>
              <a:buNone/>
            </a:pPr>
            <a:r>
              <a:rPr lang="fr-FR" sz="1200" kern="100">
                <a:effectLst/>
                <a:latin typeface="Calibri" panose="020F0502020204030204" pitchFamily="34" charset="0"/>
                <a:ea typeface="Calibri" panose="020F0502020204030204" pitchFamily="34" charset="0"/>
                <a:cs typeface="Calibri" panose="020F0502020204030204" pitchFamily="34" charset="0"/>
              </a:rPr>
              <a:t>La clé de ce succès réside dans l'expertise des friteurs. </a:t>
            </a:r>
          </a:p>
          <a:p>
            <a:pPr marL="0" lvl="0" indent="0" algn="just">
              <a:buFont typeface="Calibri" panose="020F0502020204030204" pitchFamily="34" charset="0"/>
              <a:buNone/>
            </a:pPr>
            <a:r>
              <a:rPr lang="fr-FR" sz="1200" kern="100">
                <a:effectLst/>
                <a:latin typeface="Calibri" panose="020F0502020204030204" pitchFamily="34" charset="0"/>
                <a:ea typeface="Calibri" panose="020F0502020204030204" pitchFamily="34" charset="0"/>
                <a:cs typeface="Calibri" panose="020F0502020204030204" pitchFamily="34" charset="0"/>
              </a:rPr>
              <a:t>L’un des paramètres importants sur lequel va jouer le </a:t>
            </a:r>
            <a:r>
              <a:rPr lang="fr-FR" sz="1200" kern="100" err="1">
                <a:effectLst/>
                <a:latin typeface="Calibri" panose="020F0502020204030204" pitchFamily="34" charset="0"/>
                <a:ea typeface="Calibri" panose="020F0502020204030204" pitchFamily="34" charset="0"/>
                <a:cs typeface="Calibri" panose="020F0502020204030204" pitchFamily="34" charset="0"/>
              </a:rPr>
              <a:t>fritteur</a:t>
            </a:r>
            <a:r>
              <a:rPr lang="fr-FR" sz="1200" kern="100">
                <a:effectLst/>
                <a:latin typeface="Calibri" panose="020F0502020204030204" pitchFamily="34" charset="0"/>
                <a:ea typeface="Calibri" panose="020F0502020204030204" pitchFamily="34" charset="0"/>
                <a:cs typeface="Calibri" panose="020F0502020204030204" pitchFamily="34" charset="0"/>
              </a:rPr>
              <a:t> c’est le débit entrant. </a:t>
            </a:r>
            <a:endParaRPr lang="fr-FR" sz="12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buFont typeface="Calibri" panose="020F0502020204030204" pitchFamily="34" charset="0"/>
              <a:buNone/>
            </a:pPr>
            <a:r>
              <a:rPr lang="fr-FR" sz="1200" kern="100">
                <a:effectLst/>
                <a:latin typeface="Calibri" panose="020F0502020204030204" pitchFamily="34" charset="0"/>
                <a:ea typeface="Calibri" panose="020F0502020204030204" pitchFamily="34" charset="0"/>
                <a:cs typeface="Calibri" panose="020F0502020204030204" pitchFamily="34" charset="0"/>
              </a:rPr>
              <a:t>réglage du tapis, de la température de la friteuse, le temps du pelage des pommes de terre, et la maîtrise de l'humidité... </a:t>
            </a:r>
            <a:endParaRPr lang="fr-FR" sz="12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buFont typeface="Calibri" panose="020F0502020204030204" pitchFamily="34" charset="0"/>
              <a:buNone/>
            </a:pPr>
            <a:r>
              <a:rPr lang="fr-FR" sz="1200" kern="100">
                <a:effectLst/>
                <a:latin typeface="Calibri" panose="020F0502020204030204" pitchFamily="34" charset="0"/>
                <a:ea typeface="Calibri" panose="020F0502020204030204" pitchFamily="34" charset="0"/>
                <a:cs typeface="Calibri" panose="020F0502020204030204" pitchFamily="34" charset="0"/>
              </a:rPr>
              <a:t>Cependant, un défi majeur persiste : la pénurie de friteurs qualifiés et la longue durée de leur formation. </a:t>
            </a:r>
            <a:endParaRPr lang="fr-FR" sz="12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buFont typeface="Calibri" panose="020F0502020204030204" pitchFamily="34" charset="0"/>
              <a:buNone/>
            </a:pPr>
            <a:r>
              <a:rPr lang="fr-FR" sz="1200" kern="100">
                <a:effectLst/>
                <a:latin typeface="Calibri" panose="020F0502020204030204" pitchFamily="34" charset="0"/>
                <a:ea typeface="Calibri" panose="020F0502020204030204" pitchFamily="34" charset="0"/>
                <a:cs typeface="Calibri" panose="020F0502020204030204" pitchFamily="34" charset="0"/>
              </a:rPr>
              <a:t>Cette situation souligne l’importance de comprendre la façon dont les friteurs modifient le débit entrant pour pouvoir ensuite le retransmettre facilement. </a:t>
            </a:r>
            <a:endParaRPr lang="fr-FR" sz="1200" kern="100">
              <a:effectLst/>
              <a:latin typeface="Calibri" panose="020F0502020204030204" pitchFamily="34" charset="0"/>
              <a:ea typeface="Calibri" panose="020F0502020204030204" pitchFamily="34" charset="0"/>
              <a:cs typeface="Times New Roman" panose="02020603050405020304" pitchFamily="18" charset="0"/>
            </a:endParaRPr>
          </a:p>
          <a:p>
            <a:endParaRPr lang="fr-FR"/>
          </a:p>
          <a:p>
            <a:endParaRPr lang="fr-FR"/>
          </a:p>
          <a:p>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3</a:t>
            </a:fld>
            <a:endParaRPr lang="fr-FR"/>
          </a:p>
        </p:txBody>
      </p:sp>
    </p:spTree>
    <p:extLst>
      <p:ext uri="{BB962C8B-B14F-4D97-AF65-F5344CB8AC3E}">
        <p14:creationId xmlns:p14="http://schemas.microsoft.com/office/powerpoint/2010/main" val="14803468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 </a:t>
            </a:r>
            <a:r>
              <a:rPr lang="fr-FR" err="1"/>
              <a:t>covariables</a:t>
            </a:r>
            <a:r>
              <a:rPr lang="fr-FR"/>
              <a:t> du modèle ??</a:t>
            </a: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49</a:t>
            </a:fld>
            <a:endParaRPr lang="fr-FR"/>
          </a:p>
        </p:txBody>
      </p:sp>
    </p:spTree>
    <p:extLst>
      <p:ext uri="{BB962C8B-B14F-4D97-AF65-F5344CB8AC3E}">
        <p14:creationId xmlns:p14="http://schemas.microsoft.com/office/powerpoint/2010/main" val="2064428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1">
                <a:solidFill>
                  <a:srgbClr val="000000"/>
                </a:solidFill>
                <a:effectLst/>
                <a:latin typeface="Segoe UI" panose="020B0502040204020203" pitchFamily="34" charset="0"/>
              </a:rPr>
              <a:t> il faut une aide à l'interprétation. Soit en écrivant les constats, soit en mettant des ronds pour sur les graphiques pour pointer les endroits importants.</a:t>
            </a:r>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50</a:t>
            </a:fld>
            <a:endParaRPr lang="fr-FR"/>
          </a:p>
        </p:txBody>
      </p:sp>
    </p:spTree>
    <p:extLst>
      <p:ext uri="{BB962C8B-B14F-4D97-AF65-F5344CB8AC3E}">
        <p14:creationId xmlns:p14="http://schemas.microsoft.com/office/powerpoint/2010/main" val="2271139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1">
                <a:solidFill>
                  <a:srgbClr val="000000"/>
                </a:solidFill>
                <a:effectLst/>
                <a:latin typeface="Segoe UI" panose="020B0502040204020203" pitchFamily="34" charset="0"/>
              </a:rPr>
              <a:t> il faut une aide à l'interprétation. Soit en écrivant les constats, soit en mettant des ronds pour sur les graphiques pour pointer les endroits importants.</a:t>
            </a:r>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51</a:t>
            </a:fld>
            <a:endParaRPr lang="fr-FR"/>
          </a:p>
        </p:txBody>
      </p:sp>
    </p:spTree>
    <p:extLst>
      <p:ext uri="{BB962C8B-B14F-4D97-AF65-F5344CB8AC3E}">
        <p14:creationId xmlns:p14="http://schemas.microsoft.com/office/powerpoint/2010/main" val="610820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1">
                <a:solidFill>
                  <a:srgbClr val="000000"/>
                </a:solidFill>
                <a:effectLst/>
                <a:latin typeface="Segoe UI" panose="020B0502040204020203" pitchFamily="34" charset="0"/>
              </a:rPr>
              <a:t> il faut une aide à l'interprétation. Soit en écrivant les constats, soit en mettant des ronds pour sur les graphiques pour pointer les endroits importants.</a:t>
            </a:r>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52</a:t>
            </a:fld>
            <a:endParaRPr lang="fr-FR"/>
          </a:p>
        </p:txBody>
      </p:sp>
    </p:spTree>
    <p:extLst>
      <p:ext uri="{BB962C8B-B14F-4D97-AF65-F5344CB8AC3E}">
        <p14:creationId xmlns:p14="http://schemas.microsoft.com/office/powerpoint/2010/main" val="39881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1">
                <a:solidFill>
                  <a:srgbClr val="000000"/>
                </a:solidFill>
                <a:effectLst/>
                <a:latin typeface="Segoe UI" panose="020B0502040204020203" pitchFamily="34" charset="0"/>
              </a:rPr>
              <a:t> il faut une aide à l'interprétation. Soit en écrivant les constats, soit en mettant des ronds pour sur les graphiques pour pointer les endroits importants.</a:t>
            </a:r>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53</a:t>
            </a:fld>
            <a:endParaRPr lang="fr-FR"/>
          </a:p>
        </p:txBody>
      </p:sp>
    </p:spTree>
    <p:extLst>
      <p:ext uri="{BB962C8B-B14F-4D97-AF65-F5344CB8AC3E}">
        <p14:creationId xmlns:p14="http://schemas.microsoft.com/office/powerpoint/2010/main" val="2531012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1">
                <a:solidFill>
                  <a:srgbClr val="000000"/>
                </a:solidFill>
                <a:effectLst/>
                <a:latin typeface="Segoe UI" panose="020B0502040204020203" pitchFamily="34" charset="0"/>
              </a:rPr>
              <a:t> il faut une aide à l'interprétation. Soit en écrivant les constats, soit en mettant des ronds pour sur les graphiques pour pointer les endroits importants.</a:t>
            </a:r>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54</a:t>
            </a:fld>
            <a:endParaRPr lang="fr-FR"/>
          </a:p>
        </p:txBody>
      </p:sp>
    </p:spTree>
    <p:extLst>
      <p:ext uri="{BB962C8B-B14F-4D97-AF65-F5344CB8AC3E}">
        <p14:creationId xmlns:p14="http://schemas.microsoft.com/office/powerpoint/2010/main" val="2578926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1">
                <a:solidFill>
                  <a:srgbClr val="000000"/>
                </a:solidFill>
                <a:effectLst/>
                <a:latin typeface="Segoe UI" panose="020B0502040204020203" pitchFamily="34" charset="0"/>
              </a:rPr>
              <a:t> il faut une aide à l'interprétation. Soit en écrivant les constats, soit en mettant des ronds pour sur les graphiques pour pointer les endroits importants.</a:t>
            </a:r>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55</a:t>
            </a:fld>
            <a:endParaRPr lang="fr-FR"/>
          </a:p>
        </p:txBody>
      </p:sp>
    </p:spTree>
    <p:extLst>
      <p:ext uri="{BB962C8B-B14F-4D97-AF65-F5344CB8AC3E}">
        <p14:creationId xmlns:p14="http://schemas.microsoft.com/office/powerpoint/2010/main" val="3484220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1">
                <a:solidFill>
                  <a:srgbClr val="000000"/>
                </a:solidFill>
                <a:effectLst/>
                <a:latin typeface="Segoe UI" panose="020B0502040204020203" pitchFamily="34" charset="0"/>
              </a:rPr>
              <a:t> il faut une aide à l'interprétation. Soit en écrivant les constats, soit en mettant des ronds pour sur les graphiques pour pointer les endroits importants.</a:t>
            </a:r>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56</a:t>
            </a:fld>
            <a:endParaRPr lang="fr-FR"/>
          </a:p>
        </p:txBody>
      </p:sp>
    </p:spTree>
    <p:extLst>
      <p:ext uri="{BB962C8B-B14F-4D97-AF65-F5344CB8AC3E}">
        <p14:creationId xmlns:p14="http://schemas.microsoft.com/office/powerpoint/2010/main" val="3250821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1">
                <a:solidFill>
                  <a:srgbClr val="000000"/>
                </a:solidFill>
                <a:effectLst/>
                <a:latin typeface="Segoe UI" panose="020B0502040204020203" pitchFamily="34" charset="0"/>
              </a:rPr>
              <a:t> il faut une aide à l'interprétation. Soit en écrivant les constats, soit en mettant des ronds pour sur les graphiques pour pointer les endroits importants. Il y a pas d’intervalle de confiance en plus. Les coefficients ça revient au même que la prédiction. </a:t>
            </a:r>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57</a:t>
            </a:fld>
            <a:endParaRPr lang="fr-FR"/>
          </a:p>
        </p:txBody>
      </p:sp>
    </p:spTree>
    <p:extLst>
      <p:ext uri="{BB962C8B-B14F-4D97-AF65-F5344CB8AC3E}">
        <p14:creationId xmlns:p14="http://schemas.microsoft.com/office/powerpoint/2010/main" val="17142054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E8802-6F04-07EC-3B69-61F03F18BE5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9B16A10-1ABF-EE5D-FB5D-C575DB1C49F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F10FB4E-855C-984C-2231-20BA63525AE0}"/>
              </a:ext>
            </a:extLst>
          </p:cNvPr>
          <p:cNvSpPr>
            <a:spLocks noGrp="1"/>
          </p:cNvSpPr>
          <p:nvPr>
            <p:ph type="body" idx="1"/>
          </p:nvPr>
        </p:nvSpPr>
        <p:spPr/>
        <p:txBody>
          <a:bodyPr/>
          <a:lstStyle/>
          <a:p>
            <a:r>
              <a:rPr lang="fr-FR"/>
              <a:t>On a regardé la variation du débit entrant par la méthode des </a:t>
            </a:r>
            <a:r>
              <a:rPr lang="fr-FR" err="1"/>
              <a:t>emmeans</a:t>
            </a:r>
            <a:r>
              <a:rPr lang="fr-FR"/>
              <a:t> donc on a les moyennes marginales où on a retranché la moyenne des moyennes marginales pour remettre à 0. On constate une variation mais très légère (la moyenne du débit entrant est 4500kg/h). Après c’est pas surprenant vu l’importance des variables. Insister sur le R2. Conclure que la variété et la recette n’ont pas un effet si important que ça. </a:t>
            </a:r>
          </a:p>
        </p:txBody>
      </p:sp>
      <p:sp>
        <p:nvSpPr>
          <p:cNvPr id="4" name="Espace réservé du numéro de diapositive 3">
            <a:extLst>
              <a:ext uri="{FF2B5EF4-FFF2-40B4-BE49-F238E27FC236}">
                <a16:creationId xmlns:a16="http://schemas.microsoft.com/office/drawing/2014/main" id="{5267FCAB-E0C9-D648-9F3F-71277B3024C8}"/>
              </a:ext>
            </a:extLst>
          </p:cNvPr>
          <p:cNvSpPr>
            <a:spLocks noGrp="1"/>
          </p:cNvSpPr>
          <p:nvPr>
            <p:ph type="sldNum" sz="quarter" idx="5"/>
          </p:nvPr>
        </p:nvSpPr>
        <p:spPr/>
        <p:txBody>
          <a:bodyPr/>
          <a:lstStyle/>
          <a:p>
            <a:fld id="{C6E2A773-F2D9-4931-B440-E63750CA9883}" type="slidenum">
              <a:rPr lang="fr-FR" smtClean="0"/>
              <a:t>58</a:t>
            </a:fld>
            <a:endParaRPr lang="fr-FR"/>
          </a:p>
        </p:txBody>
      </p:sp>
    </p:spTree>
    <p:extLst>
      <p:ext uri="{BB962C8B-B14F-4D97-AF65-F5344CB8AC3E}">
        <p14:creationId xmlns:p14="http://schemas.microsoft.com/office/powerpoint/2010/main" val="15115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gn="just">
              <a:buFont typeface="Calibri" panose="020F0502020204030204" pitchFamily="34" charset="0"/>
              <a:buNone/>
            </a:pPr>
            <a:r>
              <a:rPr lang="fr-FR" sz="1200" kern="100">
                <a:effectLst/>
                <a:latin typeface="Calibri" panose="020F0502020204030204" pitchFamily="34" charset="0"/>
                <a:ea typeface="Calibri" panose="020F0502020204030204" pitchFamily="34" charset="0"/>
                <a:cs typeface="Calibri" panose="020F0502020204030204" pitchFamily="34" charset="0"/>
              </a:rPr>
              <a:t>concentrons-nous sur une autre facette de la production chez </a:t>
            </a:r>
            <a:r>
              <a:rPr lang="fr-FR" sz="1200" kern="100" err="1">
                <a:effectLst/>
                <a:latin typeface="Calibri" panose="020F0502020204030204" pitchFamily="34" charset="0"/>
                <a:ea typeface="Calibri" panose="020F0502020204030204" pitchFamily="34" charset="0"/>
                <a:cs typeface="Calibri" panose="020F0502020204030204" pitchFamily="34" charset="0"/>
              </a:rPr>
              <a:t>Altho</a:t>
            </a:r>
            <a:r>
              <a:rPr lang="fr-FR" sz="1200" kern="100">
                <a:effectLst/>
                <a:latin typeface="Calibri" panose="020F0502020204030204" pitchFamily="34" charset="0"/>
                <a:ea typeface="Calibri" panose="020F0502020204030204" pitchFamily="34" charset="0"/>
                <a:cs typeface="Calibri" panose="020F0502020204030204" pitchFamily="34" charset="0"/>
              </a:rPr>
              <a:t> : </a:t>
            </a:r>
            <a:endParaRPr lang="fr-FR" sz="12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buFont typeface="Calibri" panose="020F0502020204030204" pitchFamily="34" charset="0"/>
              <a:buNone/>
            </a:pPr>
            <a:r>
              <a:rPr lang="fr-FR" sz="1200" kern="100">
                <a:effectLst/>
                <a:latin typeface="Calibri" panose="020F0502020204030204" pitchFamily="34" charset="0"/>
                <a:ea typeface="Calibri" panose="020F0502020204030204" pitchFamily="34" charset="0"/>
                <a:cs typeface="Calibri" panose="020F0502020204030204" pitchFamily="34" charset="0"/>
              </a:rPr>
              <a:t>la diversité des variétés de pommes de terre et des recettes de chips. Cette variabilité suscite des interrogations parmi les friteurs,</a:t>
            </a:r>
            <a:endParaRPr lang="fr-FR" sz="12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buFont typeface="Calibri" panose="020F0502020204030204" pitchFamily="34" charset="0"/>
              <a:buNone/>
            </a:pPr>
            <a:r>
              <a:rPr lang="fr-FR" sz="1200" kern="100">
                <a:effectLst/>
                <a:latin typeface="Calibri" panose="020F0502020204030204" pitchFamily="34" charset="0"/>
                <a:ea typeface="Calibri" panose="020F0502020204030204" pitchFamily="34" charset="0"/>
                <a:cs typeface="Calibri" panose="020F0502020204030204" pitchFamily="34" charset="0"/>
              </a:rPr>
              <a:t>C'est dans cette optique que nous cherchons à déterminer si ces variables ont réellement un effet mesurable sur les débits de production. </a:t>
            </a:r>
            <a:endParaRPr lang="fr-FR" sz="12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buFont typeface="Calibri" panose="020F0502020204030204" pitchFamily="34" charset="0"/>
              <a:buNone/>
            </a:pPr>
            <a:r>
              <a:rPr lang="fr-FR" sz="1200" kern="100">
                <a:effectLst/>
                <a:latin typeface="Calibri" panose="020F0502020204030204" pitchFamily="34" charset="0"/>
                <a:ea typeface="Calibri" panose="020F0502020204030204" pitchFamily="34" charset="0"/>
                <a:cs typeface="Calibri" panose="020F0502020204030204" pitchFamily="34" charset="0"/>
              </a:rPr>
              <a:t>Notre objectif est d'aller au-delà de l'impression des friteurs en prédisant de manière quantitative le débit entrant et le débit de l'ensacheuse en fonction des variétés et des recettes</a:t>
            </a:r>
            <a:endParaRPr lang="fr-FR"/>
          </a:p>
          <a:p>
            <a:endParaRPr lang="fr-FR"/>
          </a:p>
          <a:p>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4</a:t>
            </a:fld>
            <a:endParaRPr lang="fr-FR"/>
          </a:p>
        </p:txBody>
      </p:sp>
    </p:spTree>
    <p:extLst>
      <p:ext uri="{BB962C8B-B14F-4D97-AF65-F5344CB8AC3E}">
        <p14:creationId xmlns:p14="http://schemas.microsoft.com/office/powerpoint/2010/main" val="8660694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56306-450B-C6B5-F9D6-6BA499AB540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9420F43-64C7-3B98-595C-635614B2D8F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83EBB8C-BE2D-E3A3-3CE7-40559BD4C1FD}"/>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0AA83D1D-B28C-190D-2587-AA7199A1015A}"/>
              </a:ext>
            </a:extLst>
          </p:cNvPr>
          <p:cNvSpPr>
            <a:spLocks noGrp="1"/>
          </p:cNvSpPr>
          <p:nvPr>
            <p:ph type="sldNum" sz="quarter" idx="5"/>
          </p:nvPr>
        </p:nvSpPr>
        <p:spPr/>
        <p:txBody>
          <a:bodyPr/>
          <a:lstStyle/>
          <a:p>
            <a:fld id="{C6E2A773-F2D9-4931-B440-E63750CA9883}" type="slidenum">
              <a:rPr lang="fr-FR" smtClean="0"/>
              <a:t>59</a:t>
            </a:fld>
            <a:endParaRPr lang="fr-FR"/>
          </a:p>
        </p:txBody>
      </p:sp>
    </p:spTree>
    <p:extLst>
      <p:ext uri="{BB962C8B-B14F-4D97-AF65-F5344CB8AC3E}">
        <p14:creationId xmlns:p14="http://schemas.microsoft.com/office/powerpoint/2010/main" val="28088167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60</a:t>
            </a:fld>
            <a:endParaRPr lang="fr-FR"/>
          </a:p>
        </p:txBody>
      </p:sp>
    </p:spTree>
    <p:extLst>
      <p:ext uri="{BB962C8B-B14F-4D97-AF65-F5344CB8AC3E}">
        <p14:creationId xmlns:p14="http://schemas.microsoft.com/office/powerpoint/2010/main" val="1316096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gn="just">
              <a:buFont typeface="Calibri" panose="020F0502020204030204" pitchFamily="34" charset="0"/>
              <a:buNone/>
            </a:pPr>
            <a:r>
              <a:rPr lang="fr-FR" sz="1800" kern="100">
                <a:effectLst/>
                <a:latin typeface="Calibri" panose="020F0502020204030204" pitchFamily="34" charset="0"/>
                <a:ea typeface="Calibri" panose="020F0502020204030204" pitchFamily="34" charset="0"/>
                <a:cs typeface="Calibri" panose="020F0502020204030204" pitchFamily="34" charset="0"/>
              </a:rPr>
              <a:t>Dans le contexte d'un marché concurrentiel exigeant </a:t>
            </a: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buFont typeface="Calibri" panose="020F0502020204030204" pitchFamily="34" charset="0"/>
              <a:buNone/>
            </a:pPr>
            <a:r>
              <a:rPr lang="fr-FR" sz="1800" kern="100" err="1">
                <a:effectLst/>
                <a:latin typeface="Calibri" panose="020F0502020204030204" pitchFamily="34" charset="0"/>
                <a:ea typeface="Calibri" panose="020F0502020204030204" pitchFamily="34" charset="0"/>
                <a:cs typeface="Calibri" panose="020F0502020204030204" pitchFamily="34" charset="0"/>
              </a:rPr>
              <a:t>Altho</a:t>
            </a:r>
            <a:r>
              <a:rPr lang="fr-FR" sz="1800" kern="100">
                <a:effectLst/>
                <a:latin typeface="Calibri" panose="020F0502020204030204" pitchFamily="34" charset="0"/>
                <a:ea typeface="Calibri" panose="020F0502020204030204" pitchFamily="34" charset="0"/>
                <a:cs typeface="Calibri" panose="020F0502020204030204" pitchFamily="34" charset="0"/>
              </a:rPr>
              <a:t> s'attache à exceller dans quatre piliers clés : environnemental, économique, qualité et social.</a:t>
            </a: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buFont typeface="Calibri" panose="020F0502020204030204" pitchFamily="34" charset="0"/>
              <a:buNone/>
            </a:pPr>
            <a:r>
              <a:rPr lang="fr-FR" sz="1800" kern="100">
                <a:effectLst/>
                <a:latin typeface="Calibri" panose="020F0502020204030204" pitchFamily="34" charset="0"/>
                <a:ea typeface="Calibri" panose="020F0502020204030204" pitchFamily="34" charset="0"/>
                <a:cs typeface="Calibri" panose="020F0502020204030204" pitchFamily="34" charset="0"/>
              </a:rPr>
              <a:t>Aujourd'hui, notre attention se porte sur deux de ces piliers : </a:t>
            </a: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buFont typeface="Calibri" panose="020F0502020204030204" pitchFamily="34" charset="0"/>
              <a:buNone/>
            </a:pPr>
            <a:r>
              <a:rPr lang="fr-FR" sz="1800" kern="100">
                <a:effectLst/>
                <a:latin typeface="Calibri" panose="020F0502020204030204" pitchFamily="34" charset="0"/>
                <a:ea typeface="Calibri" panose="020F0502020204030204" pitchFamily="34" charset="0"/>
                <a:cs typeface="Calibri" panose="020F0502020204030204" pitchFamily="34" charset="0"/>
              </a:rPr>
              <a:t>l'économique, où nous explorons les débits de production et la qualité, évaluée à travers des indicateurs spécifiques. </a:t>
            </a:r>
            <a:endParaRPr lang="fr-FR"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5</a:t>
            </a:fld>
            <a:endParaRPr lang="fr-FR"/>
          </a:p>
        </p:txBody>
      </p:sp>
    </p:spTree>
    <p:extLst>
      <p:ext uri="{BB962C8B-B14F-4D97-AF65-F5344CB8AC3E}">
        <p14:creationId xmlns:p14="http://schemas.microsoft.com/office/powerpoint/2010/main" val="858125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ea typeface="Calibri"/>
                <a:cs typeface="Calibri"/>
              </a:rPr>
              <a:t>Pour répondre à ces objectifs nous avons commencé par explorer le jeu de </a:t>
            </a:r>
            <a:r>
              <a:rPr lang="fr-FR" err="1">
                <a:ea typeface="Calibri"/>
                <a:cs typeface="Calibri"/>
              </a:rPr>
              <a:t>donénes</a:t>
            </a:r>
            <a:r>
              <a:rPr lang="fr-FR">
                <a:ea typeface="Calibri"/>
                <a:cs typeface="Calibri"/>
              </a:rPr>
              <a:t>, puis modéliser les débit et enfin commencé une OMO</a:t>
            </a:r>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6</a:t>
            </a:fld>
            <a:endParaRPr lang="fr-FR"/>
          </a:p>
        </p:txBody>
      </p:sp>
    </p:spTree>
    <p:extLst>
      <p:ext uri="{BB962C8B-B14F-4D97-AF65-F5344CB8AC3E}">
        <p14:creationId xmlns:p14="http://schemas.microsoft.com/office/powerpoint/2010/main" val="12602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PDT : Information sur les lots de pdt</a:t>
            </a:r>
            <a:endParaRPr lang="en-US"/>
          </a:p>
          <a:p>
            <a:r>
              <a:rPr lang="fr-FR"/>
              <a:t>Conso_PDT : Informations sur la quantité de pdt consommé pour une trémie pendant une certaine période</a:t>
            </a:r>
            <a:endParaRPr lang="en-US"/>
          </a:p>
          <a:p>
            <a:r>
              <a:rPr lang="fr-FR"/>
              <a:t>IF : Indicateurs relevés automatiquement tout au long de la ligne ttes les 5 minutes</a:t>
            </a:r>
            <a:endParaRPr lang="en-US"/>
          </a:p>
          <a:p>
            <a:r>
              <a:rPr lang="fr-FR"/>
              <a:t>IQ : Indicateurs qualité relevés manuellement à intervalles variables, aussi bien défauts (brunes, centre mou, …) que composés polaires ou épaisseur lamelle</a:t>
            </a:r>
            <a:endParaRPr lang="en-US"/>
          </a:p>
          <a:p>
            <a:endParaRPr lang="fr-FR">
              <a:ea typeface="Calibri"/>
              <a:cs typeface="Calibri"/>
            </a:endParaRP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8</a:t>
            </a:fld>
            <a:endParaRPr lang="fr-FR"/>
          </a:p>
        </p:txBody>
      </p:sp>
    </p:spTree>
    <p:extLst>
      <p:ext uri="{BB962C8B-B14F-4D97-AF65-F5344CB8AC3E}">
        <p14:creationId xmlns:p14="http://schemas.microsoft.com/office/powerpoint/2010/main" val="3797233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Renomme facteurs </a:t>
            </a:r>
            <a:endParaRPr lang="en-US"/>
          </a:p>
          <a:p>
            <a:r>
              <a:rPr lang="fr-FR"/>
              <a:t>Supp recettes qui n'intéressent pas (consultation </a:t>
            </a:r>
            <a:r>
              <a:rPr lang="fr-FR" err="1"/>
              <a:t>altho</a:t>
            </a:r>
            <a:r>
              <a:rPr lang="fr-FR"/>
              <a:t>)</a:t>
            </a:r>
            <a:endParaRPr lang="en-US"/>
          </a:p>
          <a:p>
            <a:r>
              <a:rPr lang="fr-FR"/>
              <a:t>Supp colonne sans données dedans </a:t>
            </a:r>
            <a:endParaRPr lang="en-US"/>
          </a:p>
          <a:p>
            <a:r>
              <a:rPr lang="fr-FR"/>
              <a:t>Plage valeurs cohérentes données après consultation pour ensemble des variables, transforme en NA ce qui est en dehors</a:t>
            </a:r>
            <a:endParaRPr lang="en-US"/>
          </a:p>
          <a:p>
            <a:r>
              <a:rPr lang="fr-FR"/>
              <a:t>Sélectionne L2 car plus intéressant </a:t>
            </a:r>
            <a:r>
              <a:rPr lang="fr-FR" err="1"/>
              <a:t>bc</a:t>
            </a:r>
            <a:r>
              <a:rPr lang="fr-FR"/>
              <a:t> la plus complète niveau équipements</a:t>
            </a:r>
            <a:endParaRPr lang="en-US"/>
          </a:p>
          <a:p>
            <a:endParaRPr lang="fr-FR">
              <a:ea typeface="Calibri"/>
              <a:cs typeface="Calibri"/>
            </a:endParaRP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9</a:t>
            </a:fld>
            <a:endParaRPr lang="fr-FR"/>
          </a:p>
        </p:txBody>
      </p:sp>
    </p:spTree>
    <p:extLst>
      <p:ext uri="{BB962C8B-B14F-4D97-AF65-F5344CB8AC3E}">
        <p14:creationId xmlns:p14="http://schemas.microsoft.com/office/powerpoint/2010/main" val="2030986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Afin de faciliter la compréhension des données et le fonctionnement de la ligne 2 nous avons effectué un schéma de fabrication, ce schéma représente une succession d’étapes, chaque étoile correspond aux prélèvements de données, ces données sont ensuite envoyer vers le </a:t>
            </a:r>
            <a:r>
              <a:rPr lang="fr-FR" err="1"/>
              <a:t>datalake</a:t>
            </a:r>
            <a:r>
              <a:rPr lang="fr-F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t>Montrer </a:t>
            </a:r>
            <a:r>
              <a:rPr lang="fr-FR" err="1"/>
              <a:t>debit</a:t>
            </a:r>
            <a:r>
              <a:rPr lang="fr-FR"/>
              <a:t> </a:t>
            </a:r>
            <a:r>
              <a:rPr lang="fr-FR" err="1"/>
              <a:t>entr</a:t>
            </a:r>
            <a:r>
              <a:rPr lang="fr-FR"/>
              <a:t>, vit </a:t>
            </a:r>
            <a:r>
              <a:rPr lang="fr-FR" err="1"/>
              <a:t>elv</a:t>
            </a:r>
            <a:r>
              <a:rPr lang="fr-FR"/>
              <a:t>, brunes, , </a:t>
            </a:r>
            <a:r>
              <a:rPr lang="fr-FR" err="1"/>
              <a:t>ensa</a:t>
            </a:r>
            <a:endParaRPr lang="fr-FR"/>
          </a:p>
          <a:p>
            <a:r>
              <a:rPr lang="fr-FR"/>
              <a:t>Pour les données frittage, ce sont des prélèvements toutes les 5 minutes. Donc par exemple, à 15h nous avons un prélèvement </a:t>
            </a:r>
          </a:p>
          <a:p>
            <a:endParaRPr lang="fr-FR"/>
          </a:p>
          <a:p>
            <a:endParaRPr lang="fr-FR"/>
          </a:p>
        </p:txBody>
      </p:sp>
      <p:sp>
        <p:nvSpPr>
          <p:cNvPr id="4" name="Espace réservé du numéro de diapositive 3"/>
          <p:cNvSpPr>
            <a:spLocks noGrp="1"/>
          </p:cNvSpPr>
          <p:nvPr>
            <p:ph type="sldNum" sz="quarter" idx="5"/>
          </p:nvPr>
        </p:nvSpPr>
        <p:spPr/>
        <p:txBody>
          <a:bodyPr/>
          <a:lstStyle/>
          <a:p>
            <a:fld id="{C6E2A773-F2D9-4931-B440-E63750CA9883}" type="slidenum">
              <a:rPr lang="fr-FR" smtClean="0"/>
              <a:t>10</a:t>
            </a:fld>
            <a:endParaRPr lang="fr-FR"/>
          </a:p>
        </p:txBody>
      </p:sp>
    </p:spTree>
    <p:extLst>
      <p:ext uri="{BB962C8B-B14F-4D97-AF65-F5344CB8AC3E}">
        <p14:creationId xmlns:p14="http://schemas.microsoft.com/office/powerpoint/2010/main" val="4502336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606AB1-F8A9-4D68-88B3-FC35529550B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C6A8E92-3B99-4AFD-8B7C-D8F04B23C0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A830AF3-38C6-4211-A247-7256F5999A13}"/>
              </a:ext>
            </a:extLst>
          </p:cNvPr>
          <p:cNvSpPr>
            <a:spLocks noGrp="1"/>
          </p:cNvSpPr>
          <p:nvPr>
            <p:ph type="dt" sz="half" idx="10"/>
          </p:nvPr>
        </p:nvSpPr>
        <p:spPr/>
        <p:txBody>
          <a:bodyPr/>
          <a:lstStyle/>
          <a:p>
            <a:fld id="{D7480D36-054E-4A4B-A483-759FA9399761}" type="datetime1">
              <a:rPr lang="fr-FR" smtClean="0"/>
              <a:t>02/02/2024</a:t>
            </a:fld>
            <a:endParaRPr lang="fr-FR"/>
          </a:p>
        </p:txBody>
      </p:sp>
      <p:sp>
        <p:nvSpPr>
          <p:cNvPr id="5" name="Espace réservé du pied de page 4">
            <a:extLst>
              <a:ext uri="{FF2B5EF4-FFF2-40B4-BE49-F238E27FC236}">
                <a16:creationId xmlns:a16="http://schemas.microsoft.com/office/drawing/2014/main" id="{F6C199C3-3527-4EFD-8E23-2FFF66ED8E2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375C259-4AF2-423A-95D5-E2F8B4FACC92}"/>
              </a:ext>
            </a:extLst>
          </p:cNvPr>
          <p:cNvSpPr>
            <a:spLocks noGrp="1"/>
          </p:cNvSpPr>
          <p:nvPr>
            <p:ph type="sldNum" sz="quarter" idx="12"/>
          </p:nvPr>
        </p:nvSpPr>
        <p:spPr/>
        <p:txBody>
          <a:bodyPr/>
          <a:lstStyle/>
          <a:p>
            <a:fld id="{21D9F5FE-0FED-4652-B94E-2573D89FB861}" type="slidenum">
              <a:rPr lang="fr-FR" smtClean="0"/>
              <a:t>‹#›</a:t>
            </a:fld>
            <a:endParaRPr lang="fr-FR"/>
          </a:p>
        </p:txBody>
      </p:sp>
      <p:sp>
        <p:nvSpPr>
          <p:cNvPr id="7" name="Rectangle : coins arrondis 6">
            <a:extLst>
              <a:ext uri="{FF2B5EF4-FFF2-40B4-BE49-F238E27FC236}">
                <a16:creationId xmlns:a16="http://schemas.microsoft.com/office/drawing/2014/main" id="{2AB35EEA-A30A-425F-8CA0-AA41091D38F3}"/>
              </a:ext>
            </a:extLst>
          </p:cNvPr>
          <p:cNvSpPr/>
          <p:nvPr userDrawn="1"/>
        </p:nvSpPr>
        <p:spPr>
          <a:xfrm>
            <a:off x="-1" y="-590550"/>
            <a:ext cx="12192001" cy="1846660"/>
          </a:xfrm>
          <a:prstGeom prst="roundRect">
            <a:avLst/>
          </a:prstGeom>
          <a:solidFill>
            <a:srgbClr val="202B3D"/>
          </a:solidFill>
          <a:ln>
            <a:solidFill>
              <a:srgbClr val="202B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Rectangle 7">
            <a:extLst>
              <a:ext uri="{FF2B5EF4-FFF2-40B4-BE49-F238E27FC236}">
                <a16:creationId xmlns:a16="http://schemas.microsoft.com/office/drawing/2014/main" id="{5B073BA3-6601-4A10-B44E-894328D849B1}"/>
              </a:ext>
            </a:extLst>
          </p:cNvPr>
          <p:cNvSpPr/>
          <p:nvPr userDrawn="1"/>
        </p:nvSpPr>
        <p:spPr>
          <a:xfrm>
            <a:off x="-228600" y="-325875"/>
            <a:ext cx="12915900" cy="309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e 8">
            <a:extLst>
              <a:ext uri="{FF2B5EF4-FFF2-40B4-BE49-F238E27FC236}">
                <a16:creationId xmlns:a16="http://schemas.microsoft.com/office/drawing/2014/main" id="{DD996039-33AB-42BC-9B46-0F5500EB5354}"/>
              </a:ext>
            </a:extLst>
          </p:cNvPr>
          <p:cNvGrpSpPr/>
          <p:nvPr userDrawn="1"/>
        </p:nvGrpSpPr>
        <p:grpSpPr>
          <a:xfrm>
            <a:off x="403462" y="-48091"/>
            <a:ext cx="1694942" cy="1628538"/>
            <a:chOff x="9886950" y="0"/>
            <a:chExt cx="2091448" cy="2397146"/>
          </a:xfrm>
          <a:effectLst>
            <a:outerShdw blurRad="50800" dist="38100" dir="2700000" algn="tl" rotWithShape="0">
              <a:prstClr val="black">
                <a:alpha val="40000"/>
              </a:prstClr>
            </a:outerShdw>
          </a:effectLst>
        </p:grpSpPr>
        <p:pic>
          <p:nvPicPr>
            <p:cNvPr id="10" name="Picture 13">
              <a:extLst>
                <a:ext uri="{FF2B5EF4-FFF2-40B4-BE49-F238E27FC236}">
                  <a16:creationId xmlns:a16="http://schemas.microsoft.com/office/drawing/2014/main" id="{0FA5BEAE-37CF-4952-8AFA-0AA30CD5984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886950" y="0"/>
              <a:ext cx="2091448" cy="2397146"/>
            </a:xfrm>
            <a:prstGeom prst="rect">
              <a:avLst/>
            </a:prstGeom>
          </p:spPr>
        </p:pic>
        <p:sp>
          <p:nvSpPr>
            <p:cNvPr id="11" name="Rectangle 10">
              <a:extLst>
                <a:ext uri="{FF2B5EF4-FFF2-40B4-BE49-F238E27FC236}">
                  <a16:creationId xmlns:a16="http://schemas.microsoft.com/office/drawing/2014/main" id="{9616A9E9-BE96-45D9-B923-2F752C4C79E4}"/>
                </a:ext>
              </a:extLst>
            </p:cNvPr>
            <p:cNvSpPr/>
            <p:nvPr/>
          </p:nvSpPr>
          <p:spPr>
            <a:xfrm>
              <a:off x="9966325" y="60325"/>
              <a:ext cx="1844675" cy="1793875"/>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C4A1BDD-00F2-4635-BFBA-E9662E9CB1AD}"/>
                </a:ext>
              </a:extLst>
            </p:cNvPr>
            <p:cNvSpPr/>
            <p:nvPr/>
          </p:nvSpPr>
          <p:spPr>
            <a:xfrm>
              <a:off x="10464800" y="1854200"/>
              <a:ext cx="863600" cy="3302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Picture 12" descr="Afficher l’image source">
            <a:extLst>
              <a:ext uri="{FF2B5EF4-FFF2-40B4-BE49-F238E27FC236}">
                <a16:creationId xmlns:a16="http://schemas.microsoft.com/office/drawing/2014/main" id="{EAE3A073-4474-4F3B-AE57-849206F317AC}"/>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6666" t="1" b="1020"/>
          <a:stretch/>
        </p:blipFill>
        <p:spPr bwMode="auto">
          <a:xfrm>
            <a:off x="455553" y="341288"/>
            <a:ext cx="1494953" cy="63601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e 13">
            <a:extLst>
              <a:ext uri="{FF2B5EF4-FFF2-40B4-BE49-F238E27FC236}">
                <a16:creationId xmlns:a16="http://schemas.microsoft.com/office/drawing/2014/main" id="{8003A48E-0B35-4902-969F-4B06AC095CB8}"/>
              </a:ext>
            </a:extLst>
          </p:cNvPr>
          <p:cNvGrpSpPr/>
          <p:nvPr userDrawn="1"/>
        </p:nvGrpSpPr>
        <p:grpSpPr>
          <a:xfrm>
            <a:off x="10093596" y="-48091"/>
            <a:ext cx="1694942" cy="1628538"/>
            <a:chOff x="9886950" y="0"/>
            <a:chExt cx="2091448" cy="2397146"/>
          </a:xfrm>
          <a:effectLst>
            <a:outerShdw blurRad="50800" dist="38100" dir="2700000" algn="tl" rotWithShape="0">
              <a:prstClr val="black">
                <a:alpha val="40000"/>
              </a:prstClr>
            </a:outerShdw>
          </a:effectLst>
        </p:grpSpPr>
        <p:pic>
          <p:nvPicPr>
            <p:cNvPr id="15" name="Picture 13">
              <a:extLst>
                <a:ext uri="{FF2B5EF4-FFF2-40B4-BE49-F238E27FC236}">
                  <a16:creationId xmlns:a16="http://schemas.microsoft.com/office/drawing/2014/main" id="{ECE5D636-037A-4CEE-9523-FDB24D44230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886950" y="0"/>
              <a:ext cx="2091448" cy="2397146"/>
            </a:xfrm>
            <a:prstGeom prst="rect">
              <a:avLst/>
            </a:prstGeom>
          </p:spPr>
        </p:pic>
        <p:sp>
          <p:nvSpPr>
            <p:cNvPr id="16" name="Rectangle 15">
              <a:extLst>
                <a:ext uri="{FF2B5EF4-FFF2-40B4-BE49-F238E27FC236}">
                  <a16:creationId xmlns:a16="http://schemas.microsoft.com/office/drawing/2014/main" id="{5338E26F-8CD3-4F6B-AF51-27A4E937F8BC}"/>
                </a:ext>
              </a:extLst>
            </p:cNvPr>
            <p:cNvSpPr/>
            <p:nvPr/>
          </p:nvSpPr>
          <p:spPr>
            <a:xfrm>
              <a:off x="9966325" y="60325"/>
              <a:ext cx="1844675" cy="1793875"/>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E738719A-7F3F-480B-A038-5719E3C76343}"/>
                </a:ext>
              </a:extLst>
            </p:cNvPr>
            <p:cNvSpPr/>
            <p:nvPr/>
          </p:nvSpPr>
          <p:spPr>
            <a:xfrm>
              <a:off x="10464800" y="1854200"/>
              <a:ext cx="863600" cy="3302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71346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0E9086-90E8-4036-AAF8-4D8650453FE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F548169-7B43-4712-8560-308FD6E5D8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B340731-DB2E-45B4-8B71-92CA300F22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A68271A-0EA2-4AD0-9EE7-CE73152821AF}"/>
              </a:ext>
            </a:extLst>
          </p:cNvPr>
          <p:cNvSpPr>
            <a:spLocks noGrp="1"/>
          </p:cNvSpPr>
          <p:nvPr>
            <p:ph type="dt" sz="half" idx="10"/>
          </p:nvPr>
        </p:nvSpPr>
        <p:spPr/>
        <p:txBody>
          <a:bodyPr/>
          <a:lstStyle/>
          <a:p>
            <a:fld id="{3C0F4F65-008E-407B-B0BA-A8696796BC3A}" type="datetime1">
              <a:rPr lang="fr-FR" smtClean="0"/>
              <a:t>02/02/2024</a:t>
            </a:fld>
            <a:endParaRPr lang="fr-FR"/>
          </a:p>
        </p:txBody>
      </p:sp>
      <p:sp>
        <p:nvSpPr>
          <p:cNvPr id="6" name="Espace réservé du pied de page 5">
            <a:extLst>
              <a:ext uri="{FF2B5EF4-FFF2-40B4-BE49-F238E27FC236}">
                <a16:creationId xmlns:a16="http://schemas.microsoft.com/office/drawing/2014/main" id="{468E242B-3479-4303-8D20-807AFB69CBD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31A1C66-17D7-455D-9F56-0FA52DB69D4D}"/>
              </a:ext>
            </a:extLst>
          </p:cNvPr>
          <p:cNvSpPr>
            <a:spLocks noGrp="1"/>
          </p:cNvSpPr>
          <p:nvPr>
            <p:ph type="sldNum" sz="quarter" idx="12"/>
          </p:nvPr>
        </p:nvSpPr>
        <p:spPr/>
        <p:txBody>
          <a:bodyPr/>
          <a:lstStyle/>
          <a:p>
            <a:fld id="{21D9F5FE-0FED-4652-B94E-2573D89FB861}" type="slidenum">
              <a:rPr lang="fr-FR" smtClean="0"/>
              <a:t>‹#›</a:t>
            </a:fld>
            <a:endParaRPr lang="fr-FR"/>
          </a:p>
        </p:txBody>
      </p:sp>
    </p:spTree>
    <p:extLst>
      <p:ext uri="{BB962C8B-B14F-4D97-AF65-F5344CB8AC3E}">
        <p14:creationId xmlns:p14="http://schemas.microsoft.com/office/powerpoint/2010/main" val="75600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F42A7C-24DB-4A86-8684-D4737EB6B54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B10D3A59-3601-4172-A0C2-A0088F11D2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1B75472-6106-464C-8B5D-40E0C11CC2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17E6017-945F-47C5-A5C3-7D9B8DDFD3E8}"/>
              </a:ext>
            </a:extLst>
          </p:cNvPr>
          <p:cNvSpPr>
            <a:spLocks noGrp="1"/>
          </p:cNvSpPr>
          <p:nvPr>
            <p:ph type="dt" sz="half" idx="10"/>
          </p:nvPr>
        </p:nvSpPr>
        <p:spPr/>
        <p:txBody>
          <a:bodyPr/>
          <a:lstStyle/>
          <a:p>
            <a:fld id="{76D926F1-51E3-4765-BA14-49CF114825AD}" type="datetime1">
              <a:rPr lang="fr-FR" smtClean="0"/>
              <a:t>02/02/2024</a:t>
            </a:fld>
            <a:endParaRPr lang="fr-FR"/>
          </a:p>
        </p:txBody>
      </p:sp>
      <p:sp>
        <p:nvSpPr>
          <p:cNvPr id="6" name="Espace réservé du pied de page 5">
            <a:extLst>
              <a:ext uri="{FF2B5EF4-FFF2-40B4-BE49-F238E27FC236}">
                <a16:creationId xmlns:a16="http://schemas.microsoft.com/office/drawing/2014/main" id="{B46E80FB-5375-4D8D-BD2A-C4617127DDE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8AF3C39-132E-4BED-ABF7-B418343F065A}"/>
              </a:ext>
            </a:extLst>
          </p:cNvPr>
          <p:cNvSpPr>
            <a:spLocks noGrp="1"/>
          </p:cNvSpPr>
          <p:nvPr>
            <p:ph type="sldNum" sz="quarter" idx="12"/>
          </p:nvPr>
        </p:nvSpPr>
        <p:spPr/>
        <p:txBody>
          <a:bodyPr/>
          <a:lstStyle/>
          <a:p>
            <a:fld id="{21D9F5FE-0FED-4652-B94E-2573D89FB861}" type="slidenum">
              <a:rPr lang="fr-FR" smtClean="0"/>
              <a:t>‹#›</a:t>
            </a:fld>
            <a:endParaRPr lang="fr-FR"/>
          </a:p>
        </p:txBody>
      </p:sp>
    </p:spTree>
    <p:extLst>
      <p:ext uri="{BB962C8B-B14F-4D97-AF65-F5344CB8AC3E}">
        <p14:creationId xmlns:p14="http://schemas.microsoft.com/office/powerpoint/2010/main" val="4169847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681500-157C-4290-851D-CA9DC7C8188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D258960C-89A1-4618-9098-744808726E5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B1095B1-B17A-4430-A520-04C24AA7E62F}"/>
              </a:ext>
            </a:extLst>
          </p:cNvPr>
          <p:cNvSpPr>
            <a:spLocks noGrp="1"/>
          </p:cNvSpPr>
          <p:nvPr>
            <p:ph type="dt" sz="half" idx="10"/>
          </p:nvPr>
        </p:nvSpPr>
        <p:spPr/>
        <p:txBody>
          <a:bodyPr/>
          <a:lstStyle/>
          <a:p>
            <a:fld id="{142803F6-F98A-4BF9-AF4E-531DEDC44A53}" type="datetime1">
              <a:rPr lang="fr-FR" smtClean="0"/>
              <a:t>02/02/2024</a:t>
            </a:fld>
            <a:endParaRPr lang="fr-FR"/>
          </a:p>
        </p:txBody>
      </p:sp>
      <p:sp>
        <p:nvSpPr>
          <p:cNvPr id="5" name="Espace réservé du pied de page 4">
            <a:extLst>
              <a:ext uri="{FF2B5EF4-FFF2-40B4-BE49-F238E27FC236}">
                <a16:creationId xmlns:a16="http://schemas.microsoft.com/office/drawing/2014/main" id="{6CC6CAA7-7E16-4DD4-A33E-5F7CDA9982B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98F87E9-81ED-4BCE-A1C2-556836E67ABE}"/>
              </a:ext>
            </a:extLst>
          </p:cNvPr>
          <p:cNvSpPr>
            <a:spLocks noGrp="1"/>
          </p:cNvSpPr>
          <p:nvPr>
            <p:ph type="sldNum" sz="quarter" idx="12"/>
          </p:nvPr>
        </p:nvSpPr>
        <p:spPr/>
        <p:txBody>
          <a:bodyPr/>
          <a:lstStyle/>
          <a:p>
            <a:fld id="{21D9F5FE-0FED-4652-B94E-2573D89FB861}" type="slidenum">
              <a:rPr lang="fr-FR" smtClean="0"/>
              <a:t>‹#›</a:t>
            </a:fld>
            <a:endParaRPr lang="fr-FR"/>
          </a:p>
        </p:txBody>
      </p:sp>
    </p:spTree>
    <p:extLst>
      <p:ext uri="{BB962C8B-B14F-4D97-AF65-F5344CB8AC3E}">
        <p14:creationId xmlns:p14="http://schemas.microsoft.com/office/powerpoint/2010/main" val="3135486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840A306-AD9B-429D-89D5-255A10320A0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2EB4D45-C613-471A-B431-C91695BEEA5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64B60D6-0E19-47BF-B2C5-A24EF49D7EAD}"/>
              </a:ext>
            </a:extLst>
          </p:cNvPr>
          <p:cNvSpPr>
            <a:spLocks noGrp="1"/>
          </p:cNvSpPr>
          <p:nvPr>
            <p:ph type="dt" sz="half" idx="10"/>
          </p:nvPr>
        </p:nvSpPr>
        <p:spPr/>
        <p:txBody>
          <a:bodyPr/>
          <a:lstStyle/>
          <a:p>
            <a:fld id="{04E15768-DC85-465D-96C0-55E4ECED2E1E}" type="datetime1">
              <a:rPr lang="fr-FR" smtClean="0"/>
              <a:t>02/02/2024</a:t>
            </a:fld>
            <a:endParaRPr lang="fr-FR"/>
          </a:p>
        </p:txBody>
      </p:sp>
      <p:sp>
        <p:nvSpPr>
          <p:cNvPr id="5" name="Espace réservé du pied de page 4">
            <a:extLst>
              <a:ext uri="{FF2B5EF4-FFF2-40B4-BE49-F238E27FC236}">
                <a16:creationId xmlns:a16="http://schemas.microsoft.com/office/drawing/2014/main" id="{56889C13-0E00-4E3F-8FC6-8AE007C713D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949E3D0-48D4-47A6-A75A-ACF059F54247}"/>
              </a:ext>
            </a:extLst>
          </p:cNvPr>
          <p:cNvSpPr>
            <a:spLocks noGrp="1"/>
          </p:cNvSpPr>
          <p:nvPr>
            <p:ph type="sldNum" sz="quarter" idx="12"/>
          </p:nvPr>
        </p:nvSpPr>
        <p:spPr/>
        <p:txBody>
          <a:bodyPr/>
          <a:lstStyle/>
          <a:p>
            <a:fld id="{21D9F5FE-0FED-4652-B94E-2573D89FB861}" type="slidenum">
              <a:rPr lang="fr-FR" smtClean="0"/>
              <a:t>‹#›</a:t>
            </a:fld>
            <a:endParaRPr lang="fr-FR"/>
          </a:p>
        </p:txBody>
      </p:sp>
    </p:spTree>
    <p:extLst>
      <p:ext uri="{BB962C8B-B14F-4D97-AF65-F5344CB8AC3E}">
        <p14:creationId xmlns:p14="http://schemas.microsoft.com/office/powerpoint/2010/main" val="2682579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606AB1-F8A9-4D68-88B3-FC35529550B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C6A8E92-3B99-4AFD-8B7C-D8F04B23C0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A830AF3-38C6-4211-A247-7256F5999A13}"/>
              </a:ext>
            </a:extLst>
          </p:cNvPr>
          <p:cNvSpPr>
            <a:spLocks noGrp="1"/>
          </p:cNvSpPr>
          <p:nvPr>
            <p:ph type="dt" sz="half" idx="10"/>
          </p:nvPr>
        </p:nvSpPr>
        <p:spPr/>
        <p:txBody>
          <a:bodyPr/>
          <a:lstStyle/>
          <a:p>
            <a:fld id="{D7480D36-054E-4A4B-A483-759FA9399761}" type="datetime1">
              <a:rPr lang="fr-FR" smtClean="0"/>
              <a:t>02/02/2024</a:t>
            </a:fld>
            <a:endParaRPr lang="fr-FR"/>
          </a:p>
        </p:txBody>
      </p:sp>
      <p:sp>
        <p:nvSpPr>
          <p:cNvPr id="5" name="Espace réservé du pied de page 4">
            <a:extLst>
              <a:ext uri="{FF2B5EF4-FFF2-40B4-BE49-F238E27FC236}">
                <a16:creationId xmlns:a16="http://schemas.microsoft.com/office/drawing/2014/main" id="{F6C199C3-3527-4EFD-8E23-2FFF66ED8E2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375C259-4AF2-423A-95D5-E2F8B4FACC92}"/>
              </a:ext>
            </a:extLst>
          </p:cNvPr>
          <p:cNvSpPr>
            <a:spLocks noGrp="1"/>
          </p:cNvSpPr>
          <p:nvPr>
            <p:ph type="sldNum" sz="quarter" idx="12"/>
          </p:nvPr>
        </p:nvSpPr>
        <p:spPr/>
        <p:txBody>
          <a:bodyPr/>
          <a:lstStyle/>
          <a:p>
            <a:fld id="{21D9F5FE-0FED-4652-B94E-2573D89FB861}" type="slidenum">
              <a:rPr lang="fr-FR" smtClean="0"/>
              <a:t>‹#›</a:t>
            </a:fld>
            <a:endParaRPr lang="fr-FR"/>
          </a:p>
        </p:txBody>
      </p:sp>
      <p:sp>
        <p:nvSpPr>
          <p:cNvPr id="7" name="Forme libre : forme 6">
            <a:extLst>
              <a:ext uri="{FF2B5EF4-FFF2-40B4-BE49-F238E27FC236}">
                <a16:creationId xmlns:a16="http://schemas.microsoft.com/office/drawing/2014/main" id="{2AB35EEA-A30A-425F-8CA0-AA41091D38F3}"/>
              </a:ext>
            </a:extLst>
          </p:cNvPr>
          <p:cNvSpPr/>
          <p:nvPr userDrawn="1"/>
        </p:nvSpPr>
        <p:spPr>
          <a:xfrm>
            <a:off x="-1" y="1"/>
            <a:ext cx="7407729" cy="1120419"/>
          </a:xfrm>
          <a:custGeom>
            <a:avLst/>
            <a:gdLst>
              <a:gd name="connsiteX0" fmla="*/ 0 w 7407729"/>
              <a:gd name="connsiteY0" fmla="*/ 0 h 833120"/>
              <a:gd name="connsiteX1" fmla="*/ 7407729 w 7407729"/>
              <a:gd name="connsiteY1" fmla="*/ 0 h 833120"/>
              <a:gd name="connsiteX2" fmla="*/ 7407729 w 7407729"/>
              <a:gd name="connsiteY2" fmla="*/ 495726 h 833120"/>
              <a:gd name="connsiteX3" fmla="*/ 7070335 w 7407729"/>
              <a:gd name="connsiteY3" fmla="*/ 833120 h 833120"/>
              <a:gd name="connsiteX4" fmla="*/ 0 w 7407729"/>
              <a:gd name="connsiteY4" fmla="*/ 833120 h 833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7729" h="833120">
                <a:moveTo>
                  <a:pt x="0" y="0"/>
                </a:moveTo>
                <a:lnTo>
                  <a:pt x="7407729" y="0"/>
                </a:lnTo>
                <a:lnTo>
                  <a:pt x="7407729" y="495726"/>
                </a:lnTo>
                <a:cubicBezTo>
                  <a:pt x="7407729" y="682064"/>
                  <a:pt x="7256673" y="833120"/>
                  <a:pt x="7070335" y="833120"/>
                </a:cubicBezTo>
                <a:lnTo>
                  <a:pt x="0" y="833120"/>
                </a:lnTo>
                <a:close/>
              </a:path>
            </a:pathLst>
          </a:custGeom>
          <a:solidFill>
            <a:srgbClr val="001848"/>
          </a:solidFill>
          <a:ln>
            <a:solidFill>
              <a:srgbClr val="202B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975860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606AB1-F8A9-4D68-88B3-FC35529550B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C6A8E92-3B99-4AFD-8B7C-D8F04B23C0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A830AF3-38C6-4211-A247-7256F5999A13}"/>
              </a:ext>
            </a:extLst>
          </p:cNvPr>
          <p:cNvSpPr>
            <a:spLocks noGrp="1"/>
          </p:cNvSpPr>
          <p:nvPr>
            <p:ph type="dt" sz="half" idx="10"/>
          </p:nvPr>
        </p:nvSpPr>
        <p:spPr/>
        <p:txBody>
          <a:bodyPr/>
          <a:lstStyle/>
          <a:p>
            <a:fld id="{A5EA0986-C6FE-4114-A10B-43D5024B633D}" type="datetime1">
              <a:rPr lang="fr-FR" smtClean="0"/>
              <a:t>02/02/2024</a:t>
            </a:fld>
            <a:endParaRPr lang="fr-FR"/>
          </a:p>
        </p:txBody>
      </p:sp>
      <p:sp>
        <p:nvSpPr>
          <p:cNvPr id="5" name="Espace réservé du pied de page 4">
            <a:extLst>
              <a:ext uri="{FF2B5EF4-FFF2-40B4-BE49-F238E27FC236}">
                <a16:creationId xmlns:a16="http://schemas.microsoft.com/office/drawing/2014/main" id="{F6C199C3-3527-4EFD-8E23-2FFF66ED8E2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375C259-4AF2-423A-95D5-E2F8B4FACC92}"/>
              </a:ext>
            </a:extLst>
          </p:cNvPr>
          <p:cNvSpPr>
            <a:spLocks noGrp="1"/>
          </p:cNvSpPr>
          <p:nvPr>
            <p:ph type="sldNum" sz="quarter" idx="12"/>
          </p:nvPr>
        </p:nvSpPr>
        <p:spPr/>
        <p:txBody>
          <a:bodyPr/>
          <a:lstStyle/>
          <a:p>
            <a:fld id="{21D9F5FE-0FED-4652-B94E-2573D89FB861}" type="slidenum">
              <a:rPr lang="fr-FR" smtClean="0"/>
              <a:t>‹#›</a:t>
            </a:fld>
            <a:endParaRPr lang="fr-FR"/>
          </a:p>
        </p:txBody>
      </p:sp>
      <p:sp>
        <p:nvSpPr>
          <p:cNvPr id="7" name="Forme libre : forme 6">
            <a:extLst>
              <a:ext uri="{FF2B5EF4-FFF2-40B4-BE49-F238E27FC236}">
                <a16:creationId xmlns:a16="http://schemas.microsoft.com/office/drawing/2014/main" id="{2AB35EEA-A30A-425F-8CA0-AA41091D38F3}"/>
              </a:ext>
            </a:extLst>
          </p:cNvPr>
          <p:cNvSpPr/>
          <p:nvPr userDrawn="1"/>
        </p:nvSpPr>
        <p:spPr>
          <a:xfrm>
            <a:off x="-1" y="1"/>
            <a:ext cx="7407729" cy="1120419"/>
          </a:xfrm>
          <a:custGeom>
            <a:avLst/>
            <a:gdLst>
              <a:gd name="connsiteX0" fmla="*/ 0 w 7407729"/>
              <a:gd name="connsiteY0" fmla="*/ 0 h 833120"/>
              <a:gd name="connsiteX1" fmla="*/ 7407729 w 7407729"/>
              <a:gd name="connsiteY1" fmla="*/ 0 h 833120"/>
              <a:gd name="connsiteX2" fmla="*/ 7407729 w 7407729"/>
              <a:gd name="connsiteY2" fmla="*/ 495726 h 833120"/>
              <a:gd name="connsiteX3" fmla="*/ 7070335 w 7407729"/>
              <a:gd name="connsiteY3" fmla="*/ 833120 h 833120"/>
              <a:gd name="connsiteX4" fmla="*/ 0 w 7407729"/>
              <a:gd name="connsiteY4" fmla="*/ 833120 h 833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7729" h="833120">
                <a:moveTo>
                  <a:pt x="0" y="0"/>
                </a:moveTo>
                <a:lnTo>
                  <a:pt x="7407729" y="0"/>
                </a:lnTo>
                <a:lnTo>
                  <a:pt x="7407729" y="495726"/>
                </a:lnTo>
                <a:cubicBezTo>
                  <a:pt x="7407729" y="682064"/>
                  <a:pt x="7256673" y="833120"/>
                  <a:pt x="7070335" y="833120"/>
                </a:cubicBezTo>
                <a:lnTo>
                  <a:pt x="0" y="83312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201660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101BD1-470E-40E7-B12C-97636A8EC08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D48957B-395A-44EE-B51F-C63D851C547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B5695C6-D677-4686-9347-2463C51E267B}"/>
              </a:ext>
            </a:extLst>
          </p:cNvPr>
          <p:cNvSpPr>
            <a:spLocks noGrp="1"/>
          </p:cNvSpPr>
          <p:nvPr>
            <p:ph type="dt" sz="half" idx="10"/>
          </p:nvPr>
        </p:nvSpPr>
        <p:spPr/>
        <p:txBody>
          <a:bodyPr/>
          <a:lstStyle/>
          <a:p>
            <a:fld id="{AEC26A8C-FE79-49D8-B237-9A79009F7BDB}" type="datetime1">
              <a:rPr lang="fr-FR" smtClean="0"/>
              <a:t>02/02/2024</a:t>
            </a:fld>
            <a:endParaRPr lang="fr-FR"/>
          </a:p>
        </p:txBody>
      </p:sp>
      <p:sp>
        <p:nvSpPr>
          <p:cNvPr id="5" name="Espace réservé du pied de page 4">
            <a:extLst>
              <a:ext uri="{FF2B5EF4-FFF2-40B4-BE49-F238E27FC236}">
                <a16:creationId xmlns:a16="http://schemas.microsoft.com/office/drawing/2014/main" id="{75E7FBE3-0F6D-422B-8032-F88236B2639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F0E11C1-B66C-4E91-B216-2EB22B007F5E}"/>
              </a:ext>
            </a:extLst>
          </p:cNvPr>
          <p:cNvSpPr>
            <a:spLocks noGrp="1"/>
          </p:cNvSpPr>
          <p:nvPr>
            <p:ph type="sldNum" sz="quarter" idx="12"/>
          </p:nvPr>
        </p:nvSpPr>
        <p:spPr/>
        <p:txBody>
          <a:bodyPr/>
          <a:lstStyle/>
          <a:p>
            <a:fld id="{21D9F5FE-0FED-4652-B94E-2573D89FB861}" type="slidenum">
              <a:rPr lang="fr-FR" smtClean="0"/>
              <a:t>‹#›</a:t>
            </a:fld>
            <a:endParaRPr lang="fr-FR"/>
          </a:p>
        </p:txBody>
      </p:sp>
      <p:sp>
        <p:nvSpPr>
          <p:cNvPr id="7" name="Rectangle 6">
            <a:extLst>
              <a:ext uri="{FF2B5EF4-FFF2-40B4-BE49-F238E27FC236}">
                <a16:creationId xmlns:a16="http://schemas.microsoft.com/office/drawing/2014/main" id="{1EBB05C1-50BD-40EA-AC29-375DD37060E7}"/>
              </a:ext>
            </a:extLst>
          </p:cNvPr>
          <p:cNvSpPr/>
          <p:nvPr userDrawn="1"/>
        </p:nvSpPr>
        <p:spPr>
          <a:xfrm>
            <a:off x="0" y="0"/>
            <a:ext cx="6456784" cy="6858000"/>
          </a:xfrm>
          <a:prstGeom prst="rect">
            <a:avLst/>
          </a:prstGeom>
          <a:solidFill>
            <a:srgbClr val="202B3D"/>
          </a:solidFill>
          <a:ln>
            <a:solidFill>
              <a:srgbClr val="202B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id="{961ADA32-066C-478B-AE12-3E75A2F659B9}"/>
              </a:ext>
            </a:extLst>
          </p:cNvPr>
          <p:cNvGrpSpPr/>
          <p:nvPr userDrawn="1"/>
        </p:nvGrpSpPr>
        <p:grpSpPr>
          <a:xfrm>
            <a:off x="403462" y="-48091"/>
            <a:ext cx="1694942" cy="1628538"/>
            <a:chOff x="9886950" y="0"/>
            <a:chExt cx="2091448" cy="2397146"/>
          </a:xfrm>
          <a:effectLst>
            <a:outerShdw blurRad="50800" dist="38100" dir="2700000" algn="tl" rotWithShape="0">
              <a:prstClr val="black">
                <a:alpha val="40000"/>
              </a:prstClr>
            </a:outerShdw>
          </a:effectLst>
        </p:grpSpPr>
        <p:pic>
          <p:nvPicPr>
            <p:cNvPr id="9" name="Picture 13">
              <a:extLst>
                <a:ext uri="{FF2B5EF4-FFF2-40B4-BE49-F238E27FC236}">
                  <a16:creationId xmlns:a16="http://schemas.microsoft.com/office/drawing/2014/main" id="{D5BB0821-314C-4770-8D61-986254498D1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886950" y="0"/>
              <a:ext cx="2091448" cy="2397146"/>
            </a:xfrm>
            <a:prstGeom prst="rect">
              <a:avLst/>
            </a:prstGeom>
          </p:spPr>
        </p:pic>
        <p:sp>
          <p:nvSpPr>
            <p:cNvPr id="10" name="Rectangle 9">
              <a:extLst>
                <a:ext uri="{FF2B5EF4-FFF2-40B4-BE49-F238E27FC236}">
                  <a16:creationId xmlns:a16="http://schemas.microsoft.com/office/drawing/2014/main" id="{ADC2B74C-AB8F-4AFF-A25B-DCD32007332A}"/>
                </a:ext>
              </a:extLst>
            </p:cNvPr>
            <p:cNvSpPr/>
            <p:nvPr/>
          </p:nvSpPr>
          <p:spPr>
            <a:xfrm>
              <a:off x="9966325" y="60325"/>
              <a:ext cx="1844675" cy="1793875"/>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F3D5E346-E9F2-4BD8-B143-3606BC76F905}"/>
                </a:ext>
              </a:extLst>
            </p:cNvPr>
            <p:cNvSpPr/>
            <p:nvPr/>
          </p:nvSpPr>
          <p:spPr>
            <a:xfrm>
              <a:off x="10464800" y="1854200"/>
              <a:ext cx="863600" cy="3302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2" name="Picture 12" descr="Afficher l’image source">
            <a:extLst>
              <a:ext uri="{FF2B5EF4-FFF2-40B4-BE49-F238E27FC236}">
                <a16:creationId xmlns:a16="http://schemas.microsoft.com/office/drawing/2014/main" id="{A9043C50-609B-4932-B8E6-54C17ABC97CD}"/>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6666" t="1" b="1020"/>
          <a:stretch/>
        </p:blipFill>
        <p:spPr bwMode="auto">
          <a:xfrm>
            <a:off x="455553" y="341288"/>
            <a:ext cx="1494953" cy="63601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e 16">
            <a:extLst>
              <a:ext uri="{FF2B5EF4-FFF2-40B4-BE49-F238E27FC236}">
                <a16:creationId xmlns:a16="http://schemas.microsoft.com/office/drawing/2014/main" id="{FC43F3BA-752C-4C64-935B-B2C2C2C1FF1B}"/>
              </a:ext>
            </a:extLst>
          </p:cNvPr>
          <p:cNvGrpSpPr/>
          <p:nvPr userDrawn="1"/>
        </p:nvGrpSpPr>
        <p:grpSpPr>
          <a:xfrm>
            <a:off x="10093596" y="-48091"/>
            <a:ext cx="1694942" cy="1628538"/>
            <a:chOff x="9886950" y="0"/>
            <a:chExt cx="2091448" cy="2397146"/>
          </a:xfrm>
          <a:effectLst>
            <a:outerShdw blurRad="50800" dist="38100" dir="2700000" algn="tl" rotWithShape="0">
              <a:prstClr val="black">
                <a:alpha val="40000"/>
              </a:prstClr>
            </a:outerShdw>
          </a:effectLst>
        </p:grpSpPr>
        <p:pic>
          <p:nvPicPr>
            <p:cNvPr id="18" name="Picture 13">
              <a:extLst>
                <a:ext uri="{FF2B5EF4-FFF2-40B4-BE49-F238E27FC236}">
                  <a16:creationId xmlns:a16="http://schemas.microsoft.com/office/drawing/2014/main" id="{66C36588-02B7-4752-A485-9BC6CBAFA8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886950" y="0"/>
              <a:ext cx="2091448" cy="2397146"/>
            </a:xfrm>
            <a:prstGeom prst="rect">
              <a:avLst/>
            </a:prstGeom>
          </p:spPr>
        </p:pic>
        <p:sp>
          <p:nvSpPr>
            <p:cNvPr id="19" name="Rectangle 18">
              <a:extLst>
                <a:ext uri="{FF2B5EF4-FFF2-40B4-BE49-F238E27FC236}">
                  <a16:creationId xmlns:a16="http://schemas.microsoft.com/office/drawing/2014/main" id="{036B9D83-4BE3-462C-9D4F-C8ACD1C0C6CE}"/>
                </a:ext>
              </a:extLst>
            </p:cNvPr>
            <p:cNvSpPr/>
            <p:nvPr/>
          </p:nvSpPr>
          <p:spPr>
            <a:xfrm>
              <a:off x="9966325" y="60325"/>
              <a:ext cx="1844675" cy="1793875"/>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7768C7AE-149D-4A0F-BB79-F0DAD3D54F93}"/>
                </a:ext>
              </a:extLst>
            </p:cNvPr>
            <p:cNvSpPr/>
            <p:nvPr/>
          </p:nvSpPr>
          <p:spPr>
            <a:xfrm>
              <a:off x="10464800" y="1854200"/>
              <a:ext cx="863600" cy="3302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35806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3C85F7B-E803-44B0-8FE2-8209A7DD25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4748ED4-34A7-4846-9B75-44AEAAD43DEC}"/>
              </a:ext>
            </a:extLst>
          </p:cNvPr>
          <p:cNvSpPr>
            <a:spLocks noGrp="1"/>
          </p:cNvSpPr>
          <p:nvPr>
            <p:ph type="dt" sz="half" idx="10"/>
          </p:nvPr>
        </p:nvSpPr>
        <p:spPr/>
        <p:txBody>
          <a:bodyPr/>
          <a:lstStyle/>
          <a:p>
            <a:fld id="{F51D3B15-4D41-4B24-A1BD-5C9B52B45CE6}" type="datetime1">
              <a:rPr lang="fr-FR" smtClean="0"/>
              <a:t>02/02/2024</a:t>
            </a:fld>
            <a:endParaRPr lang="fr-FR"/>
          </a:p>
        </p:txBody>
      </p:sp>
      <p:sp>
        <p:nvSpPr>
          <p:cNvPr id="5" name="Espace réservé du pied de page 4">
            <a:extLst>
              <a:ext uri="{FF2B5EF4-FFF2-40B4-BE49-F238E27FC236}">
                <a16:creationId xmlns:a16="http://schemas.microsoft.com/office/drawing/2014/main" id="{0A2507E1-5858-4B5C-96B6-F48F177D8AA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397AD10-C91D-4DB9-9864-32173D095A67}"/>
              </a:ext>
            </a:extLst>
          </p:cNvPr>
          <p:cNvSpPr>
            <a:spLocks noGrp="1"/>
          </p:cNvSpPr>
          <p:nvPr>
            <p:ph type="sldNum" sz="quarter" idx="12"/>
          </p:nvPr>
        </p:nvSpPr>
        <p:spPr/>
        <p:txBody>
          <a:bodyPr/>
          <a:lstStyle/>
          <a:p>
            <a:fld id="{21D9F5FE-0FED-4652-B94E-2573D89FB861}" type="slidenum">
              <a:rPr lang="fr-FR" smtClean="0"/>
              <a:t>‹#›</a:t>
            </a:fld>
            <a:endParaRPr lang="fr-FR"/>
          </a:p>
        </p:txBody>
      </p:sp>
      <p:sp>
        <p:nvSpPr>
          <p:cNvPr id="7" name="Rectangle 6">
            <a:extLst>
              <a:ext uri="{FF2B5EF4-FFF2-40B4-BE49-F238E27FC236}">
                <a16:creationId xmlns:a16="http://schemas.microsoft.com/office/drawing/2014/main" id="{DB677DC8-8E71-4AC9-B897-AC8E3E24179A}"/>
              </a:ext>
            </a:extLst>
          </p:cNvPr>
          <p:cNvSpPr/>
          <p:nvPr userDrawn="1"/>
        </p:nvSpPr>
        <p:spPr>
          <a:xfrm>
            <a:off x="6466114" y="0"/>
            <a:ext cx="5725886" cy="6858000"/>
          </a:xfrm>
          <a:prstGeom prst="rect">
            <a:avLst/>
          </a:prstGeom>
          <a:solidFill>
            <a:srgbClr val="202B3D"/>
          </a:solidFill>
          <a:ln>
            <a:solidFill>
              <a:srgbClr val="202B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id="{DC973C4F-0279-4B8B-8F60-11EF8AE7023F}"/>
              </a:ext>
            </a:extLst>
          </p:cNvPr>
          <p:cNvGrpSpPr/>
          <p:nvPr userDrawn="1"/>
        </p:nvGrpSpPr>
        <p:grpSpPr>
          <a:xfrm>
            <a:off x="403462" y="-48091"/>
            <a:ext cx="1694942" cy="1628538"/>
            <a:chOff x="9886950" y="0"/>
            <a:chExt cx="2091448" cy="2397146"/>
          </a:xfrm>
          <a:effectLst>
            <a:outerShdw blurRad="50800" dist="38100" dir="2700000" algn="tl" rotWithShape="0">
              <a:prstClr val="black">
                <a:alpha val="40000"/>
              </a:prstClr>
            </a:outerShdw>
          </a:effectLst>
        </p:grpSpPr>
        <p:pic>
          <p:nvPicPr>
            <p:cNvPr id="9" name="Picture 13">
              <a:extLst>
                <a:ext uri="{FF2B5EF4-FFF2-40B4-BE49-F238E27FC236}">
                  <a16:creationId xmlns:a16="http://schemas.microsoft.com/office/drawing/2014/main" id="{829B992C-ECCE-465F-9A6C-9AD197968E6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886950" y="0"/>
              <a:ext cx="2091448" cy="2397146"/>
            </a:xfrm>
            <a:prstGeom prst="rect">
              <a:avLst/>
            </a:prstGeom>
          </p:spPr>
        </p:pic>
        <p:sp>
          <p:nvSpPr>
            <p:cNvPr id="10" name="Rectangle 9">
              <a:extLst>
                <a:ext uri="{FF2B5EF4-FFF2-40B4-BE49-F238E27FC236}">
                  <a16:creationId xmlns:a16="http://schemas.microsoft.com/office/drawing/2014/main" id="{5922B274-46FE-4BBB-BF4F-D6EBAB678DE2}"/>
                </a:ext>
              </a:extLst>
            </p:cNvPr>
            <p:cNvSpPr/>
            <p:nvPr/>
          </p:nvSpPr>
          <p:spPr>
            <a:xfrm>
              <a:off x="9966325" y="60325"/>
              <a:ext cx="1844675" cy="1793875"/>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A4729697-F1DA-4B5D-86CC-BAB6D55AC491}"/>
                </a:ext>
              </a:extLst>
            </p:cNvPr>
            <p:cNvSpPr/>
            <p:nvPr/>
          </p:nvSpPr>
          <p:spPr>
            <a:xfrm>
              <a:off x="10464800" y="1854200"/>
              <a:ext cx="863600" cy="3302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2" name="Picture 12" descr="Afficher l’image source">
            <a:extLst>
              <a:ext uri="{FF2B5EF4-FFF2-40B4-BE49-F238E27FC236}">
                <a16:creationId xmlns:a16="http://schemas.microsoft.com/office/drawing/2014/main" id="{0D75A718-566C-48E2-8E15-CE1F180D589A}"/>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6666" t="1" b="1020"/>
          <a:stretch/>
        </p:blipFill>
        <p:spPr bwMode="auto">
          <a:xfrm>
            <a:off x="455553" y="341288"/>
            <a:ext cx="1494953" cy="63601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e 16">
            <a:extLst>
              <a:ext uri="{FF2B5EF4-FFF2-40B4-BE49-F238E27FC236}">
                <a16:creationId xmlns:a16="http://schemas.microsoft.com/office/drawing/2014/main" id="{348A6B25-8C5C-4847-8626-F258B272F21B}"/>
              </a:ext>
            </a:extLst>
          </p:cNvPr>
          <p:cNvGrpSpPr/>
          <p:nvPr userDrawn="1"/>
        </p:nvGrpSpPr>
        <p:grpSpPr>
          <a:xfrm>
            <a:off x="10093596" y="-48091"/>
            <a:ext cx="1694942" cy="1628538"/>
            <a:chOff x="9886950" y="0"/>
            <a:chExt cx="2091448" cy="2397146"/>
          </a:xfrm>
          <a:effectLst>
            <a:outerShdw blurRad="50800" dist="38100" dir="2700000" algn="tl" rotWithShape="0">
              <a:prstClr val="black">
                <a:alpha val="40000"/>
              </a:prstClr>
            </a:outerShdw>
          </a:effectLst>
        </p:grpSpPr>
        <p:pic>
          <p:nvPicPr>
            <p:cNvPr id="18" name="Picture 13">
              <a:extLst>
                <a:ext uri="{FF2B5EF4-FFF2-40B4-BE49-F238E27FC236}">
                  <a16:creationId xmlns:a16="http://schemas.microsoft.com/office/drawing/2014/main" id="{9F27D1D9-CD8B-4363-97CF-7481372505C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886950" y="0"/>
              <a:ext cx="2091448" cy="2397146"/>
            </a:xfrm>
            <a:prstGeom prst="rect">
              <a:avLst/>
            </a:prstGeom>
          </p:spPr>
        </p:pic>
        <p:sp>
          <p:nvSpPr>
            <p:cNvPr id="19" name="Rectangle 18">
              <a:extLst>
                <a:ext uri="{FF2B5EF4-FFF2-40B4-BE49-F238E27FC236}">
                  <a16:creationId xmlns:a16="http://schemas.microsoft.com/office/drawing/2014/main" id="{DAB93EB0-D04F-498F-8852-F3C17C06D5A7}"/>
                </a:ext>
              </a:extLst>
            </p:cNvPr>
            <p:cNvSpPr/>
            <p:nvPr/>
          </p:nvSpPr>
          <p:spPr>
            <a:xfrm>
              <a:off x="9966325" y="60325"/>
              <a:ext cx="1844675" cy="1793875"/>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C1400B18-9905-4AB6-A3A6-FF4E7EA38685}"/>
                </a:ext>
              </a:extLst>
            </p:cNvPr>
            <p:cNvSpPr/>
            <p:nvPr/>
          </p:nvSpPr>
          <p:spPr>
            <a:xfrm>
              <a:off x="10464800" y="1854200"/>
              <a:ext cx="863600" cy="3302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05574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E87584BA-EE66-4C6B-B656-2324D812D99B}"/>
              </a:ext>
            </a:extLst>
          </p:cNvPr>
          <p:cNvSpPr>
            <a:spLocks noGrp="1"/>
          </p:cNvSpPr>
          <p:nvPr>
            <p:ph type="dt" sz="half" idx="10"/>
          </p:nvPr>
        </p:nvSpPr>
        <p:spPr/>
        <p:txBody>
          <a:bodyPr/>
          <a:lstStyle/>
          <a:p>
            <a:fld id="{A7CF2076-0DEE-4D6B-BE0C-A79E09B0D4E2}" type="datetime1">
              <a:rPr lang="fr-FR" smtClean="0"/>
              <a:t>02/02/2024</a:t>
            </a:fld>
            <a:endParaRPr lang="fr-FR"/>
          </a:p>
        </p:txBody>
      </p:sp>
      <p:sp>
        <p:nvSpPr>
          <p:cNvPr id="6" name="Espace réservé du pied de page 5">
            <a:extLst>
              <a:ext uri="{FF2B5EF4-FFF2-40B4-BE49-F238E27FC236}">
                <a16:creationId xmlns:a16="http://schemas.microsoft.com/office/drawing/2014/main" id="{75CED760-8774-44BC-8E60-BA65B465CD7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D04D213-D7E2-41EC-B712-9F9F4200F555}"/>
              </a:ext>
            </a:extLst>
          </p:cNvPr>
          <p:cNvSpPr>
            <a:spLocks noGrp="1"/>
          </p:cNvSpPr>
          <p:nvPr>
            <p:ph type="sldNum" sz="quarter" idx="12"/>
          </p:nvPr>
        </p:nvSpPr>
        <p:spPr/>
        <p:txBody>
          <a:bodyPr/>
          <a:lstStyle/>
          <a:p>
            <a:fld id="{21D9F5FE-0FED-4652-B94E-2573D89FB861}" type="slidenum">
              <a:rPr lang="fr-FR" smtClean="0"/>
              <a:t>‹#›</a:t>
            </a:fld>
            <a:endParaRPr lang="fr-FR"/>
          </a:p>
        </p:txBody>
      </p:sp>
      <p:sp>
        <p:nvSpPr>
          <p:cNvPr id="8" name="Rectangle 7">
            <a:extLst>
              <a:ext uri="{FF2B5EF4-FFF2-40B4-BE49-F238E27FC236}">
                <a16:creationId xmlns:a16="http://schemas.microsoft.com/office/drawing/2014/main" id="{A709AED9-3394-44A8-A3F9-A56CF0DCED48}"/>
              </a:ext>
            </a:extLst>
          </p:cNvPr>
          <p:cNvSpPr/>
          <p:nvPr userDrawn="1"/>
        </p:nvSpPr>
        <p:spPr>
          <a:xfrm>
            <a:off x="0" y="0"/>
            <a:ext cx="12192000" cy="6857999"/>
          </a:xfrm>
          <a:prstGeom prst="rect">
            <a:avLst/>
          </a:prstGeom>
          <a:solidFill>
            <a:schemeClr val="bg1"/>
          </a:solidFill>
          <a:ln w="76200">
            <a:solidFill>
              <a:srgbClr val="202B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4220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01E15CE-1FF2-4F18-8601-D04B2E71F879}"/>
              </a:ext>
            </a:extLst>
          </p:cNvPr>
          <p:cNvSpPr/>
          <p:nvPr userDrawn="1"/>
        </p:nvSpPr>
        <p:spPr>
          <a:xfrm>
            <a:off x="0" y="0"/>
            <a:ext cx="12192000" cy="6858000"/>
          </a:xfrm>
          <a:prstGeom prst="rect">
            <a:avLst/>
          </a:prstGeom>
          <a:solidFill>
            <a:srgbClr val="202B3D"/>
          </a:solidFill>
          <a:ln>
            <a:solidFill>
              <a:srgbClr val="001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e la date 6">
            <a:extLst>
              <a:ext uri="{FF2B5EF4-FFF2-40B4-BE49-F238E27FC236}">
                <a16:creationId xmlns:a16="http://schemas.microsoft.com/office/drawing/2014/main" id="{B353A621-0B82-4496-90B6-AA2E4BE286DE}"/>
              </a:ext>
            </a:extLst>
          </p:cNvPr>
          <p:cNvSpPr>
            <a:spLocks noGrp="1"/>
          </p:cNvSpPr>
          <p:nvPr>
            <p:ph type="dt" sz="half" idx="10"/>
          </p:nvPr>
        </p:nvSpPr>
        <p:spPr/>
        <p:txBody>
          <a:bodyPr/>
          <a:lstStyle/>
          <a:p>
            <a:fld id="{8F757EE0-1B5F-4F64-A0C8-EE53984D347B}" type="datetime1">
              <a:rPr lang="fr-FR" smtClean="0"/>
              <a:t>02/02/2024</a:t>
            </a:fld>
            <a:endParaRPr lang="fr-FR"/>
          </a:p>
        </p:txBody>
      </p:sp>
      <p:sp>
        <p:nvSpPr>
          <p:cNvPr id="8" name="Espace réservé du pied de page 7">
            <a:extLst>
              <a:ext uri="{FF2B5EF4-FFF2-40B4-BE49-F238E27FC236}">
                <a16:creationId xmlns:a16="http://schemas.microsoft.com/office/drawing/2014/main" id="{D765C585-2509-460A-A202-E42E1D8E950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F773E0AD-27CB-43D3-829E-2598D7D559B1}"/>
              </a:ext>
            </a:extLst>
          </p:cNvPr>
          <p:cNvSpPr>
            <a:spLocks noGrp="1"/>
          </p:cNvSpPr>
          <p:nvPr>
            <p:ph type="sldNum" sz="quarter" idx="12"/>
          </p:nvPr>
        </p:nvSpPr>
        <p:spPr/>
        <p:txBody>
          <a:bodyPr/>
          <a:lstStyle/>
          <a:p>
            <a:fld id="{21D9F5FE-0FED-4652-B94E-2573D89FB861}" type="slidenum">
              <a:rPr lang="fr-FR" smtClean="0"/>
              <a:t>‹#›</a:t>
            </a:fld>
            <a:endParaRPr lang="fr-FR"/>
          </a:p>
        </p:txBody>
      </p:sp>
    </p:spTree>
    <p:extLst>
      <p:ext uri="{BB962C8B-B14F-4D97-AF65-F5344CB8AC3E}">
        <p14:creationId xmlns:p14="http://schemas.microsoft.com/office/powerpoint/2010/main" val="2399096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FA851F-0734-4D15-8E97-05D8DDE945AF}"/>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7619207-A46C-44DC-8534-9CFAFD134A81}"/>
              </a:ext>
            </a:extLst>
          </p:cNvPr>
          <p:cNvSpPr>
            <a:spLocks noGrp="1"/>
          </p:cNvSpPr>
          <p:nvPr>
            <p:ph type="dt" sz="half" idx="10"/>
          </p:nvPr>
        </p:nvSpPr>
        <p:spPr/>
        <p:txBody>
          <a:bodyPr/>
          <a:lstStyle/>
          <a:p>
            <a:fld id="{8708BBFF-87EE-42CB-84FD-BD857F647700}" type="datetime1">
              <a:rPr lang="fr-FR" smtClean="0"/>
              <a:t>02/02/2024</a:t>
            </a:fld>
            <a:endParaRPr lang="fr-FR"/>
          </a:p>
        </p:txBody>
      </p:sp>
      <p:sp>
        <p:nvSpPr>
          <p:cNvPr id="4" name="Espace réservé du pied de page 3">
            <a:extLst>
              <a:ext uri="{FF2B5EF4-FFF2-40B4-BE49-F238E27FC236}">
                <a16:creationId xmlns:a16="http://schemas.microsoft.com/office/drawing/2014/main" id="{8A18A75A-D740-4D6B-BCB7-9E9DCD9092E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F1314BC-1176-4521-81CF-1A22A4048C28}"/>
              </a:ext>
            </a:extLst>
          </p:cNvPr>
          <p:cNvSpPr>
            <a:spLocks noGrp="1"/>
          </p:cNvSpPr>
          <p:nvPr>
            <p:ph type="sldNum" sz="quarter" idx="12"/>
          </p:nvPr>
        </p:nvSpPr>
        <p:spPr/>
        <p:txBody>
          <a:bodyPr/>
          <a:lstStyle/>
          <a:p>
            <a:fld id="{21D9F5FE-0FED-4652-B94E-2573D89FB861}" type="slidenum">
              <a:rPr lang="fr-FR" smtClean="0"/>
              <a:t>‹#›</a:t>
            </a:fld>
            <a:endParaRPr lang="fr-FR"/>
          </a:p>
        </p:txBody>
      </p:sp>
    </p:spTree>
    <p:extLst>
      <p:ext uri="{BB962C8B-B14F-4D97-AF65-F5344CB8AC3E}">
        <p14:creationId xmlns:p14="http://schemas.microsoft.com/office/powerpoint/2010/main" val="316401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E742D20-38A6-4EDF-BFF6-33BE46BDC1D1}"/>
              </a:ext>
            </a:extLst>
          </p:cNvPr>
          <p:cNvSpPr>
            <a:spLocks noGrp="1"/>
          </p:cNvSpPr>
          <p:nvPr>
            <p:ph type="dt" sz="half" idx="10"/>
          </p:nvPr>
        </p:nvSpPr>
        <p:spPr/>
        <p:txBody>
          <a:bodyPr/>
          <a:lstStyle/>
          <a:p>
            <a:fld id="{BD05B732-0F4E-4D41-95B4-56D82AB51285}" type="datetime1">
              <a:rPr lang="fr-FR" smtClean="0"/>
              <a:t>02/02/2024</a:t>
            </a:fld>
            <a:endParaRPr lang="fr-FR"/>
          </a:p>
        </p:txBody>
      </p:sp>
      <p:sp>
        <p:nvSpPr>
          <p:cNvPr id="3" name="Espace réservé du pied de page 2">
            <a:extLst>
              <a:ext uri="{FF2B5EF4-FFF2-40B4-BE49-F238E27FC236}">
                <a16:creationId xmlns:a16="http://schemas.microsoft.com/office/drawing/2014/main" id="{89AFEE47-AE94-447E-9797-F2F7457F68C6}"/>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015C8019-F9FA-49F4-9E39-70F460AA9BB2}"/>
              </a:ext>
            </a:extLst>
          </p:cNvPr>
          <p:cNvSpPr>
            <a:spLocks noGrp="1"/>
          </p:cNvSpPr>
          <p:nvPr>
            <p:ph type="sldNum" sz="quarter" idx="12"/>
          </p:nvPr>
        </p:nvSpPr>
        <p:spPr/>
        <p:txBody>
          <a:bodyPr/>
          <a:lstStyle/>
          <a:p>
            <a:fld id="{21D9F5FE-0FED-4652-B94E-2573D89FB861}" type="slidenum">
              <a:rPr lang="fr-FR" smtClean="0"/>
              <a:t>‹#›</a:t>
            </a:fld>
            <a:endParaRPr lang="fr-FR"/>
          </a:p>
        </p:txBody>
      </p:sp>
    </p:spTree>
    <p:extLst>
      <p:ext uri="{BB962C8B-B14F-4D97-AF65-F5344CB8AC3E}">
        <p14:creationId xmlns:p14="http://schemas.microsoft.com/office/powerpoint/2010/main" val="1384299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20E18DA-6E66-4AD1-B0CD-FEEE425102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F0AE5D6-379A-43F7-8453-163F70C703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D33C67B-897A-4CA9-9E97-96E756D6DC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473A8E-9023-45D7-8574-CA237E02BC86}" type="datetime1">
              <a:rPr lang="fr-FR" smtClean="0"/>
              <a:t>02/02/2024</a:t>
            </a:fld>
            <a:endParaRPr lang="fr-FR"/>
          </a:p>
        </p:txBody>
      </p:sp>
      <p:sp>
        <p:nvSpPr>
          <p:cNvPr id="5" name="Espace réservé du pied de page 4">
            <a:extLst>
              <a:ext uri="{FF2B5EF4-FFF2-40B4-BE49-F238E27FC236}">
                <a16:creationId xmlns:a16="http://schemas.microsoft.com/office/drawing/2014/main" id="{2E0093C0-6F6B-4F5C-BB48-A26DB83F5E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3C787FD-1568-416E-88D8-1EC40DD47BAC}"/>
              </a:ext>
            </a:extLst>
          </p:cNvPr>
          <p:cNvSpPr>
            <a:spLocks noGrp="1"/>
          </p:cNvSpPr>
          <p:nvPr>
            <p:ph type="sldNum" sz="quarter" idx="4"/>
          </p:nvPr>
        </p:nvSpPr>
        <p:spPr>
          <a:xfrm>
            <a:off x="8610600" y="6356349"/>
            <a:ext cx="2743200" cy="365125"/>
          </a:xfrm>
          <a:prstGeom prst="rect">
            <a:avLst/>
          </a:prstGeom>
        </p:spPr>
        <p:txBody>
          <a:bodyPr vert="horz" lIns="91440" tIns="45720" rIns="91440" bIns="45720" rtlCol="0" anchor="ctr"/>
          <a:lstStyle>
            <a:lvl1pPr algn="r">
              <a:defRPr sz="1600" b="1">
                <a:solidFill>
                  <a:schemeClr val="tx1"/>
                </a:solidFill>
              </a:defRPr>
            </a:lvl1pPr>
          </a:lstStyle>
          <a:p>
            <a:fld id="{21D9F5FE-0FED-4652-B94E-2573D89FB861}" type="slidenum">
              <a:rPr lang="fr-FR" smtClean="0"/>
              <a:pPr/>
              <a:t>‹#›</a:t>
            </a:fld>
            <a:endParaRPr lang="fr-FR"/>
          </a:p>
        </p:txBody>
      </p:sp>
    </p:spTree>
    <p:extLst>
      <p:ext uri="{BB962C8B-B14F-4D97-AF65-F5344CB8AC3E}">
        <p14:creationId xmlns:p14="http://schemas.microsoft.com/office/powerpoint/2010/main" val="1063987938"/>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0"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jpe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slide" Target="slide44.xml"/><Relationship Id="rId18" Type="http://schemas.openxmlformats.org/officeDocument/2006/relationships/image" Target="../media/image34.png"/><Relationship Id="rId3" Type="http://schemas.openxmlformats.org/officeDocument/2006/relationships/slide" Target="slide33.xml"/><Relationship Id="rId21" Type="http://schemas.openxmlformats.org/officeDocument/2006/relationships/slide" Target="slide36.xml"/><Relationship Id="rId7" Type="http://schemas.microsoft.com/office/2007/relationships/hdphoto" Target="../media/hdphoto1.wdp"/><Relationship Id="rId12" Type="http://schemas.openxmlformats.org/officeDocument/2006/relationships/slide" Target="slide42.xml"/><Relationship Id="rId17" Type="http://schemas.openxmlformats.org/officeDocument/2006/relationships/slide" Target="slide45.xml"/><Relationship Id="rId2" Type="http://schemas.openxmlformats.org/officeDocument/2006/relationships/notesSlide" Target="../notesSlides/notesSlide9.xml"/><Relationship Id="rId16" Type="http://schemas.openxmlformats.org/officeDocument/2006/relationships/slide" Target="slide40.xml"/><Relationship Id="rId20"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slide" Target="slide32.xml"/><Relationship Id="rId24" Type="http://schemas.openxmlformats.org/officeDocument/2006/relationships/slide" Target="slide38.xml"/><Relationship Id="rId5" Type="http://schemas.openxmlformats.org/officeDocument/2006/relationships/image" Target="../media/image31.jpeg"/><Relationship Id="rId15" Type="http://schemas.openxmlformats.org/officeDocument/2006/relationships/slide" Target="slide49.xml"/><Relationship Id="rId23" Type="http://schemas.openxmlformats.org/officeDocument/2006/relationships/image" Target="../media/image36.jpeg"/><Relationship Id="rId10" Type="http://schemas.openxmlformats.org/officeDocument/2006/relationships/slide" Target="slide41.xml"/><Relationship Id="rId19" Type="http://schemas.openxmlformats.org/officeDocument/2006/relationships/image" Target="../media/image9.png"/><Relationship Id="rId4" Type="http://schemas.openxmlformats.org/officeDocument/2006/relationships/slide" Target="slide34.xml"/><Relationship Id="rId9" Type="http://schemas.openxmlformats.org/officeDocument/2006/relationships/slide" Target="slide35.xml"/><Relationship Id="rId14" Type="http://schemas.openxmlformats.org/officeDocument/2006/relationships/image" Target="../media/image33.png"/><Relationship Id="rId22" Type="http://schemas.openxmlformats.org/officeDocument/2006/relationships/slide" Target="slide3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9.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5.jpeg"/><Relationship Id="rId10"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47.sv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5.jpeg"/><Relationship Id="rId10"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9.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9.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image" Target="../media/image5.jpeg"/><Relationship Id="rId9"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7.svg"/></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9.png"/><Relationship Id="rId7" Type="http://schemas.openxmlformats.org/officeDocument/2006/relationships/image" Target="../media/image29.sv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27.xml"/><Relationship Id="rId16"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61.png"/><Relationship Id="rId5" Type="http://schemas.openxmlformats.org/officeDocument/2006/relationships/image" Target="../media/image24.svg"/><Relationship Id="rId15" Type="http://schemas.openxmlformats.org/officeDocument/2006/relationships/image" Target="../media/image65.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23.png"/><Relationship Id="rId9" Type="http://schemas.openxmlformats.org/officeDocument/2006/relationships/image" Target="../media/image59.png"/><Relationship Id="rId1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70.png"/><Relationship Id="rId1" Type="http://schemas.openxmlformats.org/officeDocument/2006/relationships/slideLayout" Target="../slideLayouts/slideLayout8.xml"/><Relationship Id="rId4" Type="http://schemas.openxmlformats.org/officeDocument/2006/relationships/slide" Target="slide31.xml"/></Relationships>
</file>

<file path=ppt/slides/_rels/slide32.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35.png"/><Relationship Id="rId1" Type="http://schemas.openxmlformats.org/officeDocument/2006/relationships/slideLayout" Target="../slideLayouts/slideLayout8.xml"/><Relationship Id="rId5" Type="http://schemas.openxmlformats.org/officeDocument/2006/relationships/slide" Target="slide10.xml"/><Relationship Id="rId4" Type="http://schemas.openxmlformats.org/officeDocument/2006/relationships/image" Target="../media/image72.jpeg"/></Relationships>
</file>

<file path=ppt/slides/_rels/slide3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73.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74.jpeg"/><Relationship Id="rId1" Type="http://schemas.openxmlformats.org/officeDocument/2006/relationships/slideLayout" Target="../slideLayouts/slideLayout8.xml"/><Relationship Id="rId4" Type="http://schemas.openxmlformats.org/officeDocument/2006/relationships/slide" Target="slide10.xml"/></Relationships>
</file>

<file path=ppt/slides/_rels/slide38.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75.jpe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76.png"/><Relationship Id="rId1" Type="http://schemas.openxmlformats.org/officeDocument/2006/relationships/slideLayout" Target="../slideLayouts/slideLayout8.xml"/><Relationship Id="rId4" Type="http://schemas.openxmlformats.org/officeDocument/2006/relationships/slide" Target="slide10.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image" Target="../media/image77.jpeg"/><Relationship Id="rId1" Type="http://schemas.openxmlformats.org/officeDocument/2006/relationships/slideLayout" Target="../slideLayouts/slideLayout8.xml"/><Relationship Id="rId4" Type="http://schemas.openxmlformats.org/officeDocument/2006/relationships/slide" Target="slide10.xml"/></Relationships>
</file>

<file path=ppt/slides/_rels/slide41.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78.jpe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79.jpeg"/><Relationship Id="rId1" Type="http://schemas.openxmlformats.org/officeDocument/2006/relationships/slideLayout" Target="../slideLayouts/slideLayout9.xml"/><Relationship Id="rId4" Type="http://schemas.openxmlformats.org/officeDocument/2006/relationships/slide" Target="slide43.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 Id="rId4" Type="http://schemas.openxmlformats.org/officeDocument/2006/relationships/slide" Target="slide42.xml"/></Relationships>
</file>

<file path=ppt/slides/_rels/slide4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82.jpeg"/><Relationship Id="rId1" Type="http://schemas.openxmlformats.org/officeDocument/2006/relationships/slideLayout" Target="../slideLayouts/slideLayout9.xml"/><Relationship Id="rId5" Type="http://schemas.openxmlformats.org/officeDocument/2006/relationships/slide" Target="slide10.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png"/><Relationship Id="rId7"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03.png"/><Relationship Id="rId4" Type="http://schemas.openxmlformats.org/officeDocument/2006/relationships/image" Target="../media/image102.png"/></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04.png"/></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8.jpeg"/><Relationship Id="rId12"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image" Target="../media/image5.jpeg"/><Relationship Id="rId9"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111.jpeg"/><Relationship Id="rId11" Type="http://schemas.openxmlformats.org/officeDocument/2006/relationships/image" Target="../media/image116.jpeg"/><Relationship Id="rId5" Type="http://schemas.openxmlformats.org/officeDocument/2006/relationships/image" Target="../media/image110.jpeg"/><Relationship Id="rId10" Type="http://schemas.openxmlformats.org/officeDocument/2006/relationships/image" Target="../media/image115.png"/><Relationship Id="rId4" Type="http://schemas.openxmlformats.org/officeDocument/2006/relationships/image" Target="../media/image109.jpeg"/><Relationship Id="rId9" Type="http://schemas.openxmlformats.org/officeDocument/2006/relationships/image" Target="../media/image114.jpe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jpe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eg"/><Relationship Id="rId11" Type="http://schemas.openxmlformats.org/officeDocument/2006/relationships/image" Target="../media/image3.jpe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jpeg"/><Relationship Id="rId7" Type="http://schemas.openxmlformats.org/officeDocument/2006/relationships/image" Target="../media/image24.svg"/><Relationship Id="rId12"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9.png"/><Relationship Id="rId10" Type="http://schemas.openxmlformats.org/officeDocument/2006/relationships/image" Target="../media/image27.jpeg"/><Relationship Id="rId4" Type="http://schemas.openxmlformats.org/officeDocument/2006/relationships/image" Target="../media/image22.jpe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3AE6AC7-3D9D-463E-8566-71D3E389B936}"/>
              </a:ext>
            </a:extLst>
          </p:cNvPr>
          <p:cNvSpPr>
            <a:spLocks noGrp="1"/>
          </p:cNvSpPr>
          <p:nvPr>
            <p:ph type="sldNum" sz="quarter" idx="12"/>
          </p:nvPr>
        </p:nvSpPr>
        <p:spPr>
          <a:xfrm>
            <a:off x="9448800" y="6527799"/>
            <a:ext cx="2743200" cy="365125"/>
          </a:xfrm>
        </p:spPr>
        <p:txBody>
          <a:bodyPr/>
          <a:lstStyle/>
          <a:p>
            <a:fld id="{21D9F5FE-0FED-4652-B94E-2573D89FB861}" type="slidenum">
              <a:rPr lang="fr-FR" smtClean="0">
                <a:solidFill>
                  <a:schemeClr val="bg1"/>
                </a:solidFill>
              </a:rPr>
              <a:t>1</a:t>
            </a:fld>
            <a:endParaRPr lang="fr-FR">
              <a:solidFill>
                <a:schemeClr val="bg1"/>
              </a:solidFill>
            </a:endParaRPr>
          </a:p>
        </p:txBody>
      </p:sp>
      <p:pic>
        <p:nvPicPr>
          <p:cNvPr id="4" name="Picture 2">
            <a:extLst>
              <a:ext uri="{FF2B5EF4-FFF2-40B4-BE49-F238E27FC236}">
                <a16:creationId xmlns:a16="http://schemas.microsoft.com/office/drawing/2014/main" id="{50418502-0029-47D6-933F-9504D6446689}"/>
              </a:ext>
            </a:extLst>
          </p:cNvPr>
          <p:cNvPicPr>
            <a:picLocks noChangeAspect="1" noChangeArrowheads="1"/>
          </p:cNvPicPr>
          <p:nvPr/>
        </p:nvPicPr>
        <p:blipFill rotWithShape="1">
          <a:blip r:embed="rId3"/>
          <a:srcRect l="28418" t="-1119" r="6364" b="1119"/>
          <a:stretch/>
        </p:blipFill>
        <p:spPr bwMode="auto">
          <a:xfrm>
            <a:off x="-299973" y="5321923"/>
            <a:ext cx="2648132" cy="2648132"/>
          </a:xfrm>
          <a:prstGeom prst="diamond">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5CB0436D-B560-4612-B671-D18D172EE624}"/>
              </a:ext>
            </a:extLst>
          </p:cNvPr>
          <p:cNvPicPr>
            <a:picLocks noChangeAspect="1"/>
          </p:cNvPicPr>
          <p:nvPr/>
        </p:nvPicPr>
        <p:blipFill rotWithShape="1">
          <a:blip r:embed="rId4"/>
          <a:srcRect l="21905" r="21905"/>
          <a:stretch/>
        </p:blipFill>
        <p:spPr bwMode="auto">
          <a:xfrm>
            <a:off x="-1871863" y="3694035"/>
            <a:ext cx="2648131" cy="2648131"/>
          </a:xfrm>
          <a:prstGeom prst="diamond">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10" name="Image 9">
            <a:extLst>
              <a:ext uri="{FF2B5EF4-FFF2-40B4-BE49-F238E27FC236}">
                <a16:creationId xmlns:a16="http://schemas.microsoft.com/office/drawing/2014/main" id="{F11C778C-4BFF-450C-A058-215003C546C4}"/>
              </a:ext>
            </a:extLst>
          </p:cNvPr>
          <p:cNvPicPr>
            <a:picLocks noChangeAspect="1"/>
          </p:cNvPicPr>
          <p:nvPr/>
        </p:nvPicPr>
        <p:blipFill rotWithShape="1">
          <a:blip r:embed="rId5"/>
          <a:srcRect l="21875" r="21875"/>
          <a:stretch/>
        </p:blipFill>
        <p:spPr bwMode="auto">
          <a:xfrm>
            <a:off x="-2001790" y="670663"/>
            <a:ext cx="2648131" cy="2648131"/>
          </a:xfrm>
          <a:prstGeom prst="diamond">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ADA1CB31-EB8A-46DF-9C28-7A48F2D0C588}"/>
              </a:ext>
            </a:extLst>
          </p:cNvPr>
          <p:cNvSpPr/>
          <p:nvPr/>
        </p:nvSpPr>
        <p:spPr>
          <a:xfrm rot="18903175">
            <a:off x="-43199" y="5548246"/>
            <a:ext cx="2194410" cy="23363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866" name="Picture 2">
            <a:extLst>
              <a:ext uri="{FF2B5EF4-FFF2-40B4-BE49-F238E27FC236}">
                <a16:creationId xmlns:a16="http://schemas.microsoft.com/office/drawing/2014/main" id="{D36C3472-1421-4833-8448-3E5E73650BF3}"/>
              </a:ext>
            </a:extLst>
          </p:cNvPr>
          <p:cNvPicPr>
            <a:picLocks noChangeAspect="1" noChangeArrowheads="1"/>
          </p:cNvPicPr>
          <p:nvPr/>
        </p:nvPicPr>
        <p:blipFill rotWithShape="1">
          <a:blip r:embed="rId6"/>
          <a:srcRect l="18750" r="18750"/>
          <a:stretch/>
        </p:blipFill>
        <p:spPr bwMode="auto">
          <a:xfrm>
            <a:off x="-438200" y="2141314"/>
            <a:ext cx="2727932" cy="2727932"/>
          </a:xfrm>
          <a:prstGeom prst="diamond">
            <a:avLst/>
          </a:prstGeom>
          <a:noFill/>
          <a:extLst>
            <a:ext uri="{909E8E84-426E-40DD-AFC4-6F175D3DCCD1}">
              <a14:hiddenFill xmlns:a14="http://schemas.microsoft.com/office/drawing/2010/main">
                <a:solidFill>
                  <a:srgbClr val="FFFFFF"/>
                </a:solidFill>
              </a14:hiddenFill>
            </a:ext>
          </a:extLst>
        </p:spPr>
      </p:pic>
      <p:pic>
        <p:nvPicPr>
          <p:cNvPr id="36868" name="Picture 4">
            <a:extLst>
              <a:ext uri="{FF2B5EF4-FFF2-40B4-BE49-F238E27FC236}">
                <a16:creationId xmlns:a16="http://schemas.microsoft.com/office/drawing/2014/main" id="{46B897F3-BF1C-42BC-926E-BC5D6C6D055B}"/>
              </a:ext>
            </a:extLst>
          </p:cNvPr>
          <p:cNvPicPr>
            <a:picLocks noChangeAspect="1" noChangeArrowheads="1"/>
          </p:cNvPicPr>
          <p:nvPr/>
        </p:nvPicPr>
        <p:blipFill rotWithShape="1">
          <a:blip r:embed="rId7"/>
          <a:srcRect l="21875" r="21875"/>
          <a:stretch/>
        </p:blipFill>
        <p:spPr bwMode="auto">
          <a:xfrm>
            <a:off x="-463213" y="-1025796"/>
            <a:ext cx="2741685" cy="2741685"/>
          </a:xfrm>
          <a:prstGeom prst="diamond">
            <a:avLst/>
          </a:prstGeom>
          <a:noFill/>
          <a:extLst>
            <a:ext uri="{909E8E84-426E-40DD-AFC4-6F175D3DCCD1}">
              <a14:hiddenFill xmlns:a14="http://schemas.microsoft.com/office/drawing/2010/main">
                <a:solidFill>
                  <a:srgbClr val="FFFFFF"/>
                </a:solidFill>
              </a14:hiddenFill>
            </a:ext>
          </a:extLst>
        </p:spPr>
      </p:pic>
      <p:sp>
        <p:nvSpPr>
          <p:cNvPr id="18" name="Flèche : pentagone 17">
            <a:extLst>
              <a:ext uri="{FF2B5EF4-FFF2-40B4-BE49-F238E27FC236}">
                <a16:creationId xmlns:a16="http://schemas.microsoft.com/office/drawing/2014/main" id="{FD2F0E6B-2308-4C4B-8E5E-9E846C29FF74}"/>
              </a:ext>
            </a:extLst>
          </p:cNvPr>
          <p:cNvSpPr/>
          <p:nvPr/>
        </p:nvSpPr>
        <p:spPr>
          <a:xfrm rot="10800000">
            <a:off x="2917099" y="2047440"/>
            <a:ext cx="9274901" cy="3157308"/>
          </a:xfrm>
          <a:prstGeom prst="homePlate">
            <a:avLst/>
          </a:prstGeom>
          <a:solidFill>
            <a:schemeClr val="bg2">
              <a:lumMod val="75000"/>
              <a:alpha val="64000"/>
            </a:schemeClr>
          </a:solidFill>
          <a:ln>
            <a:solidFill>
              <a:srgbClr val="2050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EF0BA6B2-EA0D-48B0-8D69-41BFD5F66F90}"/>
              </a:ext>
            </a:extLst>
          </p:cNvPr>
          <p:cNvPicPr>
            <a:picLocks noChangeAspect="1" noChangeArrowheads="1"/>
          </p:cNvPicPr>
          <p:nvPr/>
        </p:nvPicPr>
        <p:blipFill rotWithShape="1">
          <a:blip r:embed="rId8"/>
          <a:srcRect l="12500" r="12500"/>
          <a:stretch/>
        </p:blipFill>
        <p:spPr bwMode="auto">
          <a:xfrm>
            <a:off x="1271918" y="3757179"/>
            <a:ext cx="2648131" cy="2648131"/>
          </a:xfrm>
          <a:prstGeom prst="diamond">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300000D-8552-4AE8-9A16-9F009FE0E70B}"/>
              </a:ext>
            </a:extLst>
          </p:cNvPr>
          <p:cNvSpPr/>
          <p:nvPr/>
        </p:nvSpPr>
        <p:spPr>
          <a:xfrm rot="18903175">
            <a:off x="-144613" y="2336837"/>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2925E876-86A6-4A42-9997-F86910FE04AC}"/>
              </a:ext>
            </a:extLst>
          </p:cNvPr>
          <p:cNvSpPr/>
          <p:nvPr/>
        </p:nvSpPr>
        <p:spPr>
          <a:xfrm rot="18903175">
            <a:off x="1498778" y="3991414"/>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7E4F6CA2-A826-4522-A9CE-1D43136C41A3}"/>
              </a:ext>
            </a:extLst>
          </p:cNvPr>
          <p:cNvSpPr/>
          <p:nvPr/>
        </p:nvSpPr>
        <p:spPr>
          <a:xfrm rot="18903175">
            <a:off x="-243910" y="-871564"/>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EC375639-C827-4373-87F7-68B76062B7C8}"/>
              </a:ext>
            </a:extLst>
          </p:cNvPr>
          <p:cNvSpPr/>
          <p:nvPr/>
        </p:nvSpPr>
        <p:spPr>
          <a:xfrm rot="18903175">
            <a:off x="1413234" y="785606"/>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4" name="ZoneTexte 113">
            <a:extLst>
              <a:ext uri="{FF2B5EF4-FFF2-40B4-BE49-F238E27FC236}">
                <a16:creationId xmlns:a16="http://schemas.microsoft.com/office/drawing/2014/main" id="{09485FC3-C4A1-43E7-874A-3FB8805A5CB0}"/>
              </a:ext>
            </a:extLst>
          </p:cNvPr>
          <p:cNvSpPr txBox="1"/>
          <p:nvPr/>
        </p:nvSpPr>
        <p:spPr>
          <a:xfrm>
            <a:off x="4038007" y="2367043"/>
            <a:ext cx="8242837" cy="1569660"/>
          </a:xfrm>
          <a:prstGeom prst="rect">
            <a:avLst/>
          </a:prstGeom>
          <a:noFill/>
        </p:spPr>
        <p:txBody>
          <a:bodyPr wrap="square" lIns="91440" tIns="45720" rIns="91440" bIns="45720" rtlCol="0" anchor="t">
            <a:spAutoFit/>
          </a:bodyPr>
          <a:lstStyle/>
          <a:p>
            <a:pPr algn="ctr"/>
            <a:r>
              <a:rPr lang="fr-FR" sz="4800">
                <a:solidFill>
                  <a:schemeClr val="bg1"/>
                </a:solidFill>
                <a:ea typeface="Calibri"/>
                <a:cs typeface="Calibri"/>
              </a:rPr>
              <a:t>Optimisation de </a:t>
            </a:r>
            <a:endParaRPr lang="en-US">
              <a:solidFill>
                <a:schemeClr val="bg1"/>
              </a:solidFill>
              <a:ea typeface="Calibri"/>
              <a:cs typeface="Calibri"/>
            </a:endParaRPr>
          </a:p>
          <a:p>
            <a:pPr algn="ctr"/>
            <a:r>
              <a:rPr lang="fr-FR" sz="4800">
                <a:solidFill>
                  <a:schemeClr val="bg1"/>
                </a:solidFill>
                <a:ea typeface="Calibri"/>
                <a:cs typeface="Calibri"/>
              </a:rPr>
              <a:t>la production de chips</a:t>
            </a:r>
            <a:endParaRPr lang="fr-FR">
              <a:solidFill>
                <a:schemeClr val="bg1"/>
              </a:solidFill>
              <a:cs typeface="Calibri"/>
            </a:endParaRPr>
          </a:p>
        </p:txBody>
      </p:sp>
      <p:sp>
        <p:nvSpPr>
          <p:cNvPr id="115" name="Rectangle : coins arrondis 114">
            <a:extLst>
              <a:ext uri="{FF2B5EF4-FFF2-40B4-BE49-F238E27FC236}">
                <a16:creationId xmlns:a16="http://schemas.microsoft.com/office/drawing/2014/main" id="{713E2312-638D-4234-AAEA-82624B34FF3E}"/>
              </a:ext>
            </a:extLst>
          </p:cNvPr>
          <p:cNvSpPr/>
          <p:nvPr/>
        </p:nvSpPr>
        <p:spPr>
          <a:xfrm>
            <a:off x="4669839" y="-209384"/>
            <a:ext cx="8390178" cy="168965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9" name="Picture 12" descr="Afficher l’image source">
            <a:extLst>
              <a:ext uri="{FF2B5EF4-FFF2-40B4-BE49-F238E27FC236}">
                <a16:creationId xmlns:a16="http://schemas.microsoft.com/office/drawing/2014/main" id="{DCEE4812-9374-4FBE-8BA0-7D2B70282ED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6666" t="1" b="1020"/>
          <a:stretch/>
        </p:blipFill>
        <p:spPr bwMode="auto">
          <a:xfrm>
            <a:off x="4890963" y="155167"/>
            <a:ext cx="1981200" cy="8428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71B958-D156-4C6A-9DE3-79448E0946F7}"/>
              </a:ext>
            </a:extLst>
          </p:cNvPr>
          <p:cNvSpPr/>
          <p:nvPr/>
        </p:nvSpPr>
        <p:spPr>
          <a:xfrm>
            <a:off x="-395130" y="-1105404"/>
            <a:ext cx="13551208" cy="102579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c</a:t>
            </a:r>
          </a:p>
        </p:txBody>
      </p:sp>
      <p:sp>
        <p:nvSpPr>
          <p:cNvPr id="23" name="Rectangle 22">
            <a:extLst>
              <a:ext uri="{FF2B5EF4-FFF2-40B4-BE49-F238E27FC236}">
                <a16:creationId xmlns:a16="http://schemas.microsoft.com/office/drawing/2014/main" id="{5A3AA517-83A9-4A86-B1E3-B78190014A32}"/>
              </a:ext>
            </a:extLst>
          </p:cNvPr>
          <p:cNvSpPr/>
          <p:nvPr/>
        </p:nvSpPr>
        <p:spPr>
          <a:xfrm rot="5400000">
            <a:off x="8395910" y="1849783"/>
            <a:ext cx="8980942" cy="124053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24" name="Rectangle 23">
            <a:extLst>
              <a:ext uri="{FF2B5EF4-FFF2-40B4-BE49-F238E27FC236}">
                <a16:creationId xmlns:a16="http://schemas.microsoft.com/office/drawing/2014/main" id="{A2044CD9-752D-4296-BE52-CBB356C7DD90}"/>
              </a:ext>
            </a:extLst>
          </p:cNvPr>
          <p:cNvSpPr/>
          <p:nvPr/>
        </p:nvSpPr>
        <p:spPr>
          <a:xfrm rot="5400000">
            <a:off x="-5703202" y="2484943"/>
            <a:ext cx="8980942" cy="2194781"/>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010E2962-5F79-429A-86C6-B91CF889BCF9}"/>
              </a:ext>
            </a:extLst>
          </p:cNvPr>
          <p:cNvSpPr/>
          <p:nvPr/>
        </p:nvSpPr>
        <p:spPr>
          <a:xfrm rot="5400000">
            <a:off x="14905338" y="737266"/>
            <a:ext cx="6152290" cy="53413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A8B6232F-E3E2-49F0-8C49-18C1546082DF}"/>
              </a:ext>
            </a:extLst>
          </p:cNvPr>
          <p:cNvSpPr/>
          <p:nvPr/>
        </p:nvSpPr>
        <p:spPr>
          <a:xfrm>
            <a:off x="-299973" y="6899909"/>
            <a:ext cx="13551208" cy="102579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c</a:t>
            </a:r>
          </a:p>
        </p:txBody>
      </p:sp>
      <p:sp>
        <p:nvSpPr>
          <p:cNvPr id="7" name="ZoneTexte 6">
            <a:extLst>
              <a:ext uri="{FF2B5EF4-FFF2-40B4-BE49-F238E27FC236}">
                <a16:creationId xmlns:a16="http://schemas.microsoft.com/office/drawing/2014/main" id="{B8B5B145-D721-4864-851B-4F117AFDB3E2}"/>
              </a:ext>
            </a:extLst>
          </p:cNvPr>
          <p:cNvSpPr txBox="1"/>
          <p:nvPr/>
        </p:nvSpPr>
        <p:spPr>
          <a:xfrm>
            <a:off x="5724778" y="4161874"/>
            <a:ext cx="5353049" cy="923330"/>
          </a:xfrm>
          <a:prstGeom prst="rect">
            <a:avLst/>
          </a:prstGeom>
          <a:noFill/>
        </p:spPr>
        <p:txBody>
          <a:bodyPr wrap="square" lIns="91440" tIns="45720" rIns="91440" bIns="45720" rtlCol="0" anchor="t">
            <a:spAutoFit/>
          </a:bodyPr>
          <a:lstStyle/>
          <a:p>
            <a:pPr algn="ctr"/>
            <a:r>
              <a:rPr lang="fr-FR">
                <a:solidFill>
                  <a:schemeClr val="bg1"/>
                </a:solidFill>
              </a:rPr>
              <a:t>Océane </a:t>
            </a:r>
            <a:r>
              <a:rPr lang="fr-FR">
                <a:solidFill>
                  <a:schemeClr val="bg1"/>
                </a:solidFill>
                <a:ea typeface="+mn-lt"/>
                <a:cs typeface="+mn-lt"/>
              </a:rPr>
              <a:t>Frayssinet,</a:t>
            </a:r>
            <a:r>
              <a:rPr lang="fr-FR">
                <a:solidFill>
                  <a:schemeClr val="bg1"/>
                </a:solidFill>
              </a:rPr>
              <a:t> Manon Gaudin, Nolwenn Poulain </a:t>
            </a:r>
          </a:p>
          <a:p>
            <a:pPr algn="ctr"/>
            <a:r>
              <a:rPr lang="fr-FR">
                <a:solidFill>
                  <a:schemeClr val="bg1"/>
                </a:solidFill>
              </a:rPr>
              <a:t>M2 Science des Données – Institut Agro Rennes Angers</a:t>
            </a:r>
            <a:endParaRPr lang="fr-FR">
              <a:solidFill>
                <a:schemeClr val="bg1"/>
              </a:solidFill>
              <a:cs typeface="Calibri"/>
            </a:endParaRPr>
          </a:p>
          <a:p>
            <a:pPr algn="ctr"/>
            <a:r>
              <a:rPr lang="fr-FR">
                <a:solidFill>
                  <a:schemeClr val="bg1"/>
                </a:solidFill>
              </a:rPr>
              <a:t>31/01/2024</a:t>
            </a:r>
            <a:endParaRPr lang="fr-FR">
              <a:solidFill>
                <a:schemeClr val="bg1"/>
              </a:solidFill>
              <a:cs typeface="Calibri"/>
            </a:endParaRPr>
          </a:p>
        </p:txBody>
      </p:sp>
      <p:sp>
        <p:nvSpPr>
          <p:cNvPr id="28" name="ZoneTexte 27">
            <a:extLst>
              <a:ext uri="{FF2B5EF4-FFF2-40B4-BE49-F238E27FC236}">
                <a16:creationId xmlns:a16="http://schemas.microsoft.com/office/drawing/2014/main" id="{E45F3786-A3F8-41E4-99D7-68885D78B3F4}"/>
              </a:ext>
            </a:extLst>
          </p:cNvPr>
          <p:cNvSpPr txBox="1"/>
          <p:nvPr/>
        </p:nvSpPr>
        <p:spPr>
          <a:xfrm>
            <a:off x="4198792" y="5459518"/>
            <a:ext cx="7993208" cy="1200329"/>
          </a:xfrm>
          <a:prstGeom prst="rect">
            <a:avLst/>
          </a:prstGeom>
          <a:noFill/>
        </p:spPr>
        <p:txBody>
          <a:bodyPr wrap="square" lIns="91440" tIns="45720" rIns="91440" bIns="45720" rtlCol="0" anchor="t">
            <a:spAutoFit/>
          </a:bodyPr>
          <a:lstStyle/>
          <a:p>
            <a:r>
              <a:rPr lang="fr-FR" u="sng">
                <a:solidFill>
                  <a:schemeClr val="bg1"/>
                </a:solidFill>
              </a:rPr>
              <a:t>Encadrants :</a:t>
            </a:r>
            <a:r>
              <a:rPr lang="fr-FR">
                <a:solidFill>
                  <a:schemeClr val="bg1"/>
                </a:solidFill>
              </a:rPr>
              <a:t> Mathieu Emily, Manon </a:t>
            </a:r>
            <a:r>
              <a:rPr lang="fr-FR" err="1">
                <a:solidFill>
                  <a:schemeClr val="bg1"/>
                </a:solidFill>
              </a:rPr>
              <a:t>P</a:t>
            </a:r>
            <a:r>
              <a:rPr lang="fr-FR" err="1">
                <a:solidFill>
                  <a:schemeClr val="bg1"/>
                </a:solidFill>
                <a:ea typeface="+mn-lt"/>
                <a:cs typeface="+mn-lt"/>
              </a:rPr>
              <a:t>errignon</a:t>
            </a:r>
            <a:endParaRPr lang="fr-FR">
              <a:solidFill>
                <a:schemeClr val="bg1"/>
              </a:solidFill>
              <a:ea typeface="+mn-lt"/>
              <a:cs typeface="+mn-lt"/>
            </a:endParaRPr>
          </a:p>
          <a:p>
            <a:endParaRPr lang="fr-FR">
              <a:solidFill>
                <a:schemeClr val="bg1"/>
              </a:solidFill>
              <a:ea typeface="+mn-lt"/>
              <a:cs typeface="+mn-lt"/>
            </a:endParaRPr>
          </a:p>
          <a:p>
            <a:r>
              <a:rPr lang="fr-FR" u="sng">
                <a:solidFill>
                  <a:schemeClr val="bg1"/>
                </a:solidFill>
                <a:ea typeface="+mn-lt"/>
                <a:cs typeface="+mn-lt"/>
              </a:rPr>
              <a:t>Commanditaires :</a:t>
            </a:r>
            <a:r>
              <a:rPr lang="fr-FR">
                <a:solidFill>
                  <a:schemeClr val="bg1"/>
                </a:solidFill>
                <a:ea typeface="+mn-lt"/>
                <a:cs typeface="+mn-lt"/>
              </a:rPr>
              <a:t> </a:t>
            </a:r>
            <a:r>
              <a:rPr lang="fr-FR">
                <a:solidFill>
                  <a:schemeClr val="bg1"/>
                </a:solidFill>
              </a:rPr>
              <a:t>Laurent Mollard, Geoffrey Ruiz, Romuald </a:t>
            </a:r>
            <a:r>
              <a:rPr lang="fr-FR" err="1">
                <a:solidFill>
                  <a:schemeClr val="bg1"/>
                </a:solidFill>
              </a:rPr>
              <a:t>Rituit</a:t>
            </a:r>
            <a:r>
              <a:rPr lang="fr-FR">
                <a:solidFill>
                  <a:schemeClr val="bg1"/>
                </a:solidFill>
              </a:rPr>
              <a:t>, Paul </a:t>
            </a:r>
            <a:r>
              <a:rPr lang="fr-FR" err="1">
                <a:solidFill>
                  <a:schemeClr val="bg1"/>
                </a:solidFill>
              </a:rPr>
              <a:t>Debuire</a:t>
            </a:r>
            <a:endParaRPr lang="fr-FR" sz="500">
              <a:solidFill>
                <a:schemeClr val="bg1"/>
              </a:solidFill>
            </a:endParaRPr>
          </a:p>
          <a:p>
            <a:endParaRPr lang="fr-FR">
              <a:solidFill>
                <a:schemeClr val="bg1"/>
              </a:solidFill>
              <a:cs typeface="Calibri"/>
            </a:endParaRPr>
          </a:p>
        </p:txBody>
      </p:sp>
      <p:pic>
        <p:nvPicPr>
          <p:cNvPr id="1026" name="Picture 2" descr="Altho — Wikipédia">
            <a:extLst>
              <a:ext uri="{FF2B5EF4-FFF2-40B4-BE49-F238E27FC236}">
                <a16:creationId xmlns:a16="http://schemas.microsoft.com/office/drawing/2014/main" id="{9375E316-DA9F-62C8-5095-6D6644180A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0" y="121234"/>
            <a:ext cx="1981200" cy="10158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ets | Saint-Gérand">
            <a:extLst>
              <a:ext uri="{FF2B5EF4-FFF2-40B4-BE49-F238E27FC236}">
                <a16:creationId xmlns:a16="http://schemas.microsoft.com/office/drawing/2014/main" id="{8EC95E24-E085-BA44-A684-6A1391E8B3C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46812" y="-96039"/>
            <a:ext cx="1468123" cy="14681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hlinkClick r:id="" action="ppaction://noaction" highlightClick="1"/>
            <a:extLst>
              <a:ext uri="{FF2B5EF4-FFF2-40B4-BE49-F238E27FC236}">
                <a16:creationId xmlns:a16="http://schemas.microsoft.com/office/drawing/2014/main" id="{11163AC8-60AE-9891-EE5A-3D92EA12D83C}"/>
              </a:ext>
            </a:extLst>
          </p:cNvPr>
          <p:cNvPicPr>
            <a:picLocks noChangeAspect="1" noChangeArrowheads="1"/>
          </p:cNvPicPr>
          <p:nvPr/>
        </p:nvPicPr>
        <p:blipFill rotWithShape="1">
          <a:blip r:embed="rId12"/>
          <a:srcRect l="21875" r="21875"/>
          <a:stretch/>
        </p:blipFill>
        <p:spPr bwMode="auto">
          <a:xfrm>
            <a:off x="1176506" y="640342"/>
            <a:ext cx="2648131" cy="2648131"/>
          </a:xfrm>
          <a:prstGeom prst="diamond">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24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F9CB23CA-C750-4367-9F0F-251D48A4E7C8}"/>
              </a:ext>
            </a:extLst>
          </p:cNvPr>
          <p:cNvGrpSpPr/>
          <p:nvPr/>
        </p:nvGrpSpPr>
        <p:grpSpPr>
          <a:xfrm>
            <a:off x="204301" y="1397830"/>
            <a:ext cx="11604747" cy="2595019"/>
            <a:chOff x="204301" y="1397830"/>
            <a:chExt cx="11604747" cy="2595019"/>
          </a:xfrm>
        </p:grpSpPr>
        <p:cxnSp>
          <p:nvCxnSpPr>
            <p:cNvPr id="15" name="Connecteur droit avec flèche 14">
              <a:extLst>
                <a:ext uri="{FF2B5EF4-FFF2-40B4-BE49-F238E27FC236}">
                  <a16:creationId xmlns:a16="http://schemas.microsoft.com/office/drawing/2014/main" id="{08F02338-C537-4DA2-9820-CA4BFBC09D3C}"/>
                </a:ext>
              </a:extLst>
            </p:cNvPr>
            <p:cNvCxnSpPr>
              <a:cxnSpLocks/>
            </p:cNvCxnSpPr>
            <p:nvPr/>
          </p:nvCxnSpPr>
          <p:spPr>
            <a:xfrm flipV="1">
              <a:off x="6545117" y="2212279"/>
              <a:ext cx="401473" cy="1407"/>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e 1">
              <a:extLst>
                <a:ext uri="{FF2B5EF4-FFF2-40B4-BE49-F238E27FC236}">
                  <a16:creationId xmlns:a16="http://schemas.microsoft.com/office/drawing/2014/main" id="{83A51A14-9699-AAEA-1AAB-A5AA804354DD}"/>
                </a:ext>
              </a:extLst>
            </p:cNvPr>
            <p:cNvGrpSpPr/>
            <p:nvPr/>
          </p:nvGrpSpPr>
          <p:grpSpPr>
            <a:xfrm>
              <a:off x="204301" y="1397830"/>
              <a:ext cx="11604747" cy="2595019"/>
              <a:chOff x="204301" y="1397830"/>
              <a:chExt cx="11604747" cy="2595019"/>
            </a:xfrm>
          </p:grpSpPr>
          <p:grpSp>
            <p:nvGrpSpPr>
              <p:cNvPr id="8" name="Groupe 7">
                <a:extLst>
                  <a:ext uri="{FF2B5EF4-FFF2-40B4-BE49-F238E27FC236}">
                    <a16:creationId xmlns:a16="http://schemas.microsoft.com/office/drawing/2014/main" id="{42DA8E26-946B-3CDC-26B1-A5864B765EBB}"/>
                  </a:ext>
                </a:extLst>
              </p:cNvPr>
              <p:cNvGrpSpPr/>
              <p:nvPr/>
            </p:nvGrpSpPr>
            <p:grpSpPr>
              <a:xfrm>
                <a:off x="806958" y="1397830"/>
                <a:ext cx="11002090" cy="2595019"/>
                <a:chOff x="488962" y="-592766"/>
                <a:chExt cx="11524581" cy="5559529"/>
              </a:xfrm>
            </p:grpSpPr>
            <p:cxnSp>
              <p:nvCxnSpPr>
                <p:cNvPr id="221" name="Connecteur : en angle 220">
                  <a:extLst>
                    <a:ext uri="{FF2B5EF4-FFF2-40B4-BE49-F238E27FC236}">
                      <a16:creationId xmlns:a16="http://schemas.microsoft.com/office/drawing/2014/main" id="{B1A022CB-A7B1-958E-D71F-31950CAA52B5}"/>
                    </a:ext>
                  </a:extLst>
                </p:cNvPr>
                <p:cNvCxnSpPr>
                  <a:cxnSpLocks/>
                  <a:stCxn id="241" idx="2"/>
                  <a:endCxn id="149" idx="3"/>
                </p:cNvCxnSpPr>
                <p:nvPr/>
              </p:nvCxnSpPr>
              <p:spPr>
                <a:xfrm rot="16200000" flipH="1">
                  <a:off x="9576269" y="2529960"/>
                  <a:ext cx="3311523" cy="1562073"/>
                </a:xfrm>
                <a:prstGeom prst="bentConnector4">
                  <a:avLst>
                    <a:gd name="adj1" fmla="val 16475"/>
                    <a:gd name="adj2" fmla="val 115234"/>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Connecteur : en angle 221">
                  <a:extLst>
                    <a:ext uri="{FF2B5EF4-FFF2-40B4-BE49-F238E27FC236}">
                      <a16:creationId xmlns:a16="http://schemas.microsoft.com/office/drawing/2014/main" id="{FBBD12F4-B81F-FE34-DB9D-4FDC52B0AB3F}"/>
                    </a:ext>
                  </a:extLst>
                </p:cNvPr>
                <p:cNvCxnSpPr>
                  <a:cxnSpLocks/>
                  <a:endCxn id="149" idx="3"/>
                </p:cNvCxnSpPr>
                <p:nvPr/>
              </p:nvCxnSpPr>
              <p:spPr>
                <a:xfrm rot="16200000" flipH="1">
                  <a:off x="10045558" y="2999254"/>
                  <a:ext cx="3465008" cy="470010"/>
                </a:xfrm>
                <a:prstGeom prst="bentConnector4">
                  <a:avLst>
                    <a:gd name="adj1" fmla="val 20543"/>
                    <a:gd name="adj2" fmla="val 150632"/>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23" name="Groupe 222">
                  <a:extLst>
                    <a:ext uri="{FF2B5EF4-FFF2-40B4-BE49-F238E27FC236}">
                      <a16:creationId xmlns:a16="http://schemas.microsoft.com/office/drawing/2014/main" id="{1F3C5FC1-5CD1-4411-CB6A-385412A4C3CB}"/>
                    </a:ext>
                  </a:extLst>
                </p:cNvPr>
                <p:cNvGrpSpPr/>
                <p:nvPr/>
              </p:nvGrpSpPr>
              <p:grpSpPr>
                <a:xfrm>
                  <a:off x="488962" y="-592766"/>
                  <a:ext cx="11524581" cy="3183567"/>
                  <a:chOff x="488962" y="-592766"/>
                  <a:chExt cx="11524581" cy="3183567"/>
                </a:xfrm>
              </p:grpSpPr>
              <p:cxnSp>
                <p:nvCxnSpPr>
                  <p:cNvPr id="224" name="Connecteur : en angle 223">
                    <a:extLst>
                      <a:ext uri="{FF2B5EF4-FFF2-40B4-BE49-F238E27FC236}">
                        <a16:creationId xmlns:a16="http://schemas.microsoft.com/office/drawing/2014/main" id="{C2DE68DC-37F3-3836-EDF0-BFE46D0B89A4}"/>
                      </a:ext>
                    </a:extLst>
                  </p:cNvPr>
                  <p:cNvCxnSpPr>
                    <a:cxnSpLocks/>
                    <a:stCxn id="238" idx="3"/>
                    <a:endCxn id="239" idx="0"/>
                  </p:cNvCxnSpPr>
                  <p:nvPr/>
                </p:nvCxnSpPr>
                <p:spPr>
                  <a:xfrm flipV="1">
                    <a:off x="9371912" y="1654326"/>
                    <a:ext cx="367875" cy="445286"/>
                  </a:xfrm>
                  <a:prstGeom prst="bentConnector2">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5" name="Rectangle : avec coins rognés en haut 224">
                    <a:extLst>
                      <a:ext uri="{FF2B5EF4-FFF2-40B4-BE49-F238E27FC236}">
                        <a16:creationId xmlns:a16="http://schemas.microsoft.com/office/drawing/2014/main" id="{6D86C6EB-84E3-19A5-3C11-8B0225ADB723}"/>
                      </a:ext>
                    </a:extLst>
                  </p:cNvPr>
                  <p:cNvSpPr/>
                  <p:nvPr/>
                </p:nvSpPr>
                <p:spPr>
                  <a:xfrm rot="10800000">
                    <a:off x="488962" y="89537"/>
                    <a:ext cx="302261" cy="1644328"/>
                  </a:xfrm>
                  <a:prstGeom prst="snip2SameRect">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fr-FR" sz="1200">
                        <a:solidFill>
                          <a:schemeClr val="tx1"/>
                        </a:solidFill>
                      </a:rPr>
                      <a:t>Trémie 1</a:t>
                    </a:r>
                  </a:p>
                </p:txBody>
              </p:sp>
              <p:sp>
                <p:nvSpPr>
                  <p:cNvPr id="226" name="Rectangle : avec coins rognés en haut 225">
                    <a:hlinkClick r:id="rId3" action="ppaction://hlinksldjump"/>
                    <a:extLst>
                      <a:ext uri="{FF2B5EF4-FFF2-40B4-BE49-F238E27FC236}">
                        <a16:creationId xmlns:a16="http://schemas.microsoft.com/office/drawing/2014/main" id="{E9C43039-2D6A-2723-0539-1EB7B125323E}"/>
                      </a:ext>
                    </a:extLst>
                  </p:cNvPr>
                  <p:cNvSpPr/>
                  <p:nvPr/>
                </p:nvSpPr>
                <p:spPr>
                  <a:xfrm rot="10800000">
                    <a:off x="1293984" y="77039"/>
                    <a:ext cx="302262" cy="1656824"/>
                  </a:xfrm>
                  <a:prstGeom prst="snip2SameRect">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r>
                      <a:rPr lang="fr-FR" sz="1200">
                        <a:solidFill>
                          <a:schemeClr val="tx1"/>
                        </a:solidFill>
                      </a:rPr>
                      <a:t>  Trémie            </a:t>
                    </a:r>
                    <a:endParaRPr lang="fr-FR" sz="1400">
                      <a:solidFill>
                        <a:schemeClr val="tx1"/>
                      </a:solidFill>
                    </a:endParaRPr>
                  </a:p>
                </p:txBody>
              </p:sp>
              <p:sp>
                <p:nvSpPr>
                  <p:cNvPr id="227" name="Rectangle : avec coins rognés en haut 226">
                    <a:extLst>
                      <a:ext uri="{FF2B5EF4-FFF2-40B4-BE49-F238E27FC236}">
                        <a16:creationId xmlns:a16="http://schemas.microsoft.com/office/drawing/2014/main" id="{39470894-C5B1-E1FD-4146-6EC1C25A1C41}"/>
                      </a:ext>
                    </a:extLst>
                  </p:cNvPr>
                  <p:cNvSpPr/>
                  <p:nvPr/>
                </p:nvSpPr>
                <p:spPr>
                  <a:xfrm rot="10800000">
                    <a:off x="891473" y="89537"/>
                    <a:ext cx="302262" cy="1644325"/>
                  </a:xfrm>
                  <a:prstGeom prst="snip2SameRect">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fr-FR" sz="1200">
                        <a:solidFill>
                          <a:schemeClr val="tx1"/>
                        </a:solidFill>
                      </a:rPr>
                      <a:t>Trémie 2</a:t>
                    </a:r>
                  </a:p>
                </p:txBody>
              </p:sp>
              <p:cxnSp>
                <p:nvCxnSpPr>
                  <p:cNvPr id="228" name="Connecteur : en angle 227">
                    <a:extLst>
                      <a:ext uri="{FF2B5EF4-FFF2-40B4-BE49-F238E27FC236}">
                        <a16:creationId xmlns:a16="http://schemas.microsoft.com/office/drawing/2014/main" id="{6553E047-4708-8ECC-5C7E-B4FC959B8699}"/>
                      </a:ext>
                    </a:extLst>
                  </p:cNvPr>
                  <p:cNvCxnSpPr>
                    <a:cxnSpLocks/>
                    <a:stCxn id="225" idx="3"/>
                    <a:endCxn id="256" idx="5"/>
                  </p:cNvCxnSpPr>
                  <p:nvPr/>
                </p:nvCxnSpPr>
                <p:spPr>
                  <a:xfrm rot="16200000" flipH="1">
                    <a:off x="1101764" y="1272194"/>
                    <a:ext cx="309150" cy="1232494"/>
                  </a:xfrm>
                  <a:prstGeom prst="bentConnector2">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Connecteur : en angle 228">
                    <a:extLst>
                      <a:ext uri="{FF2B5EF4-FFF2-40B4-BE49-F238E27FC236}">
                        <a16:creationId xmlns:a16="http://schemas.microsoft.com/office/drawing/2014/main" id="{CA396818-966A-8997-934A-BA62868DA4B9}"/>
                      </a:ext>
                    </a:extLst>
                  </p:cNvPr>
                  <p:cNvCxnSpPr>
                    <a:cxnSpLocks/>
                    <a:stCxn id="227" idx="3"/>
                    <a:endCxn id="256" idx="5"/>
                  </p:cNvCxnSpPr>
                  <p:nvPr/>
                </p:nvCxnSpPr>
                <p:spPr>
                  <a:xfrm rot="16200000" flipH="1">
                    <a:off x="1303018" y="1473447"/>
                    <a:ext cx="309154" cy="829982"/>
                  </a:xfrm>
                  <a:prstGeom prst="bentConnector2">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Connecteur : en angle 229">
                    <a:extLst>
                      <a:ext uri="{FF2B5EF4-FFF2-40B4-BE49-F238E27FC236}">
                        <a16:creationId xmlns:a16="http://schemas.microsoft.com/office/drawing/2014/main" id="{B9F4BD4C-3E46-8A7D-AE01-E50F79CFBA8B}"/>
                      </a:ext>
                    </a:extLst>
                  </p:cNvPr>
                  <p:cNvCxnSpPr>
                    <a:cxnSpLocks/>
                    <a:stCxn id="226" idx="3"/>
                    <a:endCxn id="256" idx="5"/>
                  </p:cNvCxnSpPr>
                  <p:nvPr/>
                </p:nvCxnSpPr>
                <p:spPr>
                  <a:xfrm rot="16200000" flipH="1">
                    <a:off x="1504273" y="1674703"/>
                    <a:ext cx="309154" cy="427471"/>
                  </a:xfrm>
                  <a:prstGeom prst="bentConnector2">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Connecteur : en angle 230">
                    <a:extLst>
                      <a:ext uri="{FF2B5EF4-FFF2-40B4-BE49-F238E27FC236}">
                        <a16:creationId xmlns:a16="http://schemas.microsoft.com/office/drawing/2014/main" id="{D80B1F48-6335-5965-8A54-E9C6DD50F27C}"/>
                      </a:ext>
                    </a:extLst>
                  </p:cNvPr>
                  <p:cNvCxnSpPr>
                    <a:cxnSpLocks/>
                    <a:endCxn id="244" idx="0"/>
                  </p:cNvCxnSpPr>
                  <p:nvPr/>
                </p:nvCxnSpPr>
                <p:spPr>
                  <a:xfrm flipV="1">
                    <a:off x="2489664" y="698188"/>
                    <a:ext cx="970148" cy="1328759"/>
                  </a:xfrm>
                  <a:prstGeom prst="bentConnector4">
                    <a:avLst>
                      <a:gd name="adj1" fmla="val 28695"/>
                      <a:gd name="adj2" fmla="val 149409"/>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2" name="Rectangle : avec coins rognés en haut 231">
                    <a:hlinkClick r:id="rId4" action="ppaction://hlinksldjump"/>
                    <a:extLst>
                      <a:ext uri="{FF2B5EF4-FFF2-40B4-BE49-F238E27FC236}">
                        <a16:creationId xmlns:a16="http://schemas.microsoft.com/office/drawing/2014/main" id="{EC9F4879-DC7D-C99A-E480-67397919401E}"/>
                      </a:ext>
                    </a:extLst>
                  </p:cNvPr>
                  <p:cNvSpPr/>
                  <p:nvPr/>
                </p:nvSpPr>
                <p:spPr>
                  <a:xfrm>
                    <a:off x="4427345" y="917744"/>
                    <a:ext cx="912566" cy="974287"/>
                  </a:xfrm>
                  <a:prstGeom prst="snip2SameRect">
                    <a:avLst/>
                  </a:prstGeom>
                  <a:solidFill>
                    <a:schemeClr val="accent6">
                      <a:lumMod val="20000"/>
                      <a:lumOff val="8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a:solidFill>
                          <a:schemeClr val="tx1"/>
                        </a:solidFill>
                      </a:rPr>
                      <a:t>PEF</a:t>
                    </a:r>
                    <a:endParaRPr lang="fr-FR">
                      <a:solidFill>
                        <a:schemeClr val="tx1"/>
                      </a:solidFill>
                    </a:endParaRPr>
                  </a:p>
                </p:txBody>
              </p:sp>
              <p:grpSp>
                <p:nvGrpSpPr>
                  <p:cNvPr id="233" name="Groupe 232">
                    <a:extLst>
                      <a:ext uri="{FF2B5EF4-FFF2-40B4-BE49-F238E27FC236}">
                        <a16:creationId xmlns:a16="http://schemas.microsoft.com/office/drawing/2014/main" id="{A1322146-7960-2012-5787-709FD4282966}"/>
                      </a:ext>
                    </a:extLst>
                  </p:cNvPr>
                  <p:cNvGrpSpPr/>
                  <p:nvPr/>
                </p:nvGrpSpPr>
                <p:grpSpPr>
                  <a:xfrm>
                    <a:off x="1671896" y="1779129"/>
                    <a:ext cx="1003801" cy="811672"/>
                    <a:chOff x="2185227" y="1755337"/>
                    <a:chExt cx="1003801" cy="811672"/>
                  </a:xfrm>
                </p:grpSpPr>
                <p:sp>
                  <p:nvSpPr>
                    <p:cNvPr id="256" name="Parallélogramme 255">
                      <a:extLst>
                        <a:ext uri="{FF2B5EF4-FFF2-40B4-BE49-F238E27FC236}">
                          <a16:creationId xmlns:a16="http://schemas.microsoft.com/office/drawing/2014/main" id="{5B8E23D8-58C7-E3C9-59E9-64E99289669E}"/>
                        </a:ext>
                      </a:extLst>
                    </p:cNvPr>
                    <p:cNvSpPr/>
                    <p:nvPr/>
                  </p:nvSpPr>
                  <p:spPr>
                    <a:xfrm>
                      <a:off x="2344237" y="1763256"/>
                      <a:ext cx="796498" cy="511934"/>
                    </a:xfrm>
                    <a:prstGeom prst="parallelogram">
                      <a:avLst/>
                    </a:prstGeom>
                    <a:blipFill>
                      <a:blip r:embed="rId5"/>
                      <a:tile tx="0" ty="0" sx="100000" sy="100000" flip="none" algn="tl"/>
                    </a:blip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7" name="ZoneTexte 256">
                      <a:extLst>
                        <a:ext uri="{FF2B5EF4-FFF2-40B4-BE49-F238E27FC236}">
                          <a16:creationId xmlns:a16="http://schemas.microsoft.com/office/drawing/2014/main" id="{BE30988F-C5B1-EFB5-92EF-A03E8A5A69FE}"/>
                        </a:ext>
                      </a:extLst>
                    </p:cNvPr>
                    <p:cNvSpPr txBox="1"/>
                    <p:nvPr/>
                  </p:nvSpPr>
                  <p:spPr>
                    <a:xfrm>
                      <a:off x="2185227" y="2305399"/>
                      <a:ext cx="1003801" cy="261610"/>
                    </a:xfrm>
                    <a:prstGeom prst="rect">
                      <a:avLst/>
                    </a:prstGeom>
                    <a:noFill/>
                  </p:spPr>
                  <p:txBody>
                    <a:bodyPr wrap="none" rtlCol="0">
                      <a:spAutoFit/>
                    </a:bodyPr>
                    <a:lstStyle/>
                    <a:p>
                      <a:r>
                        <a:rPr lang="fr-FR" sz="1100"/>
                        <a:t>Système de tri</a:t>
                      </a:r>
                    </a:p>
                  </p:txBody>
                </p:sp>
                <p:pic>
                  <p:nvPicPr>
                    <p:cNvPr id="258" name="Picture 2">
                      <a:extLst>
                        <a:ext uri="{FF2B5EF4-FFF2-40B4-BE49-F238E27FC236}">
                          <a16:creationId xmlns:a16="http://schemas.microsoft.com/office/drawing/2014/main" id="{9654D341-B2B8-F1B4-B224-9F5ED0C6998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78584" y="1755337"/>
                      <a:ext cx="509087" cy="45724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34" name="Connecteur : en angle 233">
                    <a:extLst>
                      <a:ext uri="{FF2B5EF4-FFF2-40B4-BE49-F238E27FC236}">
                        <a16:creationId xmlns:a16="http://schemas.microsoft.com/office/drawing/2014/main" id="{A4B38A14-FA88-E0EB-5434-EC5DC95774B4}"/>
                      </a:ext>
                    </a:extLst>
                  </p:cNvPr>
                  <p:cNvCxnSpPr>
                    <a:cxnSpLocks/>
                    <a:stCxn id="232" idx="0"/>
                    <a:endCxn id="252" idx="0"/>
                  </p:cNvCxnSpPr>
                  <p:nvPr/>
                </p:nvCxnSpPr>
                <p:spPr>
                  <a:xfrm flipV="1">
                    <a:off x="5339911" y="398309"/>
                    <a:ext cx="798403" cy="1006578"/>
                  </a:xfrm>
                  <a:prstGeom prst="bentConnector4">
                    <a:avLst>
                      <a:gd name="adj1" fmla="val 15333"/>
                      <a:gd name="adj2" fmla="val 18363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Connecteur : en angle 234">
                    <a:extLst>
                      <a:ext uri="{FF2B5EF4-FFF2-40B4-BE49-F238E27FC236}">
                        <a16:creationId xmlns:a16="http://schemas.microsoft.com/office/drawing/2014/main" id="{D9C452BA-DC01-0950-D735-17D485C3667C}"/>
                      </a:ext>
                    </a:extLst>
                  </p:cNvPr>
                  <p:cNvCxnSpPr>
                    <a:cxnSpLocks/>
                    <a:stCxn id="232" idx="0"/>
                    <a:endCxn id="254" idx="1"/>
                  </p:cNvCxnSpPr>
                  <p:nvPr/>
                </p:nvCxnSpPr>
                <p:spPr>
                  <a:xfrm flipV="1">
                    <a:off x="5339911" y="875845"/>
                    <a:ext cx="660750" cy="529042"/>
                  </a:xfrm>
                  <a:prstGeom prst="bentConnector4">
                    <a:avLst>
                      <a:gd name="adj1" fmla="val 18722"/>
                      <a:gd name="adj2" fmla="val 176152"/>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36" name="Groupe 235">
                    <a:extLst>
                      <a:ext uri="{FF2B5EF4-FFF2-40B4-BE49-F238E27FC236}">
                        <a16:creationId xmlns:a16="http://schemas.microsoft.com/office/drawing/2014/main" id="{7071A75D-0079-A3CE-5D94-CCE8DDAB7262}"/>
                      </a:ext>
                    </a:extLst>
                  </p:cNvPr>
                  <p:cNvGrpSpPr/>
                  <p:nvPr/>
                </p:nvGrpSpPr>
                <p:grpSpPr>
                  <a:xfrm>
                    <a:off x="5516030" y="398309"/>
                    <a:ext cx="1020532" cy="1919305"/>
                    <a:chOff x="7299432" y="542805"/>
                    <a:chExt cx="1020532" cy="1919305"/>
                  </a:xfrm>
                </p:grpSpPr>
                <p:sp>
                  <p:nvSpPr>
                    <p:cNvPr id="252" name="Organigramme : Connecteur page suivante 251">
                      <a:extLst>
                        <a:ext uri="{FF2B5EF4-FFF2-40B4-BE49-F238E27FC236}">
                          <a16:creationId xmlns:a16="http://schemas.microsoft.com/office/drawing/2014/main" id="{B8212085-2AEF-FDBE-B252-3B121FF49ED7}"/>
                        </a:ext>
                      </a:extLst>
                    </p:cNvPr>
                    <p:cNvSpPr/>
                    <p:nvPr/>
                  </p:nvSpPr>
                  <p:spPr>
                    <a:xfrm>
                      <a:off x="7523467" y="542805"/>
                      <a:ext cx="796497" cy="1549070"/>
                    </a:xfrm>
                    <a:prstGeom prst="flowChartOffpageConnector">
                      <a:avLst/>
                    </a:prstGeom>
                    <a:solidFill>
                      <a:schemeClr val="bg1"/>
                    </a:solid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53" name="Groupe 252">
                      <a:extLst>
                        <a:ext uri="{FF2B5EF4-FFF2-40B4-BE49-F238E27FC236}">
                          <a16:creationId xmlns:a16="http://schemas.microsoft.com/office/drawing/2014/main" id="{238EB21A-685E-42C4-1239-8247E0CFEAF3}"/>
                        </a:ext>
                      </a:extLst>
                    </p:cNvPr>
                    <p:cNvGrpSpPr/>
                    <p:nvPr/>
                  </p:nvGrpSpPr>
                  <p:grpSpPr>
                    <a:xfrm>
                      <a:off x="7299432" y="1020342"/>
                      <a:ext cx="1003802" cy="1441768"/>
                      <a:chOff x="3659641" y="661368"/>
                      <a:chExt cx="1762503" cy="2388543"/>
                    </a:xfrm>
                  </p:grpSpPr>
                  <p:sp>
                    <p:nvSpPr>
                      <p:cNvPr id="254" name="Flèche : pentagone 253">
                        <a:hlinkClick r:id="rId8" action="ppaction://hlinksldjump" highlightClick="1"/>
                        <a:extLst>
                          <a:ext uri="{FF2B5EF4-FFF2-40B4-BE49-F238E27FC236}">
                            <a16:creationId xmlns:a16="http://schemas.microsoft.com/office/drawing/2014/main" id="{CA82B9BA-E7E6-775A-5CB0-D6FA7849561C}"/>
                          </a:ext>
                        </a:extLst>
                      </p:cNvPr>
                      <p:cNvSpPr/>
                      <p:nvPr/>
                    </p:nvSpPr>
                    <p:spPr>
                      <a:xfrm rot="5400000">
                        <a:off x="3316297" y="1156383"/>
                        <a:ext cx="2388543" cy="1398513"/>
                      </a:xfrm>
                      <a:prstGeom prst="homePlate">
                        <a:avLst>
                          <a:gd name="adj" fmla="val 29354"/>
                        </a:avLst>
                      </a:prstGeom>
                      <a:solidFill>
                        <a:schemeClr val="bg1"/>
                      </a:solid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5" name="ZoneTexte 254">
                        <a:extLst>
                          <a:ext uri="{FF2B5EF4-FFF2-40B4-BE49-F238E27FC236}">
                            <a16:creationId xmlns:a16="http://schemas.microsoft.com/office/drawing/2014/main" id="{906B4D05-DBDA-640A-EFCF-0E089D399452}"/>
                          </a:ext>
                        </a:extLst>
                      </p:cNvPr>
                      <p:cNvSpPr txBox="1"/>
                      <p:nvPr/>
                    </p:nvSpPr>
                    <p:spPr>
                      <a:xfrm>
                        <a:off x="3659641" y="1181822"/>
                        <a:ext cx="1762503" cy="560873"/>
                      </a:xfrm>
                      <a:prstGeom prst="rect">
                        <a:avLst/>
                      </a:prstGeom>
                      <a:noFill/>
                    </p:spPr>
                    <p:txBody>
                      <a:bodyPr wrap="square" rtlCol="0">
                        <a:spAutoFit/>
                      </a:bodyPr>
                      <a:lstStyle/>
                      <a:p>
                        <a:pPr algn="ctr"/>
                        <a:r>
                          <a:rPr lang="fr-FR" sz="1600"/>
                          <a:t>Peleur</a:t>
                        </a:r>
                        <a:endParaRPr lang="fr-FR"/>
                      </a:p>
                    </p:txBody>
                  </p:sp>
                </p:grpSp>
              </p:grpSp>
              <p:sp>
                <p:nvSpPr>
                  <p:cNvPr id="237" name="Rectangle : avec coins rognés en diagonale 236">
                    <a:extLst>
                      <a:ext uri="{FF2B5EF4-FFF2-40B4-BE49-F238E27FC236}">
                        <a16:creationId xmlns:a16="http://schemas.microsoft.com/office/drawing/2014/main" id="{19C247B1-68A7-BC5F-10FA-F950E15004BC}"/>
                      </a:ext>
                    </a:extLst>
                  </p:cNvPr>
                  <p:cNvSpPr/>
                  <p:nvPr/>
                </p:nvSpPr>
                <p:spPr>
                  <a:xfrm>
                    <a:off x="6903669" y="777502"/>
                    <a:ext cx="1646527" cy="805532"/>
                  </a:xfrm>
                  <a:prstGeom prst="snip2DiagRect">
                    <a:avLst/>
                  </a:prstGeom>
                  <a:solidFill>
                    <a:schemeClr val="accent2">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rPr>
                      <a:t>Calibreur / tranchage des grosses pdt</a:t>
                    </a:r>
                  </a:p>
                </p:txBody>
              </p:sp>
              <p:sp>
                <p:nvSpPr>
                  <p:cNvPr id="238" name="Organigramme : Opération manuelle 237">
                    <a:extLst>
                      <a:ext uri="{FF2B5EF4-FFF2-40B4-BE49-F238E27FC236}">
                        <a16:creationId xmlns:a16="http://schemas.microsoft.com/office/drawing/2014/main" id="{65868785-727F-BA19-140E-97B4AC77C04E}"/>
                      </a:ext>
                    </a:extLst>
                  </p:cNvPr>
                  <p:cNvSpPr/>
                  <p:nvPr/>
                </p:nvSpPr>
                <p:spPr>
                  <a:xfrm>
                    <a:off x="8193603" y="1720905"/>
                    <a:ext cx="1309233" cy="757412"/>
                  </a:xfrm>
                  <a:prstGeom prst="flowChartManualOperation">
                    <a:avLst/>
                  </a:prstGeom>
                  <a:solidFill>
                    <a:srgbClr val="D7826B"/>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a:solidFill>
                          <a:schemeClr val="tx1"/>
                        </a:solidFill>
                      </a:rPr>
                      <a:t>Tampon pdt</a:t>
                    </a:r>
                  </a:p>
                </p:txBody>
              </p:sp>
              <p:cxnSp>
                <p:nvCxnSpPr>
                  <p:cNvPr id="240" name="Connecteur : en angle 239">
                    <a:extLst>
                      <a:ext uri="{FF2B5EF4-FFF2-40B4-BE49-F238E27FC236}">
                        <a16:creationId xmlns:a16="http://schemas.microsoft.com/office/drawing/2014/main" id="{E42B0FD3-A793-D698-C079-6B819405E2B9}"/>
                      </a:ext>
                    </a:extLst>
                  </p:cNvPr>
                  <p:cNvCxnSpPr>
                    <a:cxnSpLocks/>
                    <a:stCxn id="237" idx="0"/>
                    <a:endCxn id="238" idx="0"/>
                  </p:cNvCxnSpPr>
                  <p:nvPr/>
                </p:nvCxnSpPr>
                <p:spPr>
                  <a:xfrm>
                    <a:off x="8550196" y="1180268"/>
                    <a:ext cx="298025" cy="540637"/>
                  </a:xfrm>
                  <a:prstGeom prst="bentConnector2">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1" name="Étiquette 240">
                    <a:hlinkClick r:id="rId9" action="ppaction://hlinksldjump"/>
                    <a:extLst>
                      <a:ext uri="{FF2B5EF4-FFF2-40B4-BE49-F238E27FC236}">
                        <a16:creationId xmlns:a16="http://schemas.microsoft.com/office/drawing/2014/main" id="{18C9FABE-07F9-C846-2ED8-69F68CA41A71}"/>
                      </a:ext>
                    </a:extLst>
                  </p:cNvPr>
                  <p:cNvSpPr/>
                  <p:nvPr/>
                </p:nvSpPr>
                <p:spPr>
                  <a:xfrm>
                    <a:off x="9953647" y="539732"/>
                    <a:ext cx="994693" cy="1115506"/>
                  </a:xfrm>
                  <a:prstGeom prst="plaque">
                    <a:avLst>
                      <a:gd name="adj" fmla="val 28082"/>
                    </a:avLst>
                  </a:prstGeom>
                  <a:solidFill>
                    <a:schemeClr val="accent4">
                      <a:lumMod val="20000"/>
                      <a:lumOff val="8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a:solidFill>
                          <a:schemeClr val="tx1"/>
                        </a:solidFill>
                      </a:rPr>
                      <a:t>Tête de découpe n°1</a:t>
                    </a:r>
                  </a:p>
                </p:txBody>
              </p:sp>
              <p:cxnSp>
                <p:nvCxnSpPr>
                  <p:cNvPr id="242" name="Connecteur : en angle 241">
                    <a:extLst>
                      <a:ext uri="{FF2B5EF4-FFF2-40B4-BE49-F238E27FC236}">
                        <a16:creationId xmlns:a16="http://schemas.microsoft.com/office/drawing/2014/main" id="{D5BE1C7B-4200-FD57-190B-F4BC79E8506B}"/>
                      </a:ext>
                    </a:extLst>
                  </p:cNvPr>
                  <p:cNvCxnSpPr>
                    <a:cxnSpLocks/>
                    <a:stCxn id="239" idx="3"/>
                    <a:endCxn id="241" idx="0"/>
                  </p:cNvCxnSpPr>
                  <p:nvPr/>
                </p:nvCxnSpPr>
                <p:spPr>
                  <a:xfrm rot="16200000" flipH="1">
                    <a:off x="9555378" y="-355884"/>
                    <a:ext cx="1132499" cy="658735"/>
                  </a:xfrm>
                  <a:prstGeom prst="bentConnector3">
                    <a:avLst>
                      <a:gd name="adj1" fmla="val 36232"/>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Connecteur droit avec flèche 242">
                    <a:extLst>
                      <a:ext uri="{FF2B5EF4-FFF2-40B4-BE49-F238E27FC236}">
                        <a16:creationId xmlns:a16="http://schemas.microsoft.com/office/drawing/2014/main" id="{B054DE35-BA8B-25BC-02EC-C83BD3809A2C}"/>
                      </a:ext>
                    </a:extLst>
                  </p:cNvPr>
                  <p:cNvCxnSpPr>
                    <a:cxnSpLocks/>
                  </p:cNvCxnSpPr>
                  <p:nvPr/>
                </p:nvCxnSpPr>
                <p:spPr>
                  <a:xfrm>
                    <a:off x="3915665" y="1459313"/>
                    <a:ext cx="522816" cy="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4" name="Organigramme : Connecteur page suivante 243">
                    <a:extLst>
                      <a:ext uri="{FF2B5EF4-FFF2-40B4-BE49-F238E27FC236}">
                        <a16:creationId xmlns:a16="http://schemas.microsoft.com/office/drawing/2014/main" id="{6125B98E-EDCF-5CA5-5EAB-939C4F036466}"/>
                      </a:ext>
                    </a:extLst>
                  </p:cNvPr>
                  <p:cNvSpPr/>
                  <p:nvPr/>
                </p:nvSpPr>
                <p:spPr>
                  <a:xfrm>
                    <a:off x="3046437" y="698188"/>
                    <a:ext cx="826749" cy="1477443"/>
                  </a:xfrm>
                  <a:prstGeom prst="flowChartOffpageConnector">
                    <a:avLst/>
                  </a:prstGeom>
                  <a:solidFill>
                    <a:schemeClr val="accent1">
                      <a:lumMod val="20000"/>
                      <a:lumOff val="8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a:solidFill>
                          <a:schemeClr val="tx1"/>
                        </a:solidFill>
                      </a:rPr>
                      <a:t>Laveur</a:t>
                    </a:r>
                    <a:endParaRPr lang="fr-FR">
                      <a:solidFill>
                        <a:schemeClr val="tx1"/>
                      </a:solidFill>
                    </a:endParaRPr>
                  </a:p>
                </p:txBody>
              </p:sp>
              <p:sp>
                <p:nvSpPr>
                  <p:cNvPr id="245" name="Étiquette 244">
                    <a:extLst>
                      <a:ext uri="{FF2B5EF4-FFF2-40B4-BE49-F238E27FC236}">
                        <a16:creationId xmlns:a16="http://schemas.microsoft.com/office/drawing/2014/main" id="{A410814F-8D0E-6312-E3A0-82D5C800244E}"/>
                      </a:ext>
                    </a:extLst>
                  </p:cNvPr>
                  <p:cNvSpPr/>
                  <p:nvPr/>
                </p:nvSpPr>
                <p:spPr>
                  <a:xfrm>
                    <a:off x="11018850" y="539732"/>
                    <a:ext cx="994693" cy="1075922"/>
                  </a:xfrm>
                  <a:prstGeom prst="plaque">
                    <a:avLst>
                      <a:gd name="adj" fmla="val 28082"/>
                    </a:avLst>
                  </a:prstGeom>
                  <a:solidFill>
                    <a:schemeClr val="accent4">
                      <a:lumMod val="20000"/>
                      <a:lumOff val="80000"/>
                    </a:schemeClr>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a:solidFill>
                          <a:schemeClr val="tx1"/>
                        </a:solidFill>
                      </a:rPr>
                      <a:t>Tête de découpe n°2</a:t>
                    </a:r>
                  </a:p>
                </p:txBody>
              </p:sp>
              <p:cxnSp>
                <p:nvCxnSpPr>
                  <p:cNvPr id="246" name="Connecteur : en angle 245">
                    <a:extLst>
                      <a:ext uri="{FF2B5EF4-FFF2-40B4-BE49-F238E27FC236}">
                        <a16:creationId xmlns:a16="http://schemas.microsoft.com/office/drawing/2014/main" id="{469D4580-4044-54E2-7189-4721E504A6F8}"/>
                      </a:ext>
                    </a:extLst>
                  </p:cNvPr>
                  <p:cNvCxnSpPr>
                    <a:cxnSpLocks/>
                    <a:stCxn id="239" idx="3"/>
                    <a:endCxn id="245" idx="0"/>
                  </p:cNvCxnSpPr>
                  <p:nvPr/>
                </p:nvCxnSpPr>
                <p:spPr>
                  <a:xfrm rot="16200000" flipH="1">
                    <a:off x="10087978" y="-888484"/>
                    <a:ext cx="1132499" cy="1723937"/>
                  </a:xfrm>
                  <a:prstGeom prst="bentConnector3">
                    <a:avLst>
                      <a:gd name="adj1" fmla="val 33895"/>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7" name="ZoneTexte 246">
                    <a:extLst>
                      <a:ext uri="{FF2B5EF4-FFF2-40B4-BE49-F238E27FC236}">
                        <a16:creationId xmlns:a16="http://schemas.microsoft.com/office/drawing/2014/main" id="{936752AE-0AFA-6E2D-07DC-55F7E6E1C076}"/>
                      </a:ext>
                    </a:extLst>
                  </p:cNvPr>
                  <p:cNvSpPr txBox="1"/>
                  <p:nvPr/>
                </p:nvSpPr>
                <p:spPr>
                  <a:xfrm>
                    <a:off x="5803075" y="1526941"/>
                    <a:ext cx="462719" cy="584775"/>
                  </a:xfrm>
                  <a:prstGeom prst="rect">
                    <a:avLst/>
                  </a:prstGeom>
                  <a:noFill/>
                </p:spPr>
                <p:txBody>
                  <a:bodyPr wrap="square" rtlCol="0">
                    <a:spAutoFit/>
                  </a:bodyPr>
                  <a:lstStyle/>
                  <a:p>
                    <a:r>
                      <a:rPr lang="fr-FR" sz="3200">
                        <a:solidFill>
                          <a:srgbClr val="FF0000"/>
                        </a:solidFill>
                      </a:rPr>
                      <a:t>*</a:t>
                    </a:r>
                  </a:p>
                </p:txBody>
              </p:sp>
              <p:sp>
                <p:nvSpPr>
                  <p:cNvPr id="248" name="ZoneTexte 247">
                    <a:extLst>
                      <a:ext uri="{FF2B5EF4-FFF2-40B4-BE49-F238E27FC236}">
                        <a16:creationId xmlns:a16="http://schemas.microsoft.com/office/drawing/2014/main" id="{49C81FC5-F110-63A8-D8D8-ECFEE4A07E23}"/>
                      </a:ext>
                    </a:extLst>
                  </p:cNvPr>
                  <p:cNvSpPr txBox="1"/>
                  <p:nvPr/>
                </p:nvSpPr>
                <p:spPr>
                  <a:xfrm>
                    <a:off x="1263617" y="-168689"/>
                    <a:ext cx="462719" cy="584776"/>
                  </a:xfrm>
                  <a:prstGeom prst="rect">
                    <a:avLst/>
                  </a:prstGeom>
                  <a:noFill/>
                </p:spPr>
                <p:txBody>
                  <a:bodyPr wrap="square" rtlCol="0">
                    <a:spAutoFit/>
                  </a:bodyPr>
                  <a:lstStyle/>
                  <a:p>
                    <a:r>
                      <a:rPr lang="fr-FR" sz="3200">
                        <a:solidFill>
                          <a:srgbClr val="FF0000"/>
                        </a:solidFill>
                      </a:rPr>
                      <a:t>*</a:t>
                    </a:r>
                  </a:p>
                </p:txBody>
              </p:sp>
              <p:sp>
                <p:nvSpPr>
                  <p:cNvPr id="249" name="ZoneTexte 248">
                    <a:extLst>
                      <a:ext uri="{FF2B5EF4-FFF2-40B4-BE49-F238E27FC236}">
                        <a16:creationId xmlns:a16="http://schemas.microsoft.com/office/drawing/2014/main" id="{6F946317-979E-429B-E9A4-DAC6C9533C6C}"/>
                      </a:ext>
                    </a:extLst>
                  </p:cNvPr>
                  <p:cNvSpPr txBox="1"/>
                  <p:nvPr/>
                </p:nvSpPr>
                <p:spPr>
                  <a:xfrm>
                    <a:off x="4960186" y="1073668"/>
                    <a:ext cx="462719" cy="584775"/>
                  </a:xfrm>
                  <a:prstGeom prst="rect">
                    <a:avLst/>
                  </a:prstGeom>
                  <a:noFill/>
                </p:spPr>
                <p:txBody>
                  <a:bodyPr wrap="square" rtlCol="0">
                    <a:spAutoFit/>
                  </a:bodyPr>
                  <a:lstStyle/>
                  <a:p>
                    <a:r>
                      <a:rPr lang="fr-FR" sz="3200">
                        <a:solidFill>
                          <a:srgbClr val="FF0000"/>
                        </a:solidFill>
                      </a:rPr>
                      <a:t>*</a:t>
                    </a:r>
                  </a:p>
                </p:txBody>
              </p:sp>
              <p:sp>
                <p:nvSpPr>
                  <p:cNvPr id="250" name="ZoneTexte 249">
                    <a:extLst>
                      <a:ext uri="{FF2B5EF4-FFF2-40B4-BE49-F238E27FC236}">
                        <a16:creationId xmlns:a16="http://schemas.microsoft.com/office/drawing/2014/main" id="{D01D73C1-AD4B-4301-BD11-2EA598156BC0}"/>
                      </a:ext>
                    </a:extLst>
                  </p:cNvPr>
                  <p:cNvSpPr txBox="1"/>
                  <p:nvPr/>
                </p:nvSpPr>
                <p:spPr>
                  <a:xfrm>
                    <a:off x="10477284" y="1030878"/>
                    <a:ext cx="462719" cy="584775"/>
                  </a:xfrm>
                  <a:prstGeom prst="rect">
                    <a:avLst/>
                  </a:prstGeom>
                  <a:noFill/>
                </p:spPr>
                <p:txBody>
                  <a:bodyPr wrap="square" rtlCol="0">
                    <a:spAutoFit/>
                  </a:bodyPr>
                  <a:lstStyle/>
                  <a:p>
                    <a:r>
                      <a:rPr lang="fr-FR" sz="3200">
                        <a:solidFill>
                          <a:srgbClr val="FF0000"/>
                        </a:solidFill>
                      </a:rPr>
                      <a:t>*</a:t>
                    </a:r>
                  </a:p>
                </p:txBody>
              </p:sp>
              <p:sp>
                <p:nvSpPr>
                  <p:cNvPr id="239" name="Organigramme : Données 238">
                    <a:hlinkClick r:id="rId10" action="ppaction://hlinksldjump"/>
                    <a:extLst>
                      <a:ext uri="{FF2B5EF4-FFF2-40B4-BE49-F238E27FC236}">
                        <a16:creationId xmlns:a16="http://schemas.microsoft.com/office/drawing/2014/main" id="{DB498242-5479-3FD8-1B48-2075D9B5A99A}"/>
                      </a:ext>
                    </a:extLst>
                  </p:cNvPr>
                  <p:cNvSpPr/>
                  <p:nvPr/>
                </p:nvSpPr>
                <p:spPr>
                  <a:xfrm rot="10800000">
                    <a:off x="9634844" y="-592766"/>
                    <a:ext cx="262360" cy="2247091"/>
                  </a:xfrm>
                  <a:prstGeom prst="flowChartInputOutput">
                    <a:avLst/>
                  </a:prstGeom>
                  <a:solidFill>
                    <a:srgbClr val="92D050"/>
                  </a:solidFill>
                  <a:ln w="285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fr-FR" sz="1200">
                        <a:solidFill>
                          <a:schemeClr val="tx1"/>
                        </a:solidFill>
                      </a:rPr>
                      <a:t>Elévateur</a:t>
                    </a:r>
                    <a:endParaRPr lang="fr-FR" sz="1600">
                      <a:solidFill>
                        <a:schemeClr val="tx1"/>
                      </a:solidFill>
                    </a:endParaRPr>
                  </a:p>
                </p:txBody>
              </p:sp>
              <p:sp>
                <p:nvSpPr>
                  <p:cNvPr id="251" name="ZoneTexte 250">
                    <a:extLst>
                      <a:ext uri="{FF2B5EF4-FFF2-40B4-BE49-F238E27FC236}">
                        <a16:creationId xmlns:a16="http://schemas.microsoft.com/office/drawing/2014/main" id="{15A62967-0486-F72A-EE68-91810A6689F1}"/>
                      </a:ext>
                    </a:extLst>
                  </p:cNvPr>
                  <p:cNvSpPr txBox="1"/>
                  <p:nvPr/>
                </p:nvSpPr>
                <p:spPr>
                  <a:xfrm>
                    <a:off x="9536827" y="954302"/>
                    <a:ext cx="462719" cy="584775"/>
                  </a:xfrm>
                  <a:prstGeom prst="rect">
                    <a:avLst/>
                  </a:prstGeom>
                  <a:noFill/>
                </p:spPr>
                <p:txBody>
                  <a:bodyPr wrap="square" rtlCol="0">
                    <a:spAutoFit/>
                  </a:bodyPr>
                  <a:lstStyle/>
                  <a:p>
                    <a:r>
                      <a:rPr lang="fr-FR" sz="3200">
                        <a:solidFill>
                          <a:srgbClr val="FF0000"/>
                        </a:solidFill>
                      </a:rPr>
                      <a:t>*</a:t>
                    </a:r>
                  </a:p>
                </p:txBody>
              </p:sp>
            </p:grpSp>
          </p:grpSp>
          <p:sp>
            <p:nvSpPr>
              <p:cNvPr id="34" name="Flèche : pentagone 33">
                <a:hlinkClick r:id="rId11" action="ppaction://hlinksldjump"/>
                <a:extLst>
                  <a:ext uri="{FF2B5EF4-FFF2-40B4-BE49-F238E27FC236}">
                    <a16:creationId xmlns:a16="http://schemas.microsoft.com/office/drawing/2014/main" id="{4A117EBF-283E-B0EA-30C0-C14A1EBA6C6C}"/>
                  </a:ext>
                </a:extLst>
              </p:cNvPr>
              <p:cNvSpPr/>
              <p:nvPr/>
            </p:nvSpPr>
            <p:spPr>
              <a:xfrm rot="16200000">
                <a:off x="307125" y="2017130"/>
                <a:ext cx="238830" cy="444478"/>
              </a:xfrm>
              <a:prstGeom prst="homePlate">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5" name="ZoneTexte 34">
              <a:extLst>
                <a:ext uri="{FF2B5EF4-FFF2-40B4-BE49-F238E27FC236}">
                  <a16:creationId xmlns:a16="http://schemas.microsoft.com/office/drawing/2014/main" id="{6CE23906-59E4-32A6-2D42-AEBFCAEA5A94}"/>
                </a:ext>
              </a:extLst>
            </p:cNvPr>
            <p:cNvSpPr txBox="1"/>
            <p:nvPr/>
          </p:nvSpPr>
          <p:spPr>
            <a:xfrm>
              <a:off x="246826" y="2047572"/>
              <a:ext cx="203860" cy="436256"/>
            </a:xfrm>
            <a:prstGeom prst="rect">
              <a:avLst/>
            </a:prstGeom>
            <a:noFill/>
          </p:spPr>
          <p:txBody>
            <a:bodyPr wrap="square" rtlCol="0">
              <a:spAutoFit/>
            </a:bodyPr>
            <a:lstStyle/>
            <a:p>
              <a:r>
                <a:rPr lang="fr-FR" sz="3200">
                  <a:solidFill>
                    <a:srgbClr val="FF0000"/>
                  </a:solidFill>
                </a:rPr>
                <a:t>*</a:t>
              </a:r>
            </a:p>
          </p:txBody>
        </p:sp>
      </p:grpSp>
      <p:sp>
        <p:nvSpPr>
          <p:cNvPr id="4" name="Espace réservé du numéro de diapositive 3">
            <a:extLst>
              <a:ext uri="{FF2B5EF4-FFF2-40B4-BE49-F238E27FC236}">
                <a16:creationId xmlns:a16="http://schemas.microsoft.com/office/drawing/2014/main" id="{88C80690-8426-2F03-3C0F-762C10194E74}"/>
              </a:ext>
            </a:extLst>
          </p:cNvPr>
          <p:cNvSpPr>
            <a:spLocks noGrp="1"/>
          </p:cNvSpPr>
          <p:nvPr>
            <p:ph type="sldNum" sz="quarter" idx="12"/>
          </p:nvPr>
        </p:nvSpPr>
        <p:spPr>
          <a:xfrm>
            <a:off x="9501996" y="6557632"/>
            <a:ext cx="2743200" cy="365125"/>
          </a:xfrm>
        </p:spPr>
        <p:txBody>
          <a:bodyPr/>
          <a:lstStyle/>
          <a:p>
            <a:fld id="{21D9F5FE-0FED-4652-B94E-2573D89FB861}" type="slidenum">
              <a:rPr lang="fr-FR" smtClean="0"/>
              <a:t>10</a:t>
            </a:fld>
            <a:endParaRPr lang="fr-FR"/>
          </a:p>
        </p:txBody>
      </p:sp>
      <p:cxnSp>
        <p:nvCxnSpPr>
          <p:cNvPr id="6" name="Connecteur droit avec flèche 5">
            <a:extLst>
              <a:ext uri="{FF2B5EF4-FFF2-40B4-BE49-F238E27FC236}">
                <a16:creationId xmlns:a16="http://schemas.microsoft.com/office/drawing/2014/main" id="{1195C6FE-3D5D-F508-1CF1-565B0B2CEA64}"/>
              </a:ext>
            </a:extLst>
          </p:cNvPr>
          <p:cNvCxnSpPr>
            <a:cxnSpLocks/>
          </p:cNvCxnSpPr>
          <p:nvPr/>
        </p:nvCxnSpPr>
        <p:spPr>
          <a:xfrm flipV="1">
            <a:off x="284783" y="6349482"/>
            <a:ext cx="11702927" cy="5266"/>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e 9">
            <a:extLst>
              <a:ext uri="{FF2B5EF4-FFF2-40B4-BE49-F238E27FC236}">
                <a16:creationId xmlns:a16="http://schemas.microsoft.com/office/drawing/2014/main" id="{D9F9FE02-7957-1184-C68F-EF6A97C64CD3}"/>
              </a:ext>
            </a:extLst>
          </p:cNvPr>
          <p:cNvGrpSpPr/>
          <p:nvPr/>
        </p:nvGrpSpPr>
        <p:grpSpPr>
          <a:xfrm>
            <a:off x="284783" y="3700484"/>
            <a:ext cx="11567140" cy="2329940"/>
            <a:chOff x="-64632" y="1899317"/>
            <a:chExt cx="11967241" cy="4323461"/>
          </a:xfrm>
        </p:grpSpPr>
        <p:grpSp>
          <p:nvGrpSpPr>
            <p:cNvPr id="76" name="Groupe 75">
              <a:extLst>
                <a:ext uri="{FF2B5EF4-FFF2-40B4-BE49-F238E27FC236}">
                  <a16:creationId xmlns:a16="http://schemas.microsoft.com/office/drawing/2014/main" id="{DC2416C2-FCA2-E7EA-8DE9-3E97F53A5F26}"/>
                </a:ext>
              </a:extLst>
            </p:cNvPr>
            <p:cNvGrpSpPr/>
            <p:nvPr/>
          </p:nvGrpSpPr>
          <p:grpSpPr>
            <a:xfrm>
              <a:off x="-64632" y="1899317"/>
              <a:ext cx="11967241" cy="4323461"/>
              <a:chOff x="-64632" y="1899317"/>
              <a:chExt cx="11967241" cy="4323461"/>
            </a:xfrm>
          </p:grpSpPr>
          <p:grpSp>
            <p:nvGrpSpPr>
              <p:cNvPr id="78" name="Groupe 77">
                <a:extLst>
                  <a:ext uri="{FF2B5EF4-FFF2-40B4-BE49-F238E27FC236}">
                    <a16:creationId xmlns:a16="http://schemas.microsoft.com/office/drawing/2014/main" id="{7330A3CB-25EC-7F74-ABDF-0BB94428C032}"/>
                  </a:ext>
                </a:extLst>
              </p:cNvPr>
              <p:cNvGrpSpPr/>
              <p:nvPr/>
            </p:nvGrpSpPr>
            <p:grpSpPr>
              <a:xfrm>
                <a:off x="-64632" y="1899317"/>
                <a:ext cx="11967241" cy="4323461"/>
                <a:chOff x="-73644" y="890630"/>
                <a:chExt cx="12269707" cy="5288234"/>
              </a:xfrm>
            </p:grpSpPr>
            <p:cxnSp>
              <p:nvCxnSpPr>
                <p:cNvPr id="80" name="Connecteur : en angle 79">
                  <a:extLst>
                    <a:ext uri="{FF2B5EF4-FFF2-40B4-BE49-F238E27FC236}">
                      <a16:creationId xmlns:a16="http://schemas.microsoft.com/office/drawing/2014/main" id="{D4691B4B-326C-FA34-7F74-558A7461F350}"/>
                    </a:ext>
                  </a:extLst>
                </p:cNvPr>
                <p:cNvCxnSpPr>
                  <a:cxnSpLocks/>
                  <a:stCxn id="7" idx="1"/>
                  <a:endCxn id="84" idx="3"/>
                </p:cNvCxnSpPr>
                <p:nvPr/>
              </p:nvCxnSpPr>
              <p:spPr>
                <a:xfrm rot="10800000" flipH="1" flipV="1">
                  <a:off x="-73644" y="890630"/>
                  <a:ext cx="2247985" cy="4755213"/>
                </a:xfrm>
                <a:prstGeom prst="bentConnector3">
                  <a:avLst>
                    <a:gd name="adj1" fmla="val -4020"/>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Organigramme : Données 80">
                  <a:hlinkClick r:id="rId12" action="ppaction://hlinksldjump"/>
                  <a:extLst>
                    <a:ext uri="{FF2B5EF4-FFF2-40B4-BE49-F238E27FC236}">
                      <a16:creationId xmlns:a16="http://schemas.microsoft.com/office/drawing/2014/main" id="{ED8AE8D9-B849-D791-CA26-DC42B1FA7A8A}"/>
                    </a:ext>
                  </a:extLst>
                </p:cNvPr>
                <p:cNvSpPr/>
                <p:nvPr/>
              </p:nvSpPr>
              <p:spPr>
                <a:xfrm rot="10800000">
                  <a:off x="4316089" y="3672493"/>
                  <a:ext cx="276494" cy="2317608"/>
                </a:xfrm>
                <a:prstGeom prst="flowChartInputOutput">
                  <a:avLst/>
                </a:prstGeom>
                <a:solidFill>
                  <a:srgbClr val="92D050"/>
                </a:solidFill>
                <a:ln w="285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fr-FR" sz="1200">
                      <a:solidFill>
                        <a:schemeClr val="tx1"/>
                      </a:solidFill>
                    </a:rPr>
                    <a:t>Elévateur</a:t>
                  </a:r>
                  <a:endParaRPr lang="fr-FR" sz="1400">
                    <a:solidFill>
                      <a:schemeClr val="tx1"/>
                    </a:solidFill>
                  </a:endParaRPr>
                </a:p>
              </p:txBody>
            </p:sp>
            <p:grpSp>
              <p:nvGrpSpPr>
                <p:cNvPr id="82" name="Groupe 81">
                  <a:extLst>
                    <a:ext uri="{FF2B5EF4-FFF2-40B4-BE49-F238E27FC236}">
                      <a16:creationId xmlns:a16="http://schemas.microsoft.com/office/drawing/2014/main" id="{AFF58D62-B1F9-762A-90D4-FB0F2D151BC2}"/>
                    </a:ext>
                  </a:extLst>
                </p:cNvPr>
                <p:cNvGrpSpPr/>
                <p:nvPr/>
              </p:nvGrpSpPr>
              <p:grpSpPr>
                <a:xfrm>
                  <a:off x="397351" y="3672492"/>
                  <a:ext cx="11798712" cy="2506372"/>
                  <a:chOff x="397351" y="3672492"/>
                  <a:chExt cx="11798712" cy="2506372"/>
                </a:xfrm>
              </p:grpSpPr>
              <p:grpSp>
                <p:nvGrpSpPr>
                  <p:cNvPr id="83" name="Groupe 82">
                    <a:extLst>
                      <a:ext uri="{FF2B5EF4-FFF2-40B4-BE49-F238E27FC236}">
                        <a16:creationId xmlns:a16="http://schemas.microsoft.com/office/drawing/2014/main" id="{E047D5D1-8E5D-ECE4-477A-7AB81E95BE71}"/>
                      </a:ext>
                    </a:extLst>
                  </p:cNvPr>
                  <p:cNvGrpSpPr/>
                  <p:nvPr/>
                </p:nvGrpSpPr>
                <p:grpSpPr>
                  <a:xfrm>
                    <a:off x="397351" y="4525775"/>
                    <a:ext cx="1462906" cy="1622223"/>
                    <a:chOff x="202959" y="4561559"/>
                    <a:chExt cx="1462906" cy="1622223"/>
                  </a:xfrm>
                </p:grpSpPr>
                <p:grpSp>
                  <p:nvGrpSpPr>
                    <p:cNvPr id="102" name="Groupe 101">
                      <a:extLst>
                        <a:ext uri="{FF2B5EF4-FFF2-40B4-BE49-F238E27FC236}">
                          <a16:creationId xmlns:a16="http://schemas.microsoft.com/office/drawing/2014/main" id="{4BDC5404-E7E8-3664-EE11-F092BFA85075}"/>
                        </a:ext>
                      </a:extLst>
                    </p:cNvPr>
                    <p:cNvGrpSpPr/>
                    <p:nvPr/>
                  </p:nvGrpSpPr>
                  <p:grpSpPr>
                    <a:xfrm>
                      <a:off x="345682" y="4561559"/>
                      <a:ext cx="1294165" cy="486808"/>
                      <a:chOff x="4072462" y="3908031"/>
                      <a:chExt cx="1570202" cy="803708"/>
                    </a:xfrm>
                  </p:grpSpPr>
                  <p:sp>
                    <p:nvSpPr>
                      <p:cNvPr id="145" name="Organigramme : Entrée manuelle 144">
                        <a:hlinkClick r:id="rId13" action="ppaction://hlinksldjump"/>
                        <a:extLst>
                          <a:ext uri="{FF2B5EF4-FFF2-40B4-BE49-F238E27FC236}">
                            <a16:creationId xmlns:a16="http://schemas.microsoft.com/office/drawing/2014/main" id="{22BBB887-4879-9A75-8EE9-01F91EAC8D09}"/>
                          </a:ext>
                        </a:extLst>
                      </p:cNvPr>
                      <p:cNvSpPr/>
                      <p:nvPr/>
                    </p:nvSpPr>
                    <p:spPr>
                      <a:xfrm>
                        <a:off x="4072462" y="3908031"/>
                        <a:ext cx="1570202" cy="658777"/>
                      </a:xfrm>
                      <a:prstGeom prst="flowChartManualInput">
                        <a:avLst/>
                      </a:prstGeom>
                      <a:solidFill>
                        <a:schemeClr val="accent4">
                          <a:lumMod val="40000"/>
                          <a:lumOff val="6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rPr>
                          <a:t>PERTEN</a:t>
                        </a:r>
                      </a:p>
                    </p:txBody>
                  </p:sp>
                  <p:sp>
                    <p:nvSpPr>
                      <p:cNvPr id="146" name="Organigramme : Opération manuelle 145">
                        <a:extLst>
                          <a:ext uri="{FF2B5EF4-FFF2-40B4-BE49-F238E27FC236}">
                            <a16:creationId xmlns:a16="http://schemas.microsoft.com/office/drawing/2014/main" id="{CEAC403B-E223-D3CF-1A60-E005A7FA16EA}"/>
                          </a:ext>
                        </a:extLst>
                      </p:cNvPr>
                      <p:cNvSpPr/>
                      <p:nvPr/>
                    </p:nvSpPr>
                    <p:spPr>
                      <a:xfrm>
                        <a:off x="4236828" y="4561494"/>
                        <a:ext cx="1189165" cy="150245"/>
                      </a:xfrm>
                      <a:prstGeom prst="flowChartManualOperation">
                        <a:avLst/>
                      </a:prstGeom>
                      <a:solidFill>
                        <a:schemeClr val="accent4">
                          <a:lumMod val="40000"/>
                          <a:lumOff val="6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3" name="Groupe 102">
                      <a:extLst>
                        <a:ext uri="{FF2B5EF4-FFF2-40B4-BE49-F238E27FC236}">
                          <a16:creationId xmlns:a16="http://schemas.microsoft.com/office/drawing/2014/main" id="{E7350B70-F4BD-1BEE-5DF0-F4C0894B36CA}"/>
                        </a:ext>
                      </a:extLst>
                    </p:cNvPr>
                    <p:cNvGrpSpPr/>
                    <p:nvPr/>
                  </p:nvGrpSpPr>
                  <p:grpSpPr>
                    <a:xfrm>
                      <a:off x="202959" y="5149190"/>
                      <a:ext cx="1462906" cy="1034592"/>
                      <a:chOff x="3758877" y="5407064"/>
                      <a:chExt cx="2084452" cy="1342361"/>
                    </a:xfrm>
                  </p:grpSpPr>
                  <p:grpSp>
                    <p:nvGrpSpPr>
                      <p:cNvPr id="104" name="Groupe 103">
                        <a:extLst>
                          <a:ext uri="{FF2B5EF4-FFF2-40B4-BE49-F238E27FC236}">
                            <a16:creationId xmlns:a16="http://schemas.microsoft.com/office/drawing/2014/main" id="{D247D46C-28F6-C6FE-BEEA-3776B2551765}"/>
                          </a:ext>
                        </a:extLst>
                      </p:cNvPr>
                      <p:cNvGrpSpPr/>
                      <p:nvPr/>
                    </p:nvGrpSpPr>
                    <p:grpSpPr>
                      <a:xfrm>
                        <a:off x="3758877" y="5665644"/>
                        <a:ext cx="2084452" cy="1083781"/>
                        <a:chOff x="3758877" y="5665644"/>
                        <a:chExt cx="2084452" cy="1083781"/>
                      </a:xfrm>
                    </p:grpSpPr>
                    <p:sp>
                      <p:nvSpPr>
                        <p:cNvPr id="109" name="Parallélogramme 108">
                          <a:extLst>
                            <a:ext uri="{FF2B5EF4-FFF2-40B4-BE49-F238E27FC236}">
                              <a16:creationId xmlns:a16="http://schemas.microsoft.com/office/drawing/2014/main" id="{D73BAAB3-4003-99B9-A8D4-6ECD31ADBDFA}"/>
                            </a:ext>
                          </a:extLst>
                        </p:cNvPr>
                        <p:cNvSpPr/>
                        <p:nvPr/>
                      </p:nvSpPr>
                      <p:spPr>
                        <a:xfrm>
                          <a:off x="3816187" y="5709191"/>
                          <a:ext cx="1920633" cy="981512"/>
                        </a:xfrm>
                        <a:prstGeom prst="parallelogram">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0" name="Image 109" descr="Une image contenant sombre&#10;&#10;Description générée automatiquement">
                          <a:extLst>
                            <a:ext uri="{FF2B5EF4-FFF2-40B4-BE49-F238E27FC236}">
                              <a16:creationId xmlns:a16="http://schemas.microsoft.com/office/drawing/2014/main" id="{ACFAE40B-E901-EDBE-761B-BE9972575E38}"/>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a:off x="4389625" y="6082320"/>
                          <a:ext cx="417988" cy="341372"/>
                        </a:xfrm>
                        <a:prstGeom prst="rect">
                          <a:avLst/>
                        </a:prstGeom>
                      </p:spPr>
                    </p:pic>
                    <p:pic>
                      <p:nvPicPr>
                        <p:cNvPr id="111" name="Image 110" descr="Une image contenant sombre&#10;&#10;Description générée automatiquement">
                          <a:extLst>
                            <a:ext uri="{FF2B5EF4-FFF2-40B4-BE49-F238E27FC236}">
                              <a16:creationId xmlns:a16="http://schemas.microsoft.com/office/drawing/2014/main" id="{1BE4F894-F0E0-DD23-EBA9-6D86F0FE1AFE}"/>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rot="2076388">
                          <a:off x="5136534" y="6247068"/>
                          <a:ext cx="417988" cy="341372"/>
                        </a:xfrm>
                        <a:prstGeom prst="rect">
                          <a:avLst/>
                        </a:prstGeom>
                      </p:spPr>
                    </p:pic>
                    <p:pic>
                      <p:nvPicPr>
                        <p:cNvPr id="112" name="Image 111" descr="Une image contenant sombre&#10;&#10;Description générée automatiquement">
                          <a:extLst>
                            <a:ext uri="{FF2B5EF4-FFF2-40B4-BE49-F238E27FC236}">
                              <a16:creationId xmlns:a16="http://schemas.microsoft.com/office/drawing/2014/main" id="{44CFBE91-84C2-411B-F1C5-E354F68EAFCA}"/>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rot="10969253" flipV="1">
                          <a:off x="5250875" y="6065834"/>
                          <a:ext cx="409716" cy="374408"/>
                        </a:xfrm>
                        <a:prstGeom prst="rect">
                          <a:avLst/>
                        </a:prstGeom>
                      </p:spPr>
                    </p:pic>
                    <p:pic>
                      <p:nvPicPr>
                        <p:cNvPr id="113" name="Image 112" descr="Une image contenant sombre&#10;&#10;Description générée automatiquement">
                          <a:extLst>
                            <a:ext uri="{FF2B5EF4-FFF2-40B4-BE49-F238E27FC236}">
                              <a16:creationId xmlns:a16="http://schemas.microsoft.com/office/drawing/2014/main" id="{382B5731-D9E2-0E6F-9B03-59D9BDDA8F2D}"/>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a:off x="4165450" y="6069366"/>
                          <a:ext cx="417988" cy="341372"/>
                        </a:xfrm>
                        <a:prstGeom prst="rect">
                          <a:avLst/>
                        </a:prstGeom>
                      </p:spPr>
                    </p:pic>
                    <p:pic>
                      <p:nvPicPr>
                        <p:cNvPr id="114" name="Image 113" descr="Une image contenant sombre&#10;&#10;Description générée automatiquement">
                          <a:extLst>
                            <a:ext uri="{FF2B5EF4-FFF2-40B4-BE49-F238E27FC236}">
                              <a16:creationId xmlns:a16="http://schemas.microsoft.com/office/drawing/2014/main" id="{9588C485-C98C-1407-C4A1-64F302768917}"/>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rot="10969253" flipV="1">
                          <a:off x="5026700" y="6052880"/>
                          <a:ext cx="409716" cy="374408"/>
                        </a:xfrm>
                        <a:prstGeom prst="rect">
                          <a:avLst/>
                        </a:prstGeom>
                      </p:spPr>
                    </p:pic>
                    <p:pic>
                      <p:nvPicPr>
                        <p:cNvPr id="115" name="Image 114" descr="Une image contenant sombre&#10;&#10;Description générée automatiquement">
                          <a:extLst>
                            <a:ext uri="{FF2B5EF4-FFF2-40B4-BE49-F238E27FC236}">
                              <a16:creationId xmlns:a16="http://schemas.microsoft.com/office/drawing/2014/main" id="{FFAF1779-C924-27B7-D8AD-6E8905FC2DF0}"/>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a:off x="4017786" y="6177371"/>
                          <a:ext cx="417988" cy="341372"/>
                        </a:xfrm>
                        <a:prstGeom prst="rect">
                          <a:avLst/>
                        </a:prstGeom>
                      </p:spPr>
                    </p:pic>
                    <p:pic>
                      <p:nvPicPr>
                        <p:cNvPr id="116" name="Image 115" descr="Une image contenant sombre&#10;&#10;Description générée automatiquement">
                          <a:extLst>
                            <a:ext uri="{FF2B5EF4-FFF2-40B4-BE49-F238E27FC236}">
                              <a16:creationId xmlns:a16="http://schemas.microsoft.com/office/drawing/2014/main" id="{91DE0106-310B-0B8C-A9C6-1C72D5222913}"/>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a:off x="4151317" y="6408053"/>
                          <a:ext cx="417988" cy="341372"/>
                        </a:xfrm>
                        <a:prstGeom prst="rect">
                          <a:avLst/>
                        </a:prstGeom>
                      </p:spPr>
                    </p:pic>
                    <p:pic>
                      <p:nvPicPr>
                        <p:cNvPr id="117" name="Image 116" descr="Une image contenant sombre&#10;&#10;Description générée automatiquement">
                          <a:extLst>
                            <a:ext uri="{FF2B5EF4-FFF2-40B4-BE49-F238E27FC236}">
                              <a16:creationId xmlns:a16="http://schemas.microsoft.com/office/drawing/2014/main" id="{21D47489-6173-2AF7-591A-45FF8149951F}"/>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a:off x="4658582" y="6113415"/>
                          <a:ext cx="417988" cy="341372"/>
                        </a:xfrm>
                        <a:prstGeom prst="rect">
                          <a:avLst/>
                        </a:prstGeom>
                      </p:spPr>
                    </p:pic>
                    <p:pic>
                      <p:nvPicPr>
                        <p:cNvPr id="118" name="Image 117" descr="Une image contenant sombre&#10;&#10;Description générée automatiquement">
                          <a:extLst>
                            <a:ext uri="{FF2B5EF4-FFF2-40B4-BE49-F238E27FC236}">
                              <a16:creationId xmlns:a16="http://schemas.microsoft.com/office/drawing/2014/main" id="{FD250AE0-9F0E-1BFA-6098-07428BCB9D9B}"/>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rot="2076388">
                          <a:off x="4369402" y="6309268"/>
                          <a:ext cx="417988" cy="341372"/>
                        </a:xfrm>
                        <a:prstGeom prst="rect">
                          <a:avLst/>
                        </a:prstGeom>
                      </p:spPr>
                    </p:pic>
                    <p:pic>
                      <p:nvPicPr>
                        <p:cNvPr id="119" name="Image 118" descr="Une image contenant sombre&#10;&#10;Description générée automatiquement">
                          <a:extLst>
                            <a:ext uri="{FF2B5EF4-FFF2-40B4-BE49-F238E27FC236}">
                              <a16:creationId xmlns:a16="http://schemas.microsoft.com/office/drawing/2014/main" id="{F859EE00-5E9E-04F4-B98E-B62987C5AA01}"/>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rot="1593524">
                          <a:off x="4576327" y="6370964"/>
                          <a:ext cx="417988" cy="341372"/>
                        </a:xfrm>
                        <a:prstGeom prst="rect">
                          <a:avLst/>
                        </a:prstGeom>
                      </p:spPr>
                    </p:pic>
                    <p:pic>
                      <p:nvPicPr>
                        <p:cNvPr id="120" name="Image 119" descr="Une image contenant sombre&#10;&#10;Description générée automatiquement">
                          <a:extLst>
                            <a:ext uri="{FF2B5EF4-FFF2-40B4-BE49-F238E27FC236}">
                              <a16:creationId xmlns:a16="http://schemas.microsoft.com/office/drawing/2014/main" id="{F9F5A288-B1A7-BB07-14BA-82247ADCC086}"/>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rot="10969253" flipV="1">
                          <a:off x="4259984" y="6197375"/>
                          <a:ext cx="409716" cy="374408"/>
                        </a:xfrm>
                        <a:prstGeom prst="rect">
                          <a:avLst/>
                        </a:prstGeom>
                      </p:spPr>
                    </p:pic>
                    <p:pic>
                      <p:nvPicPr>
                        <p:cNvPr id="121" name="Image 120" descr="Une image contenant sombre&#10;&#10;Description générée automatiquement">
                          <a:extLst>
                            <a:ext uri="{FF2B5EF4-FFF2-40B4-BE49-F238E27FC236}">
                              <a16:creationId xmlns:a16="http://schemas.microsoft.com/office/drawing/2014/main" id="{E0C2A3DE-1E98-D1D3-D9DE-3F66DDB8D094}"/>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a:off x="4017787" y="6324269"/>
                          <a:ext cx="417988" cy="341372"/>
                        </a:xfrm>
                        <a:prstGeom prst="rect">
                          <a:avLst/>
                        </a:prstGeom>
                      </p:spPr>
                    </p:pic>
                    <p:grpSp>
                      <p:nvGrpSpPr>
                        <p:cNvPr id="122" name="Groupe 121">
                          <a:extLst>
                            <a:ext uri="{FF2B5EF4-FFF2-40B4-BE49-F238E27FC236}">
                              <a16:creationId xmlns:a16="http://schemas.microsoft.com/office/drawing/2014/main" id="{114AEFCC-B388-C497-C10F-01044C5B9900}"/>
                            </a:ext>
                          </a:extLst>
                        </p:cNvPr>
                        <p:cNvGrpSpPr/>
                        <p:nvPr/>
                      </p:nvGrpSpPr>
                      <p:grpSpPr>
                        <a:xfrm>
                          <a:off x="3838540" y="5665644"/>
                          <a:ext cx="2004789" cy="649436"/>
                          <a:chOff x="3838540" y="5665644"/>
                          <a:chExt cx="2004789" cy="649436"/>
                        </a:xfrm>
                      </p:grpSpPr>
                      <p:pic>
                        <p:nvPicPr>
                          <p:cNvPr id="130" name="Image 129" descr="Une image contenant sombre&#10;&#10;Description générée automatiquement">
                            <a:extLst>
                              <a:ext uri="{FF2B5EF4-FFF2-40B4-BE49-F238E27FC236}">
                                <a16:creationId xmlns:a16="http://schemas.microsoft.com/office/drawing/2014/main" id="{206FB78E-2383-2847-4BE6-6CB456C03069}"/>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a:off x="4220378" y="5715781"/>
                            <a:ext cx="417988" cy="341372"/>
                          </a:xfrm>
                          <a:prstGeom prst="rect">
                            <a:avLst/>
                          </a:prstGeom>
                        </p:spPr>
                      </p:pic>
                      <p:pic>
                        <p:nvPicPr>
                          <p:cNvPr id="131" name="Image 130" descr="Une image contenant sombre&#10;&#10;Description générée automatiquement">
                            <a:extLst>
                              <a:ext uri="{FF2B5EF4-FFF2-40B4-BE49-F238E27FC236}">
                                <a16:creationId xmlns:a16="http://schemas.microsoft.com/office/drawing/2014/main" id="{B15D74CC-DB61-CB42-4580-C2B060DBADA5}"/>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flipH="1">
                            <a:off x="4062715" y="5972239"/>
                            <a:ext cx="521129" cy="272919"/>
                          </a:xfrm>
                          <a:prstGeom prst="rect">
                            <a:avLst/>
                          </a:prstGeom>
                        </p:spPr>
                      </p:pic>
                      <p:pic>
                        <p:nvPicPr>
                          <p:cNvPr id="132" name="Image 131" descr="Une image contenant sombre&#10;&#10;Description générée automatiquement">
                            <a:extLst>
                              <a:ext uri="{FF2B5EF4-FFF2-40B4-BE49-F238E27FC236}">
                                <a16:creationId xmlns:a16="http://schemas.microsoft.com/office/drawing/2014/main" id="{DDC5FFB9-E50C-81ED-455D-B5E1F4D54960}"/>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a:off x="5030421" y="5777483"/>
                            <a:ext cx="417988" cy="341372"/>
                          </a:xfrm>
                          <a:prstGeom prst="rect">
                            <a:avLst/>
                          </a:prstGeom>
                        </p:spPr>
                      </p:pic>
                      <p:pic>
                        <p:nvPicPr>
                          <p:cNvPr id="133" name="Image 132" descr="Une image contenant sombre&#10;&#10;Description générée automatiquement">
                            <a:extLst>
                              <a:ext uri="{FF2B5EF4-FFF2-40B4-BE49-F238E27FC236}">
                                <a16:creationId xmlns:a16="http://schemas.microsoft.com/office/drawing/2014/main" id="{3E491304-75CA-1A97-3F0E-3E4707CB6901}"/>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rot="1593524">
                            <a:off x="5425341" y="5678598"/>
                            <a:ext cx="417988" cy="341372"/>
                          </a:xfrm>
                          <a:prstGeom prst="rect">
                            <a:avLst/>
                          </a:prstGeom>
                        </p:spPr>
                      </p:pic>
                      <p:pic>
                        <p:nvPicPr>
                          <p:cNvPr id="134" name="Image 133" descr="Une image contenant sombre&#10;&#10;Description générée automatiquement">
                            <a:extLst>
                              <a:ext uri="{FF2B5EF4-FFF2-40B4-BE49-F238E27FC236}">
                                <a16:creationId xmlns:a16="http://schemas.microsoft.com/office/drawing/2014/main" id="{8AB0E899-D21D-BF84-7C10-7F56F96BC6E7}"/>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rot="1789365">
                            <a:off x="4744482" y="5942613"/>
                            <a:ext cx="417988" cy="341372"/>
                          </a:xfrm>
                          <a:prstGeom prst="rect">
                            <a:avLst/>
                          </a:prstGeom>
                        </p:spPr>
                      </p:pic>
                      <p:pic>
                        <p:nvPicPr>
                          <p:cNvPr id="135" name="Image 134" descr="Une image contenant sombre&#10;&#10;Description générée automatiquement">
                            <a:extLst>
                              <a:ext uri="{FF2B5EF4-FFF2-40B4-BE49-F238E27FC236}">
                                <a16:creationId xmlns:a16="http://schemas.microsoft.com/office/drawing/2014/main" id="{CA0266AA-6A1D-5C3C-DF59-F361955634C1}"/>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a:off x="4072705" y="5878080"/>
                            <a:ext cx="417989" cy="341372"/>
                          </a:xfrm>
                          <a:prstGeom prst="rect">
                            <a:avLst/>
                          </a:prstGeom>
                        </p:spPr>
                      </p:pic>
                      <p:pic>
                        <p:nvPicPr>
                          <p:cNvPr id="136" name="Image 135" descr="Une image contenant sombre&#10;&#10;Description générée automatiquement">
                            <a:extLst>
                              <a:ext uri="{FF2B5EF4-FFF2-40B4-BE49-F238E27FC236}">
                                <a16:creationId xmlns:a16="http://schemas.microsoft.com/office/drawing/2014/main" id="{8612CCAC-6A23-B246-205E-6DD8591E963E}"/>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flipH="1">
                            <a:off x="3838540" y="5959285"/>
                            <a:ext cx="521129" cy="272919"/>
                          </a:xfrm>
                          <a:prstGeom prst="rect">
                            <a:avLst/>
                          </a:prstGeom>
                        </p:spPr>
                      </p:pic>
                      <p:pic>
                        <p:nvPicPr>
                          <p:cNvPr id="137" name="Image 136" descr="Une image contenant sombre&#10;&#10;Description générée automatiquement">
                            <a:extLst>
                              <a:ext uri="{FF2B5EF4-FFF2-40B4-BE49-F238E27FC236}">
                                <a16:creationId xmlns:a16="http://schemas.microsoft.com/office/drawing/2014/main" id="{A8D21D8B-935B-E841-7285-5A60A4568376}"/>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a:off x="4806246" y="5764529"/>
                            <a:ext cx="417988" cy="341372"/>
                          </a:xfrm>
                          <a:prstGeom prst="rect">
                            <a:avLst/>
                          </a:prstGeom>
                        </p:spPr>
                      </p:pic>
                      <p:pic>
                        <p:nvPicPr>
                          <p:cNvPr id="138" name="Image 137" descr="Une image contenant sombre&#10;&#10;Description générée automatiquement">
                            <a:extLst>
                              <a:ext uri="{FF2B5EF4-FFF2-40B4-BE49-F238E27FC236}">
                                <a16:creationId xmlns:a16="http://schemas.microsoft.com/office/drawing/2014/main" id="{FB4534F7-5DC0-63DF-32DA-DCD210624464}"/>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rot="2076388">
                            <a:off x="5307779" y="5868587"/>
                            <a:ext cx="417988" cy="341372"/>
                          </a:xfrm>
                          <a:prstGeom prst="rect">
                            <a:avLst/>
                          </a:prstGeom>
                        </p:spPr>
                      </p:pic>
                      <p:pic>
                        <p:nvPicPr>
                          <p:cNvPr id="139" name="Image 138" descr="Une image contenant sombre&#10;&#10;Description générée automatiquement">
                            <a:extLst>
                              <a:ext uri="{FF2B5EF4-FFF2-40B4-BE49-F238E27FC236}">
                                <a16:creationId xmlns:a16="http://schemas.microsoft.com/office/drawing/2014/main" id="{ECA650A9-9CAB-7B82-E402-13F6A7FF1CEA}"/>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rot="1593524">
                            <a:off x="5201166" y="5665644"/>
                            <a:ext cx="417988" cy="341372"/>
                          </a:xfrm>
                          <a:prstGeom prst="rect">
                            <a:avLst/>
                          </a:prstGeom>
                        </p:spPr>
                      </p:pic>
                      <p:pic>
                        <p:nvPicPr>
                          <p:cNvPr id="140" name="Image 139" descr="Une image contenant sombre&#10;&#10;Description générée automatiquement">
                            <a:extLst>
                              <a:ext uri="{FF2B5EF4-FFF2-40B4-BE49-F238E27FC236}">
                                <a16:creationId xmlns:a16="http://schemas.microsoft.com/office/drawing/2014/main" id="{C1573854-8986-2B8E-35C5-8E3CD3A4C907}"/>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rot="1789365">
                            <a:off x="4520307" y="5929659"/>
                            <a:ext cx="417988" cy="341372"/>
                          </a:xfrm>
                          <a:prstGeom prst="rect">
                            <a:avLst/>
                          </a:prstGeom>
                        </p:spPr>
                      </p:pic>
                      <p:pic>
                        <p:nvPicPr>
                          <p:cNvPr id="141" name="Image 140" descr="Une image contenant sombre&#10;&#10;Description générée automatiquement">
                            <a:extLst>
                              <a:ext uri="{FF2B5EF4-FFF2-40B4-BE49-F238E27FC236}">
                                <a16:creationId xmlns:a16="http://schemas.microsoft.com/office/drawing/2014/main" id="{5BC91F11-B53B-EC03-AB71-6E61538ADEA4}"/>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a:off x="4489335" y="5746876"/>
                            <a:ext cx="417988" cy="341372"/>
                          </a:xfrm>
                          <a:prstGeom prst="rect">
                            <a:avLst/>
                          </a:prstGeom>
                        </p:spPr>
                      </p:pic>
                      <p:pic>
                        <p:nvPicPr>
                          <p:cNvPr id="142" name="Image 141" descr="Une image contenant sombre&#10;&#10;Description générée automatiquement">
                            <a:extLst>
                              <a:ext uri="{FF2B5EF4-FFF2-40B4-BE49-F238E27FC236}">
                                <a16:creationId xmlns:a16="http://schemas.microsoft.com/office/drawing/2014/main" id="{A8827195-D320-B0D7-1B54-A6C1FA9005ED}"/>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flipH="1">
                            <a:off x="4331672" y="6003334"/>
                            <a:ext cx="521129" cy="272919"/>
                          </a:xfrm>
                          <a:prstGeom prst="rect">
                            <a:avLst/>
                          </a:prstGeom>
                        </p:spPr>
                      </p:pic>
                      <p:pic>
                        <p:nvPicPr>
                          <p:cNvPr id="143" name="Image 142" descr="Une image contenant sombre&#10;&#10;Description générée automatiquement">
                            <a:extLst>
                              <a:ext uri="{FF2B5EF4-FFF2-40B4-BE49-F238E27FC236}">
                                <a16:creationId xmlns:a16="http://schemas.microsoft.com/office/drawing/2014/main" id="{07AD4236-A5EB-315E-5AE8-73A787E76080}"/>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rot="1789365">
                            <a:off x="5013439" y="5973708"/>
                            <a:ext cx="417988" cy="341372"/>
                          </a:xfrm>
                          <a:prstGeom prst="rect">
                            <a:avLst/>
                          </a:prstGeom>
                        </p:spPr>
                      </p:pic>
                      <p:pic>
                        <p:nvPicPr>
                          <p:cNvPr id="144" name="Image 143" descr="Une image contenant sombre&#10;&#10;Description générée automatiquement">
                            <a:extLst>
                              <a:ext uri="{FF2B5EF4-FFF2-40B4-BE49-F238E27FC236}">
                                <a16:creationId xmlns:a16="http://schemas.microsoft.com/office/drawing/2014/main" id="{1BCE77DB-9300-ED81-16FD-B6C5A9062724}"/>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a:off x="4489336" y="5893774"/>
                            <a:ext cx="417988" cy="341372"/>
                          </a:xfrm>
                          <a:prstGeom prst="rect">
                            <a:avLst/>
                          </a:prstGeom>
                        </p:spPr>
                      </p:pic>
                    </p:grpSp>
                    <p:pic>
                      <p:nvPicPr>
                        <p:cNvPr id="123" name="Image 122" descr="Une image contenant sombre&#10;&#10;Description générée automatiquement">
                          <a:extLst>
                            <a:ext uri="{FF2B5EF4-FFF2-40B4-BE49-F238E27FC236}">
                              <a16:creationId xmlns:a16="http://schemas.microsoft.com/office/drawing/2014/main" id="{B6C82393-A756-0E02-B4F3-1A06234DA026}"/>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flipH="1">
                          <a:off x="4331673" y="6150232"/>
                          <a:ext cx="521129" cy="272919"/>
                        </a:xfrm>
                        <a:prstGeom prst="rect">
                          <a:avLst/>
                        </a:prstGeom>
                      </p:spPr>
                    </p:pic>
                    <p:pic>
                      <p:nvPicPr>
                        <p:cNvPr id="124" name="Image 123" descr="Une image contenant sombre&#10;&#10;Description générée automatiquement">
                          <a:extLst>
                            <a:ext uri="{FF2B5EF4-FFF2-40B4-BE49-F238E27FC236}">
                              <a16:creationId xmlns:a16="http://schemas.microsoft.com/office/drawing/2014/main" id="{05473E87-F108-1CBB-7AEB-22B2BBA8099F}"/>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a:off x="4933561" y="6229359"/>
                          <a:ext cx="417988" cy="341372"/>
                        </a:xfrm>
                        <a:prstGeom prst="rect">
                          <a:avLst/>
                        </a:prstGeom>
                      </p:spPr>
                    </p:pic>
                    <p:pic>
                      <p:nvPicPr>
                        <p:cNvPr id="125" name="Image 124" descr="Une image contenant sombre&#10;&#10;Description générée automatiquement">
                          <a:extLst>
                            <a:ext uri="{FF2B5EF4-FFF2-40B4-BE49-F238E27FC236}">
                              <a16:creationId xmlns:a16="http://schemas.microsoft.com/office/drawing/2014/main" id="{54780473-05DB-08EC-2BD4-C001E890EB6C}"/>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a:off x="4730077" y="6312135"/>
                          <a:ext cx="417988" cy="341372"/>
                        </a:xfrm>
                        <a:prstGeom prst="rect">
                          <a:avLst/>
                        </a:prstGeom>
                      </p:spPr>
                    </p:pic>
                    <p:pic>
                      <p:nvPicPr>
                        <p:cNvPr id="126" name="Image 125" descr="Une image contenant sombre&#10;&#10;Description générée automatiquement">
                          <a:extLst>
                            <a:ext uri="{FF2B5EF4-FFF2-40B4-BE49-F238E27FC236}">
                              <a16:creationId xmlns:a16="http://schemas.microsoft.com/office/drawing/2014/main" id="{BCFB2269-8645-0A56-CC20-AAEC265B02CA}"/>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rot="2076388">
                          <a:off x="3758877" y="6394007"/>
                          <a:ext cx="417988" cy="341372"/>
                        </a:xfrm>
                        <a:prstGeom prst="rect">
                          <a:avLst/>
                        </a:prstGeom>
                      </p:spPr>
                    </p:pic>
                    <p:pic>
                      <p:nvPicPr>
                        <p:cNvPr id="127" name="Image 126" descr="Une image contenant sombre&#10;&#10;Description générée automatiquement">
                          <a:extLst>
                            <a:ext uri="{FF2B5EF4-FFF2-40B4-BE49-F238E27FC236}">
                              <a16:creationId xmlns:a16="http://schemas.microsoft.com/office/drawing/2014/main" id="{74652EB4-E6BE-BC3F-F505-D2BEEFFB01E9}"/>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rot="1593524">
                          <a:off x="4005441" y="5686932"/>
                          <a:ext cx="417989" cy="341372"/>
                        </a:xfrm>
                        <a:prstGeom prst="rect">
                          <a:avLst/>
                        </a:prstGeom>
                      </p:spPr>
                    </p:pic>
                    <p:pic>
                      <p:nvPicPr>
                        <p:cNvPr id="128" name="Image 127" descr="Une image contenant sombre&#10;&#10;Description générée automatiquement">
                          <a:extLst>
                            <a:ext uri="{FF2B5EF4-FFF2-40B4-BE49-F238E27FC236}">
                              <a16:creationId xmlns:a16="http://schemas.microsoft.com/office/drawing/2014/main" id="{3C00CDC2-60C0-9029-C6C4-5CDC423AB63F}"/>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rot="10969253" flipV="1">
                          <a:off x="3882457" y="6111160"/>
                          <a:ext cx="409716" cy="374408"/>
                        </a:xfrm>
                        <a:prstGeom prst="rect">
                          <a:avLst/>
                        </a:prstGeom>
                      </p:spPr>
                    </p:pic>
                    <p:pic>
                      <p:nvPicPr>
                        <p:cNvPr id="129" name="Image 128" descr="Une image contenant sombre&#10;&#10;Description générée automatiquement">
                          <a:extLst>
                            <a:ext uri="{FF2B5EF4-FFF2-40B4-BE49-F238E27FC236}">
                              <a16:creationId xmlns:a16="http://schemas.microsoft.com/office/drawing/2014/main" id="{B89E18CA-EEFA-FDDA-872C-9AD6F3456515}"/>
                            </a:ext>
                          </a:extLst>
                        </p:cNvPr>
                        <p:cNvPicPr>
                          <a:picLocks noChangeAspect="1"/>
                        </p:cNvPicPr>
                        <p:nvPr/>
                      </p:nvPicPr>
                      <p:blipFill rotWithShape="1">
                        <a:blip r:embed="rId14">
                          <a:extLst>
                            <a:ext uri="{28A0092B-C50C-407E-A947-70E740481C1C}">
                              <a14:useLocalDpi xmlns:a14="http://schemas.microsoft.com/office/drawing/2010/main" val="0"/>
                            </a:ext>
                          </a:extLst>
                        </a:blip>
                        <a:srcRect l="19806" t="53554" r="22149" b="12580"/>
                        <a:stretch/>
                      </p:blipFill>
                      <p:spPr>
                        <a:xfrm rot="1789365">
                          <a:off x="4871060" y="6049035"/>
                          <a:ext cx="417988" cy="341372"/>
                        </a:xfrm>
                        <a:prstGeom prst="rect">
                          <a:avLst/>
                        </a:prstGeom>
                      </p:spPr>
                    </p:pic>
                  </p:grpSp>
                  <p:sp>
                    <p:nvSpPr>
                      <p:cNvPr id="105" name="Flèche : double flèche verticale 104">
                        <a:extLst>
                          <a:ext uri="{FF2B5EF4-FFF2-40B4-BE49-F238E27FC236}">
                            <a16:creationId xmlns:a16="http://schemas.microsoft.com/office/drawing/2014/main" id="{B891FFA6-2802-26F1-E61B-322152EB0F2B}"/>
                          </a:ext>
                        </a:extLst>
                      </p:cNvPr>
                      <p:cNvSpPr/>
                      <p:nvPr/>
                    </p:nvSpPr>
                    <p:spPr>
                      <a:xfrm>
                        <a:off x="4420872" y="5428038"/>
                        <a:ext cx="114256" cy="544391"/>
                      </a:xfrm>
                      <a:prstGeom prst="up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Flèche : double flèche verticale 105">
                        <a:extLst>
                          <a:ext uri="{FF2B5EF4-FFF2-40B4-BE49-F238E27FC236}">
                            <a16:creationId xmlns:a16="http://schemas.microsoft.com/office/drawing/2014/main" id="{EF80432C-CECB-744A-8EEE-772FC841100C}"/>
                          </a:ext>
                        </a:extLst>
                      </p:cNvPr>
                      <p:cNvSpPr/>
                      <p:nvPr/>
                    </p:nvSpPr>
                    <p:spPr>
                      <a:xfrm>
                        <a:off x="4644148" y="5417047"/>
                        <a:ext cx="114256" cy="544391"/>
                      </a:xfrm>
                      <a:prstGeom prst="up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Flèche : double flèche verticale 106">
                        <a:extLst>
                          <a:ext uri="{FF2B5EF4-FFF2-40B4-BE49-F238E27FC236}">
                            <a16:creationId xmlns:a16="http://schemas.microsoft.com/office/drawing/2014/main" id="{ED0DF59F-F347-1425-D421-8BCE504401DD}"/>
                          </a:ext>
                        </a:extLst>
                      </p:cNvPr>
                      <p:cNvSpPr/>
                      <p:nvPr/>
                    </p:nvSpPr>
                    <p:spPr>
                      <a:xfrm>
                        <a:off x="4889364" y="5407064"/>
                        <a:ext cx="114256" cy="544391"/>
                      </a:xfrm>
                      <a:prstGeom prst="up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Flèche : double flèche verticale 107">
                        <a:extLst>
                          <a:ext uri="{FF2B5EF4-FFF2-40B4-BE49-F238E27FC236}">
                            <a16:creationId xmlns:a16="http://schemas.microsoft.com/office/drawing/2014/main" id="{9599C43F-2D66-7C82-59E4-60359CBC42BB}"/>
                          </a:ext>
                        </a:extLst>
                      </p:cNvPr>
                      <p:cNvSpPr/>
                      <p:nvPr/>
                    </p:nvSpPr>
                    <p:spPr>
                      <a:xfrm>
                        <a:off x="5142347" y="5416825"/>
                        <a:ext cx="114256" cy="544391"/>
                      </a:xfrm>
                      <a:prstGeom prst="up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84" name="Cylindre 83">
                    <a:hlinkClick r:id="rId15" action="ppaction://hlinksldjump"/>
                    <a:extLst>
                      <a:ext uri="{FF2B5EF4-FFF2-40B4-BE49-F238E27FC236}">
                        <a16:creationId xmlns:a16="http://schemas.microsoft.com/office/drawing/2014/main" id="{642702A2-122F-9B77-28F0-179D0609FFFB}"/>
                      </a:ext>
                    </a:extLst>
                  </p:cNvPr>
                  <p:cNvSpPr/>
                  <p:nvPr/>
                </p:nvSpPr>
                <p:spPr>
                  <a:xfrm rot="5400000">
                    <a:off x="2746539" y="4688806"/>
                    <a:ext cx="769678" cy="1914072"/>
                  </a:xfrm>
                  <a:prstGeom prst="can">
                    <a:avLst/>
                  </a:prstGeom>
                  <a:solidFill>
                    <a:schemeClr val="bg1">
                      <a:lumMod val="9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fr-FR" sz="1400">
                        <a:solidFill>
                          <a:schemeClr val="tx1"/>
                        </a:solidFill>
                      </a:rPr>
                      <a:t>Salière</a:t>
                    </a:r>
                  </a:p>
                </p:txBody>
              </p:sp>
              <p:sp>
                <p:nvSpPr>
                  <p:cNvPr id="85" name="Organigramme : Procédé 84">
                    <a:hlinkClick r:id="rId16" action="ppaction://hlinksldjump"/>
                    <a:extLst>
                      <a:ext uri="{FF2B5EF4-FFF2-40B4-BE49-F238E27FC236}">
                        <a16:creationId xmlns:a16="http://schemas.microsoft.com/office/drawing/2014/main" id="{236310C7-A811-D773-ADE3-FD2E625C662D}"/>
                      </a:ext>
                    </a:extLst>
                  </p:cNvPr>
                  <p:cNvSpPr/>
                  <p:nvPr/>
                </p:nvSpPr>
                <p:spPr>
                  <a:xfrm>
                    <a:off x="4907330" y="4375321"/>
                    <a:ext cx="1564865" cy="630436"/>
                  </a:xfrm>
                  <a:prstGeom prst="flowChartProcess">
                    <a:avLst/>
                  </a:prstGeom>
                  <a:solidFill>
                    <a:srgbClr val="D7826B"/>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rPr>
                      <a:t>Accu chips (tampon)</a:t>
                    </a:r>
                  </a:p>
                </p:txBody>
              </p:sp>
              <p:grpSp>
                <p:nvGrpSpPr>
                  <p:cNvPr id="86" name="Groupe 85">
                    <a:extLst>
                      <a:ext uri="{FF2B5EF4-FFF2-40B4-BE49-F238E27FC236}">
                        <a16:creationId xmlns:a16="http://schemas.microsoft.com/office/drawing/2014/main" id="{2ADBAEEB-6763-0699-E248-71457128D0B5}"/>
                      </a:ext>
                    </a:extLst>
                  </p:cNvPr>
                  <p:cNvGrpSpPr/>
                  <p:nvPr/>
                </p:nvGrpSpPr>
                <p:grpSpPr>
                  <a:xfrm>
                    <a:off x="9304911" y="4716873"/>
                    <a:ext cx="1111224" cy="1322563"/>
                    <a:chOff x="9707982" y="4323025"/>
                    <a:chExt cx="1317072" cy="1669328"/>
                  </a:xfrm>
                  <a:solidFill>
                    <a:schemeClr val="accent4">
                      <a:lumMod val="20000"/>
                      <a:lumOff val="80000"/>
                    </a:schemeClr>
                  </a:solidFill>
                </p:grpSpPr>
                <p:sp>
                  <p:nvSpPr>
                    <p:cNvPr id="100" name="Organigramme : Opération manuelle 99">
                      <a:hlinkClick r:id="rId17" action="ppaction://hlinksldjump"/>
                      <a:extLst>
                        <a:ext uri="{FF2B5EF4-FFF2-40B4-BE49-F238E27FC236}">
                          <a16:creationId xmlns:a16="http://schemas.microsoft.com/office/drawing/2014/main" id="{C365A593-0425-3481-310C-64E9DD7AB02D}"/>
                        </a:ext>
                      </a:extLst>
                    </p:cNvPr>
                    <p:cNvSpPr/>
                    <p:nvPr/>
                  </p:nvSpPr>
                  <p:spPr>
                    <a:xfrm>
                      <a:off x="9707982" y="4323025"/>
                      <a:ext cx="1317072" cy="1268138"/>
                    </a:xfrm>
                    <a:prstGeom prst="flowChartManualOperation">
                      <a:avLst/>
                    </a:prstGeom>
                    <a:grpFill/>
                    <a:ln w="285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fr-FR" sz="1400">
                        <a:solidFill>
                          <a:schemeClr val="tx1"/>
                        </a:solidFill>
                      </a:endParaRPr>
                    </a:p>
                  </p:txBody>
                </p:sp>
                <p:sp>
                  <p:nvSpPr>
                    <p:cNvPr id="101" name="Étiquette 100">
                      <a:extLst>
                        <a:ext uri="{FF2B5EF4-FFF2-40B4-BE49-F238E27FC236}">
                          <a16:creationId xmlns:a16="http://schemas.microsoft.com/office/drawing/2014/main" id="{6AC2A57B-F72D-34E2-4FD8-E22411E2A50D}"/>
                        </a:ext>
                      </a:extLst>
                    </p:cNvPr>
                    <p:cNvSpPr/>
                    <p:nvPr/>
                  </p:nvSpPr>
                  <p:spPr>
                    <a:xfrm>
                      <a:off x="10115570" y="5600667"/>
                      <a:ext cx="562062" cy="391686"/>
                    </a:xfrm>
                    <a:prstGeom prst="plaque">
                      <a:avLst/>
                    </a:prstGeom>
                    <a:grp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87" name="Image 86">
                    <a:extLst>
                      <a:ext uri="{FF2B5EF4-FFF2-40B4-BE49-F238E27FC236}">
                        <a16:creationId xmlns:a16="http://schemas.microsoft.com/office/drawing/2014/main" id="{7CFD09B2-9A07-06DD-235C-11EF3548CFE0}"/>
                      </a:ext>
                    </a:extLst>
                  </p:cNvPr>
                  <p:cNvPicPr>
                    <a:picLocks noChangeAspect="1"/>
                  </p:cNvPicPr>
                  <p:nvPr/>
                </p:nvPicPr>
                <p:blipFill>
                  <a:blip r:embed="rId18"/>
                  <a:stretch>
                    <a:fillRect/>
                  </a:stretch>
                </p:blipFill>
                <p:spPr>
                  <a:xfrm>
                    <a:off x="10913797" y="4078735"/>
                    <a:ext cx="1282266" cy="2089447"/>
                  </a:xfrm>
                  <a:prstGeom prst="rect">
                    <a:avLst/>
                  </a:prstGeom>
                </p:spPr>
              </p:pic>
              <p:cxnSp>
                <p:nvCxnSpPr>
                  <p:cNvPr id="88" name="Connecteur : en angle 87">
                    <a:extLst>
                      <a:ext uri="{FF2B5EF4-FFF2-40B4-BE49-F238E27FC236}">
                        <a16:creationId xmlns:a16="http://schemas.microsoft.com/office/drawing/2014/main" id="{CA13CD44-15B6-13B6-0B2D-4F4CC16B4986}"/>
                      </a:ext>
                    </a:extLst>
                  </p:cNvPr>
                  <p:cNvCxnSpPr>
                    <a:cxnSpLocks/>
                    <a:stCxn id="101" idx="2"/>
                    <a:endCxn id="87" idx="1"/>
                  </p:cNvCxnSpPr>
                  <p:nvPr/>
                </p:nvCxnSpPr>
                <p:spPr>
                  <a:xfrm rot="5400000" flipH="1" flipV="1">
                    <a:off x="9941861" y="5067501"/>
                    <a:ext cx="915978" cy="1027892"/>
                  </a:xfrm>
                  <a:prstGeom prst="bentConnector4">
                    <a:avLst>
                      <a:gd name="adj1" fmla="val -56636"/>
                      <a:gd name="adj2" fmla="val 61534"/>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eur : en angle 88">
                    <a:extLst>
                      <a:ext uri="{FF2B5EF4-FFF2-40B4-BE49-F238E27FC236}">
                        <a16:creationId xmlns:a16="http://schemas.microsoft.com/office/drawing/2014/main" id="{A13660DB-503D-044C-F529-8FFCD1E75337}"/>
                      </a:ext>
                    </a:extLst>
                  </p:cNvPr>
                  <p:cNvCxnSpPr>
                    <a:cxnSpLocks/>
                    <a:stCxn id="84" idx="4"/>
                    <a:endCxn id="81" idx="0"/>
                  </p:cNvCxnSpPr>
                  <p:nvPr/>
                </p:nvCxnSpPr>
                <p:spPr>
                  <a:xfrm rot="5400000" flipH="1" flipV="1">
                    <a:off x="3758744" y="5362736"/>
                    <a:ext cx="40577" cy="1295310"/>
                  </a:xfrm>
                  <a:prstGeom prst="bentConnector3">
                    <a:avLst>
                      <a:gd name="adj1" fmla="val -1575445"/>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eur : en angle 89">
                    <a:extLst>
                      <a:ext uri="{FF2B5EF4-FFF2-40B4-BE49-F238E27FC236}">
                        <a16:creationId xmlns:a16="http://schemas.microsoft.com/office/drawing/2014/main" id="{F06BE8EA-2B46-60AD-4B2E-460100FF604C}"/>
                      </a:ext>
                    </a:extLst>
                  </p:cNvPr>
                  <p:cNvCxnSpPr>
                    <a:cxnSpLocks/>
                    <a:stCxn id="81" idx="3"/>
                    <a:endCxn id="85" idx="1"/>
                  </p:cNvCxnSpPr>
                  <p:nvPr/>
                </p:nvCxnSpPr>
                <p:spPr>
                  <a:xfrm rot="16200000" flipH="1">
                    <a:off x="4185633" y="3968844"/>
                    <a:ext cx="1018048" cy="425344"/>
                  </a:xfrm>
                  <a:prstGeom prst="bentConnector4">
                    <a:avLst>
                      <a:gd name="adj1" fmla="val -34435"/>
                      <a:gd name="adj2" fmla="val 53756"/>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eur : en angle 90">
                    <a:extLst>
                      <a:ext uri="{FF2B5EF4-FFF2-40B4-BE49-F238E27FC236}">
                        <a16:creationId xmlns:a16="http://schemas.microsoft.com/office/drawing/2014/main" id="{AF2BEC72-FDA4-78D2-CCA4-1FFA81622EB8}"/>
                      </a:ext>
                    </a:extLst>
                  </p:cNvPr>
                  <p:cNvCxnSpPr>
                    <a:cxnSpLocks/>
                    <a:stCxn id="85" idx="3"/>
                    <a:endCxn id="95" idx="0"/>
                  </p:cNvCxnSpPr>
                  <p:nvPr/>
                </p:nvCxnSpPr>
                <p:spPr>
                  <a:xfrm>
                    <a:off x="6472195" y="4690540"/>
                    <a:ext cx="510639" cy="1488324"/>
                  </a:xfrm>
                  <a:prstGeom prst="bentConnector4">
                    <a:avLst>
                      <a:gd name="adj1" fmla="val 37848"/>
                      <a:gd name="adj2" fmla="val 134856"/>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eur : en angle 91">
                    <a:extLst>
                      <a:ext uri="{FF2B5EF4-FFF2-40B4-BE49-F238E27FC236}">
                        <a16:creationId xmlns:a16="http://schemas.microsoft.com/office/drawing/2014/main" id="{973DDCBA-CCE3-61B6-C522-3A08E754C3D3}"/>
                      </a:ext>
                    </a:extLst>
                  </p:cNvPr>
                  <p:cNvCxnSpPr>
                    <a:cxnSpLocks/>
                    <a:stCxn id="95" idx="4"/>
                    <a:endCxn id="93" idx="2"/>
                  </p:cNvCxnSpPr>
                  <p:nvPr/>
                </p:nvCxnSpPr>
                <p:spPr>
                  <a:xfrm rot="5400000" flipH="1" flipV="1">
                    <a:off x="7364647" y="3985216"/>
                    <a:ext cx="39316" cy="740894"/>
                  </a:xfrm>
                  <a:prstGeom prst="bentConnector2">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3" name="Organigramme : Données 92">
                    <a:extLst>
                      <a:ext uri="{FF2B5EF4-FFF2-40B4-BE49-F238E27FC236}">
                        <a16:creationId xmlns:a16="http://schemas.microsoft.com/office/drawing/2014/main" id="{99D80300-639B-E9D0-F523-9C54DC576D87}"/>
                      </a:ext>
                    </a:extLst>
                  </p:cNvPr>
                  <p:cNvSpPr/>
                  <p:nvPr/>
                </p:nvSpPr>
                <p:spPr>
                  <a:xfrm>
                    <a:off x="7598266" y="4115836"/>
                    <a:ext cx="1564866" cy="440330"/>
                  </a:xfrm>
                  <a:prstGeom prst="flowChartInputOutput">
                    <a:avLst/>
                  </a:prstGeom>
                  <a:solidFill>
                    <a:schemeClr val="bg1">
                      <a:lumMod val="7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a:solidFill>
                        <a:schemeClr val="tx1"/>
                      </a:solidFill>
                    </a:endParaRPr>
                  </a:p>
                </p:txBody>
              </p:sp>
              <p:cxnSp>
                <p:nvCxnSpPr>
                  <p:cNvPr id="94" name="Connecteur : en angle 93">
                    <a:extLst>
                      <a:ext uri="{FF2B5EF4-FFF2-40B4-BE49-F238E27FC236}">
                        <a16:creationId xmlns:a16="http://schemas.microsoft.com/office/drawing/2014/main" id="{1BC44A9D-8406-600A-E521-A47BA56128C8}"/>
                      </a:ext>
                    </a:extLst>
                  </p:cNvPr>
                  <p:cNvCxnSpPr>
                    <a:cxnSpLocks/>
                    <a:stCxn id="93" idx="5"/>
                    <a:endCxn id="79" idx="0"/>
                  </p:cNvCxnSpPr>
                  <p:nvPr/>
                </p:nvCxnSpPr>
                <p:spPr>
                  <a:xfrm>
                    <a:off x="9006645" y="4336002"/>
                    <a:ext cx="860070" cy="461185"/>
                  </a:xfrm>
                  <a:prstGeom prst="bentConnector2">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Organigramme : Données 94">
                    <a:extLst>
                      <a:ext uri="{FF2B5EF4-FFF2-40B4-BE49-F238E27FC236}">
                        <a16:creationId xmlns:a16="http://schemas.microsoft.com/office/drawing/2014/main" id="{7150FFD9-0AA4-3C77-25CC-3D10448E949E}"/>
                      </a:ext>
                    </a:extLst>
                  </p:cNvPr>
                  <p:cNvSpPr/>
                  <p:nvPr/>
                </p:nvSpPr>
                <p:spPr>
                  <a:xfrm rot="10800000">
                    <a:off x="6858734" y="4375318"/>
                    <a:ext cx="310249" cy="1803545"/>
                  </a:xfrm>
                  <a:prstGeom prst="flowChartInputOutput">
                    <a:avLst/>
                  </a:prstGeom>
                  <a:solidFill>
                    <a:srgbClr val="92D050"/>
                  </a:solidFill>
                  <a:ln w="285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fr-FR" sz="1200">
                        <a:solidFill>
                          <a:schemeClr val="tx1"/>
                        </a:solidFill>
                      </a:rPr>
                      <a:t>Elévateur</a:t>
                    </a:r>
                    <a:endParaRPr lang="fr-FR" sz="1600">
                      <a:solidFill>
                        <a:schemeClr val="tx1"/>
                      </a:solidFill>
                    </a:endParaRPr>
                  </a:p>
                </p:txBody>
              </p:sp>
              <p:sp>
                <p:nvSpPr>
                  <p:cNvPr id="96" name="ZoneTexte 95">
                    <a:extLst>
                      <a:ext uri="{FF2B5EF4-FFF2-40B4-BE49-F238E27FC236}">
                        <a16:creationId xmlns:a16="http://schemas.microsoft.com/office/drawing/2014/main" id="{0F114204-D8F7-C879-6645-2687886D0ED0}"/>
                      </a:ext>
                    </a:extLst>
                  </p:cNvPr>
                  <p:cNvSpPr txBox="1"/>
                  <p:nvPr/>
                </p:nvSpPr>
                <p:spPr>
                  <a:xfrm>
                    <a:off x="1399715" y="4211456"/>
                    <a:ext cx="462719" cy="584776"/>
                  </a:xfrm>
                  <a:prstGeom prst="rect">
                    <a:avLst/>
                  </a:prstGeom>
                  <a:noFill/>
                </p:spPr>
                <p:txBody>
                  <a:bodyPr wrap="square" rtlCol="0">
                    <a:spAutoFit/>
                  </a:bodyPr>
                  <a:lstStyle/>
                  <a:p>
                    <a:r>
                      <a:rPr lang="fr-FR" sz="3200">
                        <a:solidFill>
                          <a:srgbClr val="FF0000"/>
                        </a:solidFill>
                      </a:rPr>
                      <a:t>*</a:t>
                    </a:r>
                  </a:p>
                </p:txBody>
              </p:sp>
              <p:sp>
                <p:nvSpPr>
                  <p:cNvPr id="97" name="ZoneTexte 96">
                    <a:extLst>
                      <a:ext uri="{FF2B5EF4-FFF2-40B4-BE49-F238E27FC236}">
                        <a16:creationId xmlns:a16="http://schemas.microsoft.com/office/drawing/2014/main" id="{5CF2C508-5C6F-4312-F2F0-525B7F82075F}"/>
                      </a:ext>
                    </a:extLst>
                  </p:cNvPr>
                  <p:cNvSpPr txBox="1"/>
                  <p:nvPr/>
                </p:nvSpPr>
                <p:spPr>
                  <a:xfrm>
                    <a:off x="6150017" y="4177216"/>
                    <a:ext cx="462719" cy="584776"/>
                  </a:xfrm>
                  <a:prstGeom prst="rect">
                    <a:avLst/>
                  </a:prstGeom>
                  <a:noFill/>
                </p:spPr>
                <p:txBody>
                  <a:bodyPr wrap="square" rtlCol="0">
                    <a:spAutoFit/>
                  </a:bodyPr>
                  <a:lstStyle/>
                  <a:p>
                    <a:r>
                      <a:rPr lang="fr-FR" sz="3200">
                        <a:solidFill>
                          <a:srgbClr val="FF0000"/>
                        </a:solidFill>
                      </a:rPr>
                      <a:t>*</a:t>
                    </a:r>
                  </a:p>
                </p:txBody>
              </p:sp>
              <p:sp>
                <p:nvSpPr>
                  <p:cNvPr id="98" name="ZoneTexte 97">
                    <a:extLst>
                      <a:ext uri="{FF2B5EF4-FFF2-40B4-BE49-F238E27FC236}">
                        <a16:creationId xmlns:a16="http://schemas.microsoft.com/office/drawing/2014/main" id="{739AE6EA-775A-6110-8378-B4946D8A9716}"/>
                      </a:ext>
                    </a:extLst>
                  </p:cNvPr>
                  <p:cNvSpPr txBox="1"/>
                  <p:nvPr/>
                </p:nvSpPr>
                <p:spPr>
                  <a:xfrm>
                    <a:off x="9665511" y="5005757"/>
                    <a:ext cx="462719" cy="584776"/>
                  </a:xfrm>
                  <a:prstGeom prst="rect">
                    <a:avLst/>
                  </a:prstGeom>
                  <a:noFill/>
                </p:spPr>
                <p:txBody>
                  <a:bodyPr wrap="square" rtlCol="0">
                    <a:spAutoFit/>
                  </a:bodyPr>
                  <a:lstStyle/>
                  <a:p>
                    <a:r>
                      <a:rPr lang="fr-FR" sz="3200">
                        <a:solidFill>
                          <a:srgbClr val="FF0000"/>
                        </a:solidFill>
                      </a:rPr>
                      <a:t>*</a:t>
                    </a:r>
                  </a:p>
                </p:txBody>
              </p:sp>
            </p:grpSp>
          </p:grpSp>
          <p:sp>
            <p:nvSpPr>
              <p:cNvPr id="79" name="ZoneTexte 78">
                <a:extLst>
                  <a:ext uri="{FF2B5EF4-FFF2-40B4-BE49-F238E27FC236}">
                    <a16:creationId xmlns:a16="http://schemas.microsoft.com/office/drawing/2014/main" id="{C72FA975-94F8-F6CF-06A7-70721E2C67AB}"/>
                  </a:ext>
                </a:extLst>
              </p:cNvPr>
              <p:cNvSpPr txBox="1"/>
              <p:nvPr/>
            </p:nvSpPr>
            <p:spPr>
              <a:xfrm>
                <a:off x="8995276" y="5093171"/>
                <a:ext cx="1270812" cy="513922"/>
              </a:xfrm>
              <a:prstGeom prst="rect">
                <a:avLst/>
              </a:prstGeom>
              <a:noFill/>
            </p:spPr>
            <p:txBody>
              <a:bodyPr wrap="square">
                <a:spAutoFit/>
              </a:bodyPr>
              <a:lstStyle/>
              <a:p>
                <a:pPr algn="ctr"/>
                <a:r>
                  <a:rPr lang="fr-FR" sz="1200">
                    <a:solidFill>
                      <a:schemeClr val="tx1"/>
                    </a:solidFill>
                  </a:rPr>
                  <a:t>Ensacheuse</a:t>
                </a:r>
                <a:endParaRPr lang="fr-FR" sz="1200"/>
              </a:p>
            </p:txBody>
          </p:sp>
        </p:grpSp>
        <p:sp>
          <p:nvSpPr>
            <p:cNvPr id="77" name="ZoneTexte 76">
              <a:extLst>
                <a:ext uri="{FF2B5EF4-FFF2-40B4-BE49-F238E27FC236}">
                  <a16:creationId xmlns:a16="http://schemas.microsoft.com/office/drawing/2014/main" id="{41C5E37B-E853-EEB0-BB25-A898825898C8}"/>
                </a:ext>
              </a:extLst>
            </p:cNvPr>
            <p:cNvSpPr txBox="1"/>
            <p:nvPr/>
          </p:nvSpPr>
          <p:spPr>
            <a:xfrm>
              <a:off x="5151145" y="4441797"/>
              <a:ext cx="6105524" cy="276999"/>
            </a:xfrm>
            <a:prstGeom prst="rect">
              <a:avLst/>
            </a:prstGeom>
            <a:noFill/>
          </p:spPr>
          <p:txBody>
            <a:bodyPr wrap="square">
              <a:spAutoFit/>
            </a:bodyPr>
            <a:lstStyle/>
            <a:p>
              <a:pPr algn="ctr"/>
              <a:r>
                <a:rPr lang="fr-FR" sz="1200">
                  <a:solidFill>
                    <a:schemeClr val="tx1"/>
                  </a:solidFill>
                </a:rPr>
                <a:t>Tapis convoyeur</a:t>
              </a:r>
            </a:p>
          </p:txBody>
        </p:sp>
      </p:grpSp>
      <p:cxnSp>
        <p:nvCxnSpPr>
          <p:cNvPr id="11" name="Connecteur droit avec flèche 10">
            <a:extLst>
              <a:ext uri="{FF2B5EF4-FFF2-40B4-BE49-F238E27FC236}">
                <a16:creationId xmlns:a16="http://schemas.microsoft.com/office/drawing/2014/main" id="{A84BD08B-61DE-20F5-274F-6239C1A6222D}"/>
              </a:ext>
            </a:extLst>
          </p:cNvPr>
          <p:cNvCxnSpPr>
            <a:cxnSpLocks/>
          </p:cNvCxnSpPr>
          <p:nvPr/>
        </p:nvCxnSpPr>
        <p:spPr>
          <a:xfrm flipV="1">
            <a:off x="284784" y="2961009"/>
            <a:ext cx="11702927" cy="2358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A466B5A3-AA13-A5F3-409E-DC5B373BBD63}"/>
              </a:ext>
            </a:extLst>
          </p:cNvPr>
          <p:cNvCxnSpPr>
            <a:cxnSpLocks/>
          </p:cNvCxnSpPr>
          <p:nvPr/>
        </p:nvCxnSpPr>
        <p:spPr>
          <a:xfrm flipH="1">
            <a:off x="287298" y="4603285"/>
            <a:ext cx="11700412" cy="2675"/>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e 18">
            <a:extLst>
              <a:ext uri="{FF2B5EF4-FFF2-40B4-BE49-F238E27FC236}">
                <a16:creationId xmlns:a16="http://schemas.microsoft.com/office/drawing/2014/main" id="{AE5132F2-C8A2-6F6D-43EB-A3DA90530DC7}"/>
              </a:ext>
            </a:extLst>
          </p:cNvPr>
          <p:cNvGrpSpPr/>
          <p:nvPr/>
        </p:nvGrpSpPr>
        <p:grpSpPr>
          <a:xfrm>
            <a:off x="1013595" y="6351727"/>
            <a:ext cx="751465" cy="387811"/>
            <a:chOff x="920531" y="6312687"/>
            <a:chExt cx="756146" cy="519838"/>
          </a:xfrm>
        </p:grpSpPr>
        <p:grpSp>
          <p:nvGrpSpPr>
            <p:cNvPr id="64" name="Groupe 63">
              <a:extLst>
                <a:ext uri="{FF2B5EF4-FFF2-40B4-BE49-F238E27FC236}">
                  <a16:creationId xmlns:a16="http://schemas.microsoft.com/office/drawing/2014/main" id="{F512A3A7-63C6-B493-76B0-1FE1BA83BB9D}"/>
                </a:ext>
              </a:extLst>
            </p:cNvPr>
            <p:cNvGrpSpPr/>
            <p:nvPr/>
          </p:nvGrpSpPr>
          <p:grpSpPr>
            <a:xfrm>
              <a:off x="920531" y="6312687"/>
              <a:ext cx="756146" cy="468594"/>
              <a:chOff x="3047460" y="1872615"/>
              <a:chExt cx="756146" cy="468594"/>
            </a:xfrm>
          </p:grpSpPr>
          <p:sp>
            <p:nvSpPr>
              <p:cNvPr id="66" name="Ellipse 65">
                <a:extLst>
                  <a:ext uri="{FF2B5EF4-FFF2-40B4-BE49-F238E27FC236}">
                    <a16:creationId xmlns:a16="http://schemas.microsoft.com/office/drawing/2014/main" id="{C7B68DB6-D740-6FE7-31C7-2DA88D45C12E}"/>
                  </a:ext>
                </a:extLst>
              </p:cNvPr>
              <p:cNvSpPr/>
              <p:nvPr/>
            </p:nvSpPr>
            <p:spPr>
              <a:xfrm>
                <a:off x="3047460" y="1978090"/>
                <a:ext cx="756146" cy="363119"/>
              </a:xfrm>
              <a:prstGeom prst="ellipse">
                <a:avLst/>
              </a:prstGeom>
              <a:solidFill>
                <a:srgbClr val="E3F31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7" name="Connecteur droit 66">
                <a:extLst>
                  <a:ext uri="{FF2B5EF4-FFF2-40B4-BE49-F238E27FC236}">
                    <a16:creationId xmlns:a16="http://schemas.microsoft.com/office/drawing/2014/main" id="{2BD22959-0734-E8A9-E7B1-2060C9AE9317}"/>
                  </a:ext>
                </a:extLst>
              </p:cNvPr>
              <p:cNvCxnSpPr>
                <a:cxnSpLocks/>
                <a:stCxn id="66" idx="0"/>
              </p:cNvCxnSpPr>
              <p:nvPr/>
            </p:nvCxnSpPr>
            <p:spPr>
              <a:xfrm flipV="1">
                <a:off x="3425533" y="1872615"/>
                <a:ext cx="0" cy="105475"/>
              </a:xfrm>
              <a:prstGeom prst="line">
                <a:avLst/>
              </a:prstGeom>
              <a:ln w="12700"/>
            </p:spPr>
            <p:style>
              <a:lnRef idx="1">
                <a:schemeClr val="dk1"/>
              </a:lnRef>
              <a:fillRef idx="0">
                <a:schemeClr val="dk1"/>
              </a:fillRef>
              <a:effectRef idx="0">
                <a:schemeClr val="dk1"/>
              </a:effectRef>
              <a:fontRef idx="minor">
                <a:schemeClr val="tx1"/>
              </a:fontRef>
            </p:style>
          </p:cxnSp>
        </p:grpSp>
        <p:sp>
          <p:nvSpPr>
            <p:cNvPr id="65" name="ZoneTexte 64">
              <a:extLst>
                <a:ext uri="{FF2B5EF4-FFF2-40B4-BE49-F238E27FC236}">
                  <a16:creationId xmlns:a16="http://schemas.microsoft.com/office/drawing/2014/main" id="{C3C5BFD8-129A-1CC4-F7A2-F0891C9803F9}"/>
                </a:ext>
              </a:extLst>
            </p:cNvPr>
            <p:cNvSpPr txBox="1"/>
            <p:nvPr/>
          </p:nvSpPr>
          <p:spPr>
            <a:xfrm>
              <a:off x="997788" y="6378713"/>
              <a:ext cx="585621" cy="453812"/>
            </a:xfrm>
            <a:prstGeom prst="rect">
              <a:avLst/>
            </a:prstGeom>
            <a:noFill/>
          </p:spPr>
          <p:txBody>
            <a:bodyPr wrap="square" lIns="91440" tIns="45720" rIns="91440" bIns="45720" rtlCol="0" anchor="t">
              <a:spAutoFit/>
            </a:bodyPr>
            <a:lstStyle/>
            <a:p>
              <a:pPr algn="ctr"/>
              <a:r>
                <a:rPr lang="fr-FR" sz="1600" b="1"/>
                <a:t>t</a:t>
              </a:r>
              <a:r>
                <a:rPr lang="fr-FR" sz="1200" b="1" baseline="-25000"/>
                <a:t>0</a:t>
              </a:r>
              <a:endParaRPr lang="fr-FR" sz="1600" b="1" baseline="-25000"/>
            </a:p>
          </p:txBody>
        </p:sp>
      </p:grpSp>
      <p:grpSp>
        <p:nvGrpSpPr>
          <p:cNvPr id="23" name="Groupe 22">
            <a:extLst>
              <a:ext uri="{FF2B5EF4-FFF2-40B4-BE49-F238E27FC236}">
                <a16:creationId xmlns:a16="http://schemas.microsoft.com/office/drawing/2014/main" id="{BA6A81CE-0AF7-0ED5-E216-0DF0194A8F90}"/>
              </a:ext>
            </a:extLst>
          </p:cNvPr>
          <p:cNvGrpSpPr/>
          <p:nvPr/>
        </p:nvGrpSpPr>
        <p:grpSpPr>
          <a:xfrm>
            <a:off x="5417212" y="6354046"/>
            <a:ext cx="751465" cy="385499"/>
            <a:chOff x="5349837" y="6316351"/>
            <a:chExt cx="756146" cy="516738"/>
          </a:xfrm>
        </p:grpSpPr>
        <p:grpSp>
          <p:nvGrpSpPr>
            <p:cNvPr id="52" name="Groupe 51">
              <a:extLst>
                <a:ext uri="{FF2B5EF4-FFF2-40B4-BE49-F238E27FC236}">
                  <a16:creationId xmlns:a16="http://schemas.microsoft.com/office/drawing/2014/main" id="{A0A95B31-51BF-88A6-C2DB-732E6D538ABF}"/>
                </a:ext>
              </a:extLst>
            </p:cNvPr>
            <p:cNvGrpSpPr/>
            <p:nvPr/>
          </p:nvGrpSpPr>
          <p:grpSpPr>
            <a:xfrm>
              <a:off x="5349837" y="6316351"/>
              <a:ext cx="756146" cy="468594"/>
              <a:chOff x="3047460" y="1872615"/>
              <a:chExt cx="756146" cy="468594"/>
            </a:xfrm>
          </p:grpSpPr>
          <p:sp>
            <p:nvSpPr>
              <p:cNvPr id="54" name="Ellipse 53">
                <a:extLst>
                  <a:ext uri="{FF2B5EF4-FFF2-40B4-BE49-F238E27FC236}">
                    <a16:creationId xmlns:a16="http://schemas.microsoft.com/office/drawing/2014/main" id="{2F63A032-547A-79E0-B84C-A63ECD917E5C}"/>
                  </a:ext>
                </a:extLst>
              </p:cNvPr>
              <p:cNvSpPr/>
              <p:nvPr/>
            </p:nvSpPr>
            <p:spPr>
              <a:xfrm>
                <a:off x="3047460" y="1978090"/>
                <a:ext cx="756146" cy="363119"/>
              </a:xfrm>
              <a:prstGeom prst="ellipse">
                <a:avLst/>
              </a:prstGeom>
              <a:solidFill>
                <a:srgbClr val="E3F31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5" name="Connecteur droit 54">
                <a:extLst>
                  <a:ext uri="{FF2B5EF4-FFF2-40B4-BE49-F238E27FC236}">
                    <a16:creationId xmlns:a16="http://schemas.microsoft.com/office/drawing/2014/main" id="{37010621-7BFA-352D-161C-F73DF667319D}"/>
                  </a:ext>
                </a:extLst>
              </p:cNvPr>
              <p:cNvCxnSpPr>
                <a:cxnSpLocks/>
                <a:stCxn id="54" idx="0"/>
              </p:cNvCxnSpPr>
              <p:nvPr/>
            </p:nvCxnSpPr>
            <p:spPr>
              <a:xfrm flipV="1">
                <a:off x="3425533" y="1872615"/>
                <a:ext cx="0" cy="105475"/>
              </a:xfrm>
              <a:prstGeom prst="line">
                <a:avLst/>
              </a:prstGeom>
              <a:ln w="12700"/>
            </p:spPr>
            <p:style>
              <a:lnRef idx="1">
                <a:schemeClr val="dk1"/>
              </a:lnRef>
              <a:fillRef idx="0">
                <a:schemeClr val="dk1"/>
              </a:fillRef>
              <a:effectRef idx="0">
                <a:schemeClr val="dk1"/>
              </a:effectRef>
              <a:fontRef idx="minor">
                <a:schemeClr val="tx1"/>
              </a:fontRef>
            </p:style>
          </p:cxnSp>
        </p:grpSp>
        <p:sp>
          <p:nvSpPr>
            <p:cNvPr id="53" name="ZoneTexte 52">
              <a:extLst>
                <a:ext uri="{FF2B5EF4-FFF2-40B4-BE49-F238E27FC236}">
                  <a16:creationId xmlns:a16="http://schemas.microsoft.com/office/drawing/2014/main" id="{40C77363-2023-390D-6BCE-7EF2D076BB8B}"/>
                </a:ext>
              </a:extLst>
            </p:cNvPr>
            <p:cNvSpPr txBox="1"/>
            <p:nvPr/>
          </p:nvSpPr>
          <p:spPr>
            <a:xfrm>
              <a:off x="5430586" y="6379277"/>
              <a:ext cx="585621" cy="453812"/>
            </a:xfrm>
            <a:prstGeom prst="rect">
              <a:avLst/>
            </a:prstGeom>
            <a:noFill/>
          </p:spPr>
          <p:txBody>
            <a:bodyPr wrap="square" lIns="91440" tIns="45720" rIns="91440" bIns="45720" rtlCol="0" anchor="t">
              <a:spAutoFit/>
            </a:bodyPr>
            <a:lstStyle/>
            <a:p>
              <a:pPr algn="ctr"/>
              <a:r>
                <a:rPr lang="fr-FR" sz="1600" b="1"/>
                <a:t>t</a:t>
              </a:r>
              <a:r>
                <a:rPr lang="fr-FR" sz="1200" b="1" baseline="-25000"/>
                <a:t>0</a:t>
              </a:r>
              <a:endParaRPr lang="fr-FR" sz="1600" b="1" baseline="-25000"/>
            </a:p>
          </p:txBody>
        </p:sp>
      </p:grpSp>
      <p:grpSp>
        <p:nvGrpSpPr>
          <p:cNvPr id="24" name="Groupe 23">
            <a:extLst>
              <a:ext uri="{FF2B5EF4-FFF2-40B4-BE49-F238E27FC236}">
                <a16:creationId xmlns:a16="http://schemas.microsoft.com/office/drawing/2014/main" id="{76F7171D-A2E0-F469-0AD1-08B5966FAC15}"/>
              </a:ext>
            </a:extLst>
          </p:cNvPr>
          <p:cNvGrpSpPr/>
          <p:nvPr/>
        </p:nvGrpSpPr>
        <p:grpSpPr>
          <a:xfrm>
            <a:off x="8521379" y="6349486"/>
            <a:ext cx="2165714" cy="385537"/>
            <a:chOff x="9126182" y="6279476"/>
            <a:chExt cx="989996" cy="516789"/>
          </a:xfrm>
        </p:grpSpPr>
        <p:grpSp>
          <p:nvGrpSpPr>
            <p:cNvPr id="48" name="Groupe 47">
              <a:extLst>
                <a:ext uri="{FF2B5EF4-FFF2-40B4-BE49-F238E27FC236}">
                  <a16:creationId xmlns:a16="http://schemas.microsoft.com/office/drawing/2014/main" id="{EFC817F9-9133-7FC6-47DF-5738AA708443}"/>
                </a:ext>
              </a:extLst>
            </p:cNvPr>
            <p:cNvGrpSpPr/>
            <p:nvPr/>
          </p:nvGrpSpPr>
          <p:grpSpPr>
            <a:xfrm>
              <a:off x="9236104" y="6279476"/>
              <a:ext cx="756146" cy="468594"/>
              <a:chOff x="3047460" y="1872615"/>
              <a:chExt cx="756146" cy="468594"/>
            </a:xfrm>
          </p:grpSpPr>
          <p:sp>
            <p:nvSpPr>
              <p:cNvPr id="50" name="Ellipse 49">
                <a:extLst>
                  <a:ext uri="{FF2B5EF4-FFF2-40B4-BE49-F238E27FC236}">
                    <a16:creationId xmlns:a16="http://schemas.microsoft.com/office/drawing/2014/main" id="{63159BCD-6C1B-1C9F-1A47-C9ACB6D321FF}"/>
                  </a:ext>
                </a:extLst>
              </p:cNvPr>
              <p:cNvSpPr/>
              <p:nvPr/>
            </p:nvSpPr>
            <p:spPr>
              <a:xfrm>
                <a:off x="3047460" y="1978090"/>
                <a:ext cx="756146" cy="363119"/>
              </a:xfrm>
              <a:prstGeom prst="ellipse">
                <a:avLst/>
              </a:prstGeom>
              <a:solidFill>
                <a:srgbClr val="E3F31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50">
                <a:extLst>
                  <a:ext uri="{FF2B5EF4-FFF2-40B4-BE49-F238E27FC236}">
                    <a16:creationId xmlns:a16="http://schemas.microsoft.com/office/drawing/2014/main" id="{A386201D-8D5E-0503-EE94-64D2D8BAFA35}"/>
                  </a:ext>
                </a:extLst>
              </p:cNvPr>
              <p:cNvCxnSpPr>
                <a:cxnSpLocks/>
                <a:stCxn id="50" idx="0"/>
              </p:cNvCxnSpPr>
              <p:nvPr/>
            </p:nvCxnSpPr>
            <p:spPr>
              <a:xfrm flipV="1">
                <a:off x="3425533" y="1872615"/>
                <a:ext cx="0" cy="105475"/>
              </a:xfrm>
              <a:prstGeom prst="line">
                <a:avLst/>
              </a:prstGeom>
              <a:ln w="12700"/>
            </p:spPr>
            <p:style>
              <a:lnRef idx="1">
                <a:schemeClr val="dk1"/>
              </a:lnRef>
              <a:fillRef idx="0">
                <a:schemeClr val="dk1"/>
              </a:fillRef>
              <a:effectRef idx="0">
                <a:schemeClr val="dk1"/>
              </a:effectRef>
              <a:fontRef idx="minor">
                <a:schemeClr val="tx1"/>
              </a:fontRef>
            </p:style>
          </p:cxnSp>
        </p:grpSp>
        <p:sp>
          <p:nvSpPr>
            <p:cNvPr id="49" name="ZoneTexte 48">
              <a:extLst>
                <a:ext uri="{FF2B5EF4-FFF2-40B4-BE49-F238E27FC236}">
                  <a16:creationId xmlns:a16="http://schemas.microsoft.com/office/drawing/2014/main" id="{7F338DD0-7531-5198-C993-A4067F6ABF1B}"/>
                </a:ext>
              </a:extLst>
            </p:cNvPr>
            <p:cNvSpPr txBox="1"/>
            <p:nvPr/>
          </p:nvSpPr>
          <p:spPr>
            <a:xfrm>
              <a:off x="9126182" y="6342453"/>
              <a:ext cx="989996" cy="453812"/>
            </a:xfrm>
            <a:prstGeom prst="rect">
              <a:avLst/>
            </a:prstGeom>
            <a:noFill/>
          </p:spPr>
          <p:txBody>
            <a:bodyPr wrap="square" lIns="91440" tIns="45720" rIns="91440" bIns="45720" rtlCol="0" anchor="t">
              <a:spAutoFit/>
            </a:bodyPr>
            <a:lstStyle/>
            <a:p>
              <a:pPr algn="ctr"/>
              <a:r>
                <a:rPr lang="fr-FR" sz="1600" b="1"/>
                <a:t>t</a:t>
              </a:r>
              <a:r>
                <a:rPr lang="fr-FR" sz="1200" b="1" baseline="-25000"/>
                <a:t>0</a:t>
              </a:r>
              <a:r>
                <a:rPr lang="fr-FR" sz="1200" b="1"/>
                <a:t> + 15  (+ Accu)</a:t>
              </a:r>
              <a:endParaRPr lang="fr-FR" sz="1600" b="1"/>
            </a:p>
          </p:txBody>
        </p:sp>
      </p:grpSp>
      <p:grpSp>
        <p:nvGrpSpPr>
          <p:cNvPr id="25" name="Groupe 24">
            <a:extLst>
              <a:ext uri="{FF2B5EF4-FFF2-40B4-BE49-F238E27FC236}">
                <a16:creationId xmlns:a16="http://schemas.microsoft.com/office/drawing/2014/main" id="{1C8DB692-9784-CFBD-0C89-95214014E657}"/>
              </a:ext>
            </a:extLst>
          </p:cNvPr>
          <p:cNvGrpSpPr/>
          <p:nvPr/>
        </p:nvGrpSpPr>
        <p:grpSpPr>
          <a:xfrm>
            <a:off x="9687832" y="4612467"/>
            <a:ext cx="751465" cy="362032"/>
            <a:chOff x="9648805" y="3952627"/>
            <a:chExt cx="756146" cy="485282"/>
          </a:xfrm>
        </p:grpSpPr>
        <p:grpSp>
          <p:nvGrpSpPr>
            <p:cNvPr id="44" name="Groupe 43">
              <a:extLst>
                <a:ext uri="{FF2B5EF4-FFF2-40B4-BE49-F238E27FC236}">
                  <a16:creationId xmlns:a16="http://schemas.microsoft.com/office/drawing/2014/main" id="{6E3802D2-1D11-68BF-7D69-20ED5EF23EDB}"/>
                </a:ext>
              </a:extLst>
            </p:cNvPr>
            <p:cNvGrpSpPr/>
            <p:nvPr/>
          </p:nvGrpSpPr>
          <p:grpSpPr>
            <a:xfrm>
              <a:off x="9648805" y="3952627"/>
              <a:ext cx="756146" cy="468594"/>
              <a:chOff x="3047460" y="1872615"/>
              <a:chExt cx="756146" cy="468594"/>
            </a:xfrm>
          </p:grpSpPr>
          <p:sp>
            <p:nvSpPr>
              <p:cNvPr id="46" name="Ellipse 45">
                <a:extLst>
                  <a:ext uri="{FF2B5EF4-FFF2-40B4-BE49-F238E27FC236}">
                    <a16:creationId xmlns:a16="http://schemas.microsoft.com/office/drawing/2014/main" id="{8E3ACE15-92C2-FB4F-6154-E92D6D7DF7E9}"/>
                  </a:ext>
                </a:extLst>
              </p:cNvPr>
              <p:cNvSpPr/>
              <p:nvPr/>
            </p:nvSpPr>
            <p:spPr>
              <a:xfrm>
                <a:off x="3047460" y="1978090"/>
                <a:ext cx="756146" cy="363119"/>
              </a:xfrm>
              <a:prstGeom prst="ellipse">
                <a:avLst/>
              </a:prstGeom>
              <a:solidFill>
                <a:srgbClr val="E3F31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46">
                <a:extLst>
                  <a:ext uri="{FF2B5EF4-FFF2-40B4-BE49-F238E27FC236}">
                    <a16:creationId xmlns:a16="http://schemas.microsoft.com/office/drawing/2014/main" id="{09B888A2-A42A-5379-08A0-AC8C797DC8CE}"/>
                  </a:ext>
                </a:extLst>
              </p:cNvPr>
              <p:cNvCxnSpPr>
                <a:cxnSpLocks/>
                <a:stCxn id="46" idx="0"/>
              </p:cNvCxnSpPr>
              <p:nvPr/>
            </p:nvCxnSpPr>
            <p:spPr>
              <a:xfrm flipV="1">
                <a:off x="3425533" y="1872615"/>
                <a:ext cx="0" cy="105475"/>
              </a:xfrm>
              <a:prstGeom prst="line">
                <a:avLst/>
              </a:prstGeom>
              <a:ln w="12700"/>
            </p:spPr>
            <p:style>
              <a:lnRef idx="1">
                <a:schemeClr val="dk1"/>
              </a:lnRef>
              <a:fillRef idx="0">
                <a:schemeClr val="dk1"/>
              </a:fillRef>
              <a:effectRef idx="0">
                <a:schemeClr val="dk1"/>
              </a:effectRef>
              <a:fontRef idx="minor">
                <a:schemeClr val="tx1"/>
              </a:fontRef>
            </p:style>
          </p:cxnSp>
        </p:grpSp>
        <p:sp>
          <p:nvSpPr>
            <p:cNvPr id="45" name="ZoneTexte 44">
              <a:extLst>
                <a:ext uri="{FF2B5EF4-FFF2-40B4-BE49-F238E27FC236}">
                  <a16:creationId xmlns:a16="http://schemas.microsoft.com/office/drawing/2014/main" id="{44DA1BB1-901D-ED86-E97F-63D5F0A6D16D}"/>
                </a:ext>
              </a:extLst>
            </p:cNvPr>
            <p:cNvSpPr txBox="1"/>
            <p:nvPr/>
          </p:nvSpPr>
          <p:spPr>
            <a:xfrm>
              <a:off x="9734067" y="3984098"/>
              <a:ext cx="585621" cy="453811"/>
            </a:xfrm>
            <a:prstGeom prst="rect">
              <a:avLst/>
            </a:prstGeom>
            <a:noFill/>
          </p:spPr>
          <p:txBody>
            <a:bodyPr wrap="square" lIns="91440" tIns="45720" rIns="91440" bIns="45720" rtlCol="0" anchor="t">
              <a:spAutoFit/>
            </a:bodyPr>
            <a:lstStyle/>
            <a:p>
              <a:pPr algn="ctr"/>
              <a:r>
                <a:rPr lang="fr-FR" sz="1600" b="1"/>
                <a:t>t</a:t>
              </a:r>
              <a:r>
                <a:rPr lang="fr-FR" sz="1200" b="1" baseline="-25000"/>
                <a:t>0</a:t>
              </a:r>
              <a:r>
                <a:rPr lang="fr-FR" sz="1200" b="1"/>
                <a:t> - 8</a:t>
              </a:r>
              <a:endParaRPr lang="fr-FR" sz="1600" b="1"/>
            </a:p>
          </p:txBody>
        </p:sp>
      </p:grpSp>
      <p:grpSp>
        <p:nvGrpSpPr>
          <p:cNvPr id="26" name="Groupe 25">
            <a:extLst>
              <a:ext uri="{FF2B5EF4-FFF2-40B4-BE49-F238E27FC236}">
                <a16:creationId xmlns:a16="http://schemas.microsoft.com/office/drawing/2014/main" id="{69B621A6-7649-B391-E39A-D10C1FB0F636}"/>
              </a:ext>
            </a:extLst>
          </p:cNvPr>
          <p:cNvGrpSpPr/>
          <p:nvPr/>
        </p:nvGrpSpPr>
        <p:grpSpPr>
          <a:xfrm>
            <a:off x="6437290" y="4609086"/>
            <a:ext cx="751465" cy="365778"/>
            <a:chOff x="6378013" y="3956422"/>
            <a:chExt cx="756146" cy="490304"/>
          </a:xfrm>
        </p:grpSpPr>
        <p:grpSp>
          <p:nvGrpSpPr>
            <p:cNvPr id="40" name="Groupe 39">
              <a:extLst>
                <a:ext uri="{FF2B5EF4-FFF2-40B4-BE49-F238E27FC236}">
                  <a16:creationId xmlns:a16="http://schemas.microsoft.com/office/drawing/2014/main" id="{AD31DFCA-B8AB-10EA-A4B4-288530F4C401}"/>
                </a:ext>
              </a:extLst>
            </p:cNvPr>
            <p:cNvGrpSpPr/>
            <p:nvPr/>
          </p:nvGrpSpPr>
          <p:grpSpPr>
            <a:xfrm>
              <a:off x="6378013" y="3956422"/>
              <a:ext cx="756146" cy="468594"/>
              <a:chOff x="3047460" y="1872615"/>
              <a:chExt cx="756146" cy="468594"/>
            </a:xfrm>
          </p:grpSpPr>
          <p:sp>
            <p:nvSpPr>
              <p:cNvPr id="42" name="Ellipse 41">
                <a:extLst>
                  <a:ext uri="{FF2B5EF4-FFF2-40B4-BE49-F238E27FC236}">
                    <a16:creationId xmlns:a16="http://schemas.microsoft.com/office/drawing/2014/main" id="{2C07DB79-CBD9-28EB-C693-881AD2EFEF4A}"/>
                  </a:ext>
                </a:extLst>
              </p:cNvPr>
              <p:cNvSpPr/>
              <p:nvPr/>
            </p:nvSpPr>
            <p:spPr>
              <a:xfrm>
                <a:off x="3047460" y="1978090"/>
                <a:ext cx="756146" cy="363119"/>
              </a:xfrm>
              <a:prstGeom prst="ellipse">
                <a:avLst/>
              </a:prstGeom>
              <a:solidFill>
                <a:srgbClr val="E3F31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3" name="Connecteur droit 42">
                <a:extLst>
                  <a:ext uri="{FF2B5EF4-FFF2-40B4-BE49-F238E27FC236}">
                    <a16:creationId xmlns:a16="http://schemas.microsoft.com/office/drawing/2014/main" id="{4FC7E553-27B0-F366-5FE1-CCC1D5933750}"/>
                  </a:ext>
                </a:extLst>
              </p:cNvPr>
              <p:cNvCxnSpPr>
                <a:cxnSpLocks/>
                <a:stCxn id="42" idx="0"/>
              </p:cNvCxnSpPr>
              <p:nvPr/>
            </p:nvCxnSpPr>
            <p:spPr>
              <a:xfrm flipV="1">
                <a:off x="3425533" y="1872615"/>
                <a:ext cx="0" cy="105475"/>
              </a:xfrm>
              <a:prstGeom prst="line">
                <a:avLst/>
              </a:prstGeom>
              <a:ln w="12700"/>
            </p:spPr>
            <p:style>
              <a:lnRef idx="1">
                <a:schemeClr val="dk1"/>
              </a:lnRef>
              <a:fillRef idx="0">
                <a:schemeClr val="dk1"/>
              </a:fillRef>
              <a:effectRef idx="0">
                <a:schemeClr val="dk1"/>
              </a:effectRef>
              <a:fontRef idx="minor">
                <a:schemeClr val="tx1"/>
              </a:fontRef>
            </p:style>
          </p:cxnSp>
        </p:grpSp>
        <p:sp>
          <p:nvSpPr>
            <p:cNvPr id="41" name="ZoneTexte 40">
              <a:extLst>
                <a:ext uri="{FF2B5EF4-FFF2-40B4-BE49-F238E27FC236}">
                  <a16:creationId xmlns:a16="http://schemas.microsoft.com/office/drawing/2014/main" id="{ED19CED2-DB20-953F-0D6A-BBF68E527745}"/>
                </a:ext>
              </a:extLst>
            </p:cNvPr>
            <p:cNvSpPr txBox="1"/>
            <p:nvPr/>
          </p:nvSpPr>
          <p:spPr>
            <a:xfrm>
              <a:off x="6451546" y="3992916"/>
              <a:ext cx="585621" cy="453810"/>
            </a:xfrm>
            <a:prstGeom prst="rect">
              <a:avLst/>
            </a:prstGeom>
            <a:noFill/>
          </p:spPr>
          <p:txBody>
            <a:bodyPr wrap="square" lIns="91440" tIns="45720" rIns="91440" bIns="45720" rtlCol="0" anchor="t">
              <a:spAutoFit/>
            </a:bodyPr>
            <a:lstStyle/>
            <a:p>
              <a:pPr algn="ctr"/>
              <a:r>
                <a:rPr lang="fr-FR" sz="1600" b="1"/>
                <a:t>t</a:t>
              </a:r>
              <a:r>
                <a:rPr lang="fr-FR" sz="1200" b="1" baseline="-25000"/>
                <a:t>0</a:t>
              </a:r>
              <a:r>
                <a:rPr lang="fr-FR" sz="1200" b="1"/>
                <a:t> - 8</a:t>
              </a:r>
              <a:endParaRPr lang="fr-FR" sz="1600" b="1"/>
            </a:p>
          </p:txBody>
        </p:sp>
      </p:grpSp>
      <p:grpSp>
        <p:nvGrpSpPr>
          <p:cNvPr id="27" name="Groupe 26">
            <a:extLst>
              <a:ext uri="{FF2B5EF4-FFF2-40B4-BE49-F238E27FC236}">
                <a16:creationId xmlns:a16="http://schemas.microsoft.com/office/drawing/2014/main" id="{899E6CCE-38EF-3172-BAD1-318D8F622A45}"/>
              </a:ext>
            </a:extLst>
          </p:cNvPr>
          <p:cNvGrpSpPr/>
          <p:nvPr/>
        </p:nvGrpSpPr>
        <p:grpSpPr>
          <a:xfrm>
            <a:off x="2590332" y="4612133"/>
            <a:ext cx="751465" cy="376066"/>
            <a:chOff x="2517295" y="3969003"/>
            <a:chExt cx="756146" cy="504094"/>
          </a:xfrm>
        </p:grpSpPr>
        <p:grpSp>
          <p:nvGrpSpPr>
            <p:cNvPr id="36" name="Groupe 35">
              <a:extLst>
                <a:ext uri="{FF2B5EF4-FFF2-40B4-BE49-F238E27FC236}">
                  <a16:creationId xmlns:a16="http://schemas.microsoft.com/office/drawing/2014/main" id="{4100305D-2EDF-3662-20A7-D11159646ED4}"/>
                </a:ext>
              </a:extLst>
            </p:cNvPr>
            <p:cNvGrpSpPr/>
            <p:nvPr/>
          </p:nvGrpSpPr>
          <p:grpSpPr>
            <a:xfrm>
              <a:off x="2517295" y="3969003"/>
              <a:ext cx="756146" cy="468594"/>
              <a:chOff x="3047460" y="1872615"/>
              <a:chExt cx="756146" cy="468594"/>
            </a:xfrm>
          </p:grpSpPr>
          <p:sp>
            <p:nvSpPr>
              <p:cNvPr id="38" name="Ellipse 37">
                <a:extLst>
                  <a:ext uri="{FF2B5EF4-FFF2-40B4-BE49-F238E27FC236}">
                    <a16:creationId xmlns:a16="http://schemas.microsoft.com/office/drawing/2014/main" id="{229ECEC9-4788-A957-D270-B4DCDF144E04}"/>
                  </a:ext>
                </a:extLst>
              </p:cNvPr>
              <p:cNvSpPr/>
              <p:nvPr/>
            </p:nvSpPr>
            <p:spPr>
              <a:xfrm>
                <a:off x="3047460" y="1978090"/>
                <a:ext cx="756146" cy="363119"/>
              </a:xfrm>
              <a:prstGeom prst="ellipse">
                <a:avLst/>
              </a:prstGeom>
              <a:solidFill>
                <a:srgbClr val="E3F31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9" name="Connecteur droit 38">
                <a:extLst>
                  <a:ext uri="{FF2B5EF4-FFF2-40B4-BE49-F238E27FC236}">
                    <a16:creationId xmlns:a16="http://schemas.microsoft.com/office/drawing/2014/main" id="{D58E6E93-2622-D193-DB61-EC26E3CE066B}"/>
                  </a:ext>
                </a:extLst>
              </p:cNvPr>
              <p:cNvCxnSpPr>
                <a:cxnSpLocks/>
                <a:stCxn id="38" idx="0"/>
              </p:cNvCxnSpPr>
              <p:nvPr/>
            </p:nvCxnSpPr>
            <p:spPr>
              <a:xfrm flipV="1">
                <a:off x="3425533" y="1872615"/>
                <a:ext cx="0" cy="105475"/>
              </a:xfrm>
              <a:prstGeom prst="line">
                <a:avLst/>
              </a:prstGeom>
              <a:ln w="12700"/>
            </p:spPr>
            <p:style>
              <a:lnRef idx="1">
                <a:schemeClr val="dk1"/>
              </a:lnRef>
              <a:fillRef idx="0">
                <a:schemeClr val="dk1"/>
              </a:fillRef>
              <a:effectRef idx="0">
                <a:schemeClr val="dk1"/>
              </a:effectRef>
              <a:fontRef idx="minor">
                <a:schemeClr val="tx1"/>
              </a:fontRef>
            </p:style>
          </p:cxnSp>
        </p:grpSp>
        <p:sp>
          <p:nvSpPr>
            <p:cNvPr id="37" name="ZoneTexte 36">
              <a:extLst>
                <a:ext uri="{FF2B5EF4-FFF2-40B4-BE49-F238E27FC236}">
                  <a16:creationId xmlns:a16="http://schemas.microsoft.com/office/drawing/2014/main" id="{D8513537-DE68-A4CB-26F7-6AA27D76A002}"/>
                </a:ext>
              </a:extLst>
            </p:cNvPr>
            <p:cNvSpPr txBox="1"/>
            <p:nvPr/>
          </p:nvSpPr>
          <p:spPr>
            <a:xfrm>
              <a:off x="2600911" y="4019287"/>
              <a:ext cx="585621" cy="453810"/>
            </a:xfrm>
            <a:prstGeom prst="rect">
              <a:avLst/>
            </a:prstGeom>
            <a:noFill/>
          </p:spPr>
          <p:txBody>
            <a:bodyPr wrap="square" lIns="91440" tIns="45720" rIns="91440" bIns="45720" rtlCol="0" anchor="t">
              <a:spAutoFit/>
            </a:bodyPr>
            <a:lstStyle/>
            <a:p>
              <a:pPr algn="ctr"/>
              <a:r>
                <a:rPr lang="fr-FR" sz="1600" b="1"/>
                <a:t>t</a:t>
              </a:r>
              <a:r>
                <a:rPr lang="fr-FR" sz="1200" b="1" baseline="-25000"/>
                <a:t>0</a:t>
              </a:r>
              <a:r>
                <a:rPr lang="fr-FR" sz="1200" b="1"/>
                <a:t> - 5</a:t>
              </a:r>
              <a:endParaRPr lang="fr-FR" sz="1600" b="1"/>
            </a:p>
          </p:txBody>
        </p:sp>
      </p:grpSp>
      <p:grpSp>
        <p:nvGrpSpPr>
          <p:cNvPr id="147" name="Groupe 146">
            <a:extLst>
              <a:ext uri="{FF2B5EF4-FFF2-40B4-BE49-F238E27FC236}">
                <a16:creationId xmlns:a16="http://schemas.microsoft.com/office/drawing/2014/main" id="{368DAEE9-A863-F849-1295-4A087358996A}"/>
              </a:ext>
            </a:extLst>
          </p:cNvPr>
          <p:cNvGrpSpPr/>
          <p:nvPr/>
        </p:nvGrpSpPr>
        <p:grpSpPr>
          <a:xfrm>
            <a:off x="10080917" y="2969159"/>
            <a:ext cx="751465" cy="389300"/>
            <a:chOff x="10080917" y="2969159"/>
            <a:chExt cx="751465" cy="389300"/>
          </a:xfrm>
        </p:grpSpPr>
        <p:grpSp>
          <p:nvGrpSpPr>
            <p:cNvPr id="18" name="Groupe 17">
              <a:extLst>
                <a:ext uri="{FF2B5EF4-FFF2-40B4-BE49-F238E27FC236}">
                  <a16:creationId xmlns:a16="http://schemas.microsoft.com/office/drawing/2014/main" id="{AFA4AA34-4AEC-BB30-D7CE-0A7E79FFF47F}"/>
                </a:ext>
              </a:extLst>
            </p:cNvPr>
            <p:cNvGrpSpPr/>
            <p:nvPr/>
          </p:nvGrpSpPr>
          <p:grpSpPr>
            <a:xfrm>
              <a:off x="10080917" y="2969159"/>
              <a:ext cx="751465" cy="349582"/>
              <a:chOff x="3047460" y="1872615"/>
              <a:chExt cx="756146" cy="468594"/>
            </a:xfrm>
          </p:grpSpPr>
          <p:sp>
            <p:nvSpPr>
              <p:cNvPr id="68" name="Ellipse 67">
                <a:extLst>
                  <a:ext uri="{FF2B5EF4-FFF2-40B4-BE49-F238E27FC236}">
                    <a16:creationId xmlns:a16="http://schemas.microsoft.com/office/drawing/2014/main" id="{17EF9D81-E60B-D48D-8D0E-11FBEB884125}"/>
                  </a:ext>
                </a:extLst>
              </p:cNvPr>
              <p:cNvSpPr/>
              <p:nvPr/>
            </p:nvSpPr>
            <p:spPr>
              <a:xfrm>
                <a:off x="3047460" y="1978090"/>
                <a:ext cx="756146" cy="363119"/>
              </a:xfrm>
              <a:prstGeom prst="ellipse">
                <a:avLst/>
              </a:prstGeom>
              <a:solidFill>
                <a:srgbClr val="E3F31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9" name="Connecteur droit 68">
                <a:extLst>
                  <a:ext uri="{FF2B5EF4-FFF2-40B4-BE49-F238E27FC236}">
                    <a16:creationId xmlns:a16="http://schemas.microsoft.com/office/drawing/2014/main" id="{05EF68BD-35E6-930D-242D-B2B4D48565AA}"/>
                  </a:ext>
                </a:extLst>
              </p:cNvPr>
              <p:cNvCxnSpPr>
                <a:cxnSpLocks/>
                <a:stCxn id="68" idx="0"/>
              </p:cNvCxnSpPr>
              <p:nvPr/>
            </p:nvCxnSpPr>
            <p:spPr>
              <a:xfrm flipV="1">
                <a:off x="3425533" y="1872615"/>
                <a:ext cx="0" cy="105475"/>
              </a:xfrm>
              <a:prstGeom prst="line">
                <a:avLst/>
              </a:prstGeom>
              <a:ln w="12700"/>
            </p:spPr>
            <p:style>
              <a:lnRef idx="1">
                <a:schemeClr val="dk1"/>
              </a:lnRef>
              <a:fillRef idx="0">
                <a:schemeClr val="dk1"/>
              </a:fillRef>
              <a:effectRef idx="0">
                <a:schemeClr val="dk1"/>
              </a:effectRef>
              <a:fontRef idx="minor">
                <a:schemeClr val="tx1"/>
              </a:fontRef>
            </p:style>
          </p:cxnSp>
        </p:grpSp>
        <p:sp>
          <p:nvSpPr>
            <p:cNvPr id="28" name="ZoneTexte 27">
              <a:extLst>
                <a:ext uri="{FF2B5EF4-FFF2-40B4-BE49-F238E27FC236}">
                  <a16:creationId xmlns:a16="http://schemas.microsoft.com/office/drawing/2014/main" id="{B98BD5BB-15EE-5080-7549-52D2DD7DE34A}"/>
                </a:ext>
              </a:extLst>
            </p:cNvPr>
            <p:cNvSpPr txBox="1"/>
            <p:nvPr/>
          </p:nvSpPr>
          <p:spPr>
            <a:xfrm>
              <a:off x="10158690" y="3019905"/>
              <a:ext cx="581995" cy="338554"/>
            </a:xfrm>
            <a:prstGeom prst="rect">
              <a:avLst/>
            </a:prstGeom>
            <a:noFill/>
          </p:spPr>
          <p:txBody>
            <a:bodyPr wrap="square" lIns="91440" tIns="45720" rIns="91440" bIns="45720" rtlCol="0" anchor="t">
              <a:spAutoFit/>
            </a:bodyPr>
            <a:lstStyle/>
            <a:p>
              <a:pPr algn="ctr"/>
              <a:r>
                <a:rPr lang="fr-FR" sz="1600" b="1"/>
                <a:t>t</a:t>
              </a:r>
              <a:r>
                <a:rPr lang="fr-FR" sz="1200" b="1" baseline="-25000"/>
                <a:t>0</a:t>
              </a:r>
              <a:r>
                <a:rPr lang="fr-FR" sz="1200" b="1"/>
                <a:t> - 9</a:t>
              </a:r>
              <a:endParaRPr lang="fr-FR" sz="1600" b="1"/>
            </a:p>
          </p:txBody>
        </p:sp>
      </p:grpSp>
      <p:grpSp>
        <p:nvGrpSpPr>
          <p:cNvPr id="153" name="Groupe 152">
            <a:extLst>
              <a:ext uri="{FF2B5EF4-FFF2-40B4-BE49-F238E27FC236}">
                <a16:creationId xmlns:a16="http://schemas.microsoft.com/office/drawing/2014/main" id="{12602DA4-9677-C7A6-D921-FBCAAC62F545}"/>
              </a:ext>
            </a:extLst>
          </p:cNvPr>
          <p:cNvGrpSpPr/>
          <p:nvPr/>
        </p:nvGrpSpPr>
        <p:grpSpPr>
          <a:xfrm>
            <a:off x="9175881" y="2976646"/>
            <a:ext cx="787791" cy="386455"/>
            <a:chOff x="9175881" y="2976646"/>
            <a:chExt cx="787791" cy="386455"/>
          </a:xfrm>
        </p:grpSpPr>
        <p:grpSp>
          <p:nvGrpSpPr>
            <p:cNvPr id="13" name="Groupe 12">
              <a:extLst>
                <a:ext uri="{FF2B5EF4-FFF2-40B4-BE49-F238E27FC236}">
                  <a16:creationId xmlns:a16="http://schemas.microsoft.com/office/drawing/2014/main" id="{B9234DF1-6EDF-FC5C-6DAC-582DA2A5C5AE}"/>
                </a:ext>
              </a:extLst>
            </p:cNvPr>
            <p:cNvGrpSpPr/>
            <p:nvPr/>
          </p:nvGrpSpPr>
          <p:grpSpPr>
            <a:xfrm>
              <a:off x="9212207" y="2976646"/>
              <a:ext cx="751465" cy="349582"/>
              <a:chOff x="3047460" y="1872615"/>
              <a:chExt cx="756146" cy="468594"/>
            </a:xfrm>
          </p:grpSpPr>
          <p:sp>
            <p:nvSpPr>
              <p:cNvPr id="74" name="Ellipse 73">
                <a:extLst>
                  <a:ext uri="{FF2B5EF4-FFF2-40B4-BE49-F238E27FC236}">
                    <a16:creationId xmlns:a16="http://schemas.microsoft.com/office/drawing/2014/main" id="{DEA79252-88A1-CE12-B836-B28740352C47}"/>
                  </a:ext>
                </a:extLst>
              </p:cNvPr>
              <p:cNvSpPr/>
              <p:nvPr/>
            </p:nvSpPr>
            <p:spPr>
              <a:xfrm>
                <a:off x="3047460" y="1978090"/>
                <a:ext cx="756146" cy="363119"/>
              </a:xfrm>
              <a:prstGeom prst="ellipse">
                <a:avLst/>
              </a:prstGeom>
              <a:solidFill>
                <a:srgbClr val="E3F31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5" name="Connecteur droit 74">
                <a:extLst>
                  <a:ext uri="{FF2B5EF4-FFF2-40B4-BE49-F238E27FC236}">
                    <a16:creationId xmlns:a16="http://schemas.microsoft.com/office/drawing/2014/main" id="{3ABDBF90-359B-B769-A3D6-C9EB3BE87835}"/>
                  </a:ext>
                </a:extLst>
              </p:cNvPr>
              <p:cNvCxnSpPr>
                <a:cxnSpLocks/>
                <a:stCxn id="74" idx="0"/>
              </p:cNvCxnSpPr>
              <p:nvPr/>
            </p:nvCxnSpPr>
            <p:spPr>
              <a:xfrm flipV="1">
                <a:off x="3425533" y="1872615"/>
                <a:ext cx="0" cy="105475"/>
              </a:xfrm>
              <a:prstGeom prst="line">
                <a:avLst/>
              </a:prstGeom>
              <a:ln w="12700"/>
            </p:spPr>
            <p:style>
              <a:lnRef idx="1">
                <a:schemeClr val="dk1"/>
              </a:lnRef>
              <a:fillRef idx="0">
                <a:schemeClr val="dk1"/>
              </a:fillRef>
              <a:effectRef idx="0">
                <a:schemeClr val="dk1"/>
              </a:effectRef>
              <a:fontRef idx="minor">
                <a:schemeClr val="tx1"/>
              </a:fontRef>
            </p:style>
          </p:cxnSp>
        </p:grpSp>
        <p:sp>
          <p:nvSpPr>
            <p:cNvPr id="29" name="ZoneTexte 28">
              <a:extLst>
                <a:ext uri="{FF2B5EF4-FFF2-40B4-BE49-F238E27FC236}">
                  <a16:creationId xmlns:a16="http://schemas.microsoft.com/office/drawing/2014/main" id="{6E86EDA2-2E05-947B-A5F1-EA973DEAA2FB}"/>
                </a:ext>
              </a:extLst>
            </p:cNvPr>
            <p:cNvSpPr txBox="1"/>
            <p:nvPr/>
          </p:nvSpPr>
          <p:spPr>
            <a:xfrm>
              <a:off x="9175881" y="3024547"/>
              <a:ext cx="776759" cy="338554"/>
            </a:xfrm>
            <a:prstGeom prst="rect">
              <a:avLst/>
            </a:prstGeom>
            <a:noFill/>
          </p:spPr>
          <p:txBody>
            <a:bodyPr wrap="square" lIns="91440" tIns="45720" rIns="91440" bIns="45720" rtlCol="0" anchor="t">
              <a:spAutoFit/>
            </a:bodyPr>
            <a:lstStyle/>
            <a:p>
              <a:pPr algn="ctr"/>
              <a:r>
                <a:rPr lang="fr-FR" sz="1600" b="1"/>
                <a:t>t</a:t>
              </a:r>
              <a:r>
                <a:rPr lang="fr-FR" sz="1200" b="1" baseline="-25000"/>
                <a:t>0</a:t>
              </a:r>
              <a:r>
                <a:rPr lang="fr-FR" sz="1200" b="1"/>
                <a:t> - 10</a:t>
              </a:r>
              <a:endParaRPr lang="fr-FR" sz="1600" b="1"/>
            </a:p>
          </p:txBody>
        </p:sp>
      </p:grpSp>
      <p:grpSp>
        <p:nvGrpSpPr>
          <p:cNvPr id="173" name="Groupe 172">
            <a:extLst>
              <a:ext uri="{FF2B5EF4-FFF2-40B4-BE49-F238E27FC236}">
                <a16:creationId xmlns:a16="http://schemas.microsoft.com/office/drawing/2014/main" id="{BAA45CA9-6304-3515-8FED-50E199654C6A}"/>
              </a:ext>
            </a:extLst>
          </p:cNvPr>
          <p:cNvGrpSpPr/>
          <p:nvPr/>
        </p:nvGrpSpPr>
        <p:grpSpPr>
          <a:xfrm>
            <a:off x="5715276" y="2976646"/>
            <a:ext cx="778150" cy="609962"/>
            <a:chOff x="5345748" y="2976388"/>
            <a:chExt cx="778150" cy="609962"/>
          </a:xfrm>
        </p:grpSpPr>
        <p:grpSp>
          <p:nvGrpSpPr>
            <p:cNvPr id="21" name="Groupe 20">
              <a:extLst>
                <a:ext uri="{FF2B5EF4-FFF2-40B4-BE49-F238E27FC236}">
                  <a16:creationId xmlns:a16="http://schemas.microsoft.com/office/drawing/2014/main" id="{63C36AE2-1545-EF22-415A-8B664E101CD5}"/>
                </a:ext>
              </a:extLst>
            </p:cNvPr>
            <p:cNvGrpSpPr/>
            <p:nvPr/>
          </p:nvGrpSpPr>
          <p:grpSpPr>
            <a:xfrm>
              <a:off x="5372433" y="2976388"/>
              <a:ext cx="751465" cy="349582"/>
              <a:chOff x="3047460" y="1872615"/>
              <a:chExt cx="756146" cy="468594"/>
            </a:xfrm>
          </p:grpSpPr>
          <p:sp>
            <p:nvSpPr>
              <p:cNvPr id="60" name="Ellipse 59">
                <a:extLst>
                  <a:ext uri="{FF2B5EF4-FFF2-40B4-BE49-F238E27FC236}">
                    <a16:creationId xmlns:a16="http://schemas.microsoft.com/office/drawing/2014/main" id="{1AFD261C-30C0-7239-D60C-D09FF80296D4}"/>
                  </a:ext>
                </a:extLst>
              </p:cNvPr>
              <p:cNvSpPr/>
              <p:nvPr/>
            </p:nvSpPr>
            <p:spPr>
              <a:xfrm>
                <a:off x="3047460" y="1978090"/>
                <a:ext cx="756146" cy="363119"/>
              </a:xfrm>
              <a:prstGeom prst="ellipse">
                <a:avLst/>
              </a:prstGeom>
              <a:solidFill>
                <a:srgbClr val="E3F31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1" name="Connecteur droit 60">
                <a:extLst>
                  <a:ext uri="{FF2B5EF4-FFF2-40B4-BE49-F238E27FC236}">
                    <a16:creationId xmlns:a16="http://schemas.microsoft.com/office/drawing/2014/main" id="{D008FF0E-04F6-F9D4-860C-A52C1D40C74E}"/>
                  </a:ext>
                </a:extLst>
              </p:cNvPr>
              <p:cNvCxnSpPr>
                <a:cxnSpLocks/>
                <a:stCxn id="60" idx="0"/>
              </p:cNvCxnSpPr>
              <p:nvPr/>
            </p:nvCxnSpPr>
            <p:spPr>
              <a:xfrm flipV="1">
                <a:off x="3425533" y="1872615"/>
                <a:ext cx="0" cy="105475"/>
              </a:xfrm>
              <a:prstGeom prst="line">
                <a:avLst/>
              </a:prstGeom>
              <a:ln w="12700"/>
            </p:spPr>
            <p:style>
              <a:lnRef idx="1">
                <a:schemeClr val="dk1"/>
              </a:lnRef>
              <a:fillRef idx="0">
                <a:schemeClr val="dk1"/>
              </a:fillRef>
              <a:effectRef idx="0">
                <a:schemeClr val="dk1"/>
              </a:effectRef>
              <a:fontRef idx="minor">
                <a:schemeClr val="tx1"/>
              </a:fontRef>
            </p:style>
          </p:cxnSp>
        </p:grpSp>
        <p:sp>
          <p:nvSpPr>
            <p:cNvPr id="30" name="ZoneTexte 29">
              <a:extLst>
                <a:ext uri="{FF2B5EF4-FFF2-40B4-BE49-F238E27FC236}">
                  <a16:creationId xmlns:a16="http://schemas.microsoft.com/office/drawing/2014/main" id="{A371FC82-03A2-C49F-40C5-AD582EA4239A}"/>
                </a:ext>
              </a:extLst>
            </p:cNvPr>
            <p:cNvSpPr txBox="1"/>
            <p:nvPr/>
          </p:nvSpPr>
          <p:spPr>
            <a:xfrm>
              <a:off x="5345748" y="3001575"/>
              <a:ext cx="748173" cy="584775"/>
            </a:xfrm>
            <a:prstGeom prst="rect">
              <a:avLst/>
            </a:prstGeom>
            <a:noFill/>
          </p:spPr>
          <p:txBody>
            <a:bodyPr wrap="square" lIns="91440" tIns="45720" rIns="91440" bIns="45720" rtlCol="0" anchor="t">
              <a:spAutoFit/>
            </a:bodyPr>
            <a:lstStyle/>
            <a:p>
              <a:pPr algn="ctr"/>
              <a:r>
                <a:rPr lang="fr-FR" sz="1600" b="1"/>
                <a:t>t</a:t>
              </a:r>
              <a:r>
                <a:rPr lang="fr-FR" sz="1200" b="1" baseline="-25000"/>
                <a:t>0</a:t>
              </a:r>
              <a:r>
                <a:rPr lang="fr-FR" sz="1200" b="1"/>
                <a:t> – 18</a:t>
              </a:r>
            </a:p>
            <a:p>
              <a:pPr algn="ctr"/>
              <a:endParaRPr lang="fr-FR" sz="1600" b="1"/>
            </a:p>
          </p:txBody>
        </p:sp>
      </p:grpSp>
      <p:grpSp>
        <p:nvGrpSpPr>
          <p:cNvPr id="174" name="Groupe 173">
            <a:extLst>
              <a:ext uri="{FF2B5EF4-FFF2-40B4-BE49-F238E27FC236}">
                <a16:creationId xmlns:a16="http://schemas.microsoft.com/office/drawing/2014/main" id="{C74162B2-0BE9-29E1-2BCF-40F485A3945B}"/>
              </a:ext>
            </a:extLst>
          </p:cNvPr>
          <p:cNvGrpSpPr/>
          <p:nvPr/>
        </p:nvGrpSpPr>
        <p:grpSpPr>
          <a:xfrm>
            <a:off x="4606563" y="2971963"/>
            <a:ext cx="811997" cy="378968"/>
            <a:chOff x="4074416" y="2974125"/>
            <a:chExt cx="811997" cy="378968"/>
          </a:xfrm>
        </p:grpSpPr>
        <p:grpSp>
          <p:nvGrpSpPr>
            <p:cNvPr id="17" name="Groupe 16">
              <a:extLst>
                <a:ext uri="{FF2B5EF4-FFF2-40B4-BE49-F238E27FC236}">
                  <a16:creationId xmlns:a16="http://schemas.microsoft.com/office/drawing/2014/main" id="{F2F1B2F6-8946-5B5B-F222-00ED313FC211}"/>
                </a:ext>
              </a:extLst>
            </p:cNvPr>
            <p:cNvGrpSpPr/>
            <p:nvPr/>
          </p:nvGrpSpPr>
          <p:grpSpPr>
            <a:xfrm>
              <a:off x="4105906" y="2974125"/>
              <a:ext cx="751465" cy="349582"/>
              <a:chOff x="3047460" y="1872615"/>
              <a:chExt cx="756146" cy="468594"/>
            </a:xfrm>
          </p:grpSpPr>
          <p:sp>
            <p:nvSpPr>
              <p:cNvPr id="70" name="Ellipse 69">
                <a:extLst>
                  <a:ext uri="{FF2B5EF4-FFF2-40B4-BE49-F238E27FC236}">
                    <a16:creationId xmlns:a16="http://schemas.microsoft.com/office/drawing/2014/main" id="{DC9B9A3A-EDC2-127B-B64D-16424D43EF21}"/>
                  </a:ext>
                </a:extLst>
              </p:cNvPr>
              <p:cNvSpPr/>
              <p:nvPr/>
            </p:nvSpPr>
            <p:spPr>
              <a:xfrm>
                <a:off x="3047460" y="1978090"/>
                <a:ext cx="756146" cy="363119"/>
              </a:xfrm>
              <a:prstGeom prst="ellipse">
                <a:avLst/>
              </a:prstGeom>
              <a:solidFill>
                <a:srgbClr val="E3F31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1" name="Connecteur droit 70">
                <a:extLst>
                  <a:ext uri="{FF2B5EF4-FFF2-40B4-BE49-F238E27FC236}">
                    <a16:creationId xmlns:a16="http://schemas.microsoft.com/office/drawing/2014/main" id="{624D10D1-0C85-4E0C-8B39-B30281EA75DC}"/>
                  </a:ext>
                </a:extLst>
              </p:cNvPr>
              <p:cNvCxnSpPr>
                <a:cxnSpLocks/>
                <a:stCxn id="70" idx="0"/>
              </p:cNvCxnSpPr>
              <p:nvPr/>
            </p:nvCxnSpPr>
            <p:spPr>
              <a:xfrm flipV="1">
                <a:off x="3425533" y="1872615"/>
                <a:ext cx="0" cy="105475"/>
              </a:xfrm>
              <a:prstGeom prst="line">
                <a:avLst/>
              </a:prstGeom>
              <a:ln w="12700"/>
            </p:spPr>
            <p:style>
              <a:lnRef idx="1">
                <a:schemeClr val="dk1"/>
              </a:lnRef>
              <a:fillRef idx="0">
                <a:schemeClr val="dk1"/>
              </a:fillRef>
              <a:effectRef idx="0">
                <a:schemeClr val="dk1"/>
              </a:effectRef>
              <a:fontRef idx="minor">
                <a:schemeClr val="tx1"/>
              </a:fontRef>
            </p:style>
          </p:cxnSp>
        </p:grpSp>
        <p:sp>
          <p:nvSpPr>
            <p:cNvPr id="31" name="ZoneTexte 30">
              <a:extLst>
                <a:ext uri="{FF2B5EF4-FFF2-40B4-BE49-F238E27FC236}">
                  <a16:creationId xmlns:a16="http://schemas.microsoft.com/office/drawing/2014/main" id="{18055FDA-F1BB-488D-4653-5711E0C424A9}"/>
                </a:ext>
              </a:extLst>
            </p:cNvPr>
            <p:cNvSpPr txBox="1"/>
            <p:nvPr/>
          </p:nvSpPr>
          <p:spPr>
            <a:xfrm>
              <a:off x="4074416" y="3014539"/>
              <a:ext cx="811997" cy="338554"/>
            </a:xfrm>
            <a:prstGeom prst="rect">
              <a:avLst/>
            </a:prstGeom>
            <a:noFill/>
          </p:spPr>
          <p:txBody>
            <a:bodyPr wrap="square" lIns="91440" tIns="45720" rIns="91440" bIns="45720" rtlCol="0" anchor="t">
              <a:spAutoFit/>
            </a:bodyPr>
            <a:lstStyle/>
            <a:p>
              <a:pPr algn="ctr"/>
              <a:r>
                <a:rPr lang="fr-FR" sz="1600" b="1"/>
                <a:t>t</a:t>
              </a:r>
              <a:r>
                <a:rPr lang="fr-FR" sz="1200" b="1" baseline="-25000"/>
                <a:t>0</a:t>
              </a:r>
              <a:r>
                <a:rPr lang="fr-FR" sz="1200" b="1"/>
                <a:t> - 19</a:t>
              </a:r>
              <a:endParaRPr lang="fr-FR" sz="1600" b="1"/>
            </a:p>
          </p:txBody>
        </p:sp>
      </p:grpSp>
      <p:grpSp>
        <p:nvGrpSpPr>
          <p:cNvPr id="260" name="Groupe 259">
            <a:extLst>
              <a:ext uri="{FF2B5EF4-FFF2-40B4-BE49-F238E27FC236}">
                <a16:creationId xmlns:a16="http://schemas.microsoft.com/office/drawing/2014/main" id="{B5023AD3-D675-2B57-C21D-A61DBDA45245}"/>
              </a:ext>
            </a:extLst>
          </p:cNvPr>
          <p:cNvGrpSpPr/>
          <p:nvPr/>
        </p:nvGrpSpPr>
        <p:grpSpPr>
          <a:xfrm>
            <a:off x="21732" y="2988073"/>
            <a:ext cx="785226" cy="385412"/>
            <a:chOff x="588556" y="2988146"/>
            <a:chExt cx="785226" cy="385412"/>
          </a:xfrm>
        </p:grpSpPr>
        <p:grpSp>
          <p:nvGrpSpPr>
            <p:cNvPr id="16" name="Groupe 15">
              <a:extLst>
                <a:ext uri="{FF2B5EF4-FFF2-40B4-BE49-F238E27FC236}">
                  <a16:creationId xmlns:a16="http://schemas.microsoft.com/office/drawing/2014/main" id="{BD9787D2-B015-B9F1-48C2-1DE09B0C1869}"/>
                </a:ext>
              </a:extLst>
            </p:cNvPr>
            <p:cNvGrpSpPr/>
            <p:nvPr/>
          </p:nvGrpSpPr>
          <p:grpSpPr>
            <a:xfrm>
              <a:off x="622317" y="2988146"/>
              <a:ext cx="751465" cy="349582"/>
              <a:chOff x="3047460" y="1872615"/>
              <a:chExt cx="756146" cy="468594"/>
            </a:xfrm>
          </p:grpSpPr>
          <p:sp>
            <p:nvSpPr>
              <p:cNvPr id="72" name="Ellipse 71">
                <a:extLst>
                  <a:ext uri="{FF2B5EF4-FFF2-40B4-BE49-F238E27FC236}">
                    <a16:creationId xmlns:a16="http://schemas.microsoft.com/office/drawing/2014/main" id="{28736B0D-AC52-0D7A-DE08-9955F00AEAC8}"/>
                  </a:ext>
                </a:extLst>
              </p:cNvPr>
              <p:cNvSpPr/>
              <p:nvPr/>
            </p:nvSpPr>
            <p:spPr>
              <a:xfrm>
                <a:off x="3047460" y="1978090"/>
                <a:ext cx="756146" cy="363119"/>
              </a:xfrm>
              <a:prstGeom prst="ellipse">
                <a:avLst/>
              </a:prstGeom>
              <a:solidFill>
                <a:srgbClr val="E3F31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3" name="Connecteur droit 72">
                <a:extLst>
                  <a:ext uri="{FF2B5EF4-FFF2-40B4-BE49-F238E27FC236}">
                    <a16:creationId xmlns:a16="http://schemas.microsoft.com/office/drawing/2014/main" id="{927ABD35-3C0D-CB1A-29E1-1F10EA755C19}"/>
                  </a:ext>
                </a:extLst>
              </p:cNvPr>
              <p:cNvCxnSpPr>
                <a:cxnSpLocks/>
                <a:stCxn id="72" idx="0"/>
              </p:cNvCxnSpPr>
              <p:nvPr/>
            </p:nvCxnSpPr>
            <p:spPr>
              <a:xfrm flipV="1">
                <a:off x="3425533" y="1872615"/>
                <a:ext cx="0" cy="105475"/>
              </a:xfrm>
              <a:prstGeom prst="line">
                <a:avLst/>
              </a:prstGeom>
              <a:ln w="12700"/>
            </p:spPr>
            <p:style>
              <a:lnRef idx="1">
                <a:schemeClr val="dk1"/>
              </a:lnRef>
              <a:fillRef idx="0">
                <a:schemeClr val="dk1"/>
              </a:fillRef>
              <a:effectRef idx="0">
                <a:schemeClr val="dk1"/>
              </a:effectRef>
              <a:fontRef idx="minor">
                <a:schemeClr val="tx1"/>
              </a:fontRef>
            </p:style>
          </p:cxnSp>
        </p:grpSp>
        <p:sp>
          <p:nvSpPr>
            <p:cNvPr id="32" name="ZoneTexte 31">
              <a:extLst>
                <a:ext uri="{FF2B5EF4-FFF2-40B4-BE49-F238E27FC236}">
                  <a16:creationId xmlns:a16="http://schemas.microsoft.com/office/drawing/2014/main" id="{97A3B8DB-6106-FC78-4F4A-E82CC9DF20E9}"/>
                </a:ext>
              </a:extLst>
            </p:cNvPr>
            <p:cNvSpPr txBox="1"/>
            <p:nvPr/>
          </p:nvSpPr>
          <p:spPr>
            <a:xfrm>
              <a:off x="588556" y="3035004"/>
              <a:ext cx="781731" cy="338554"/>
            </a:xfrm>
            <a:prstGeom prst="rect">
              <a:avLst/>
            </a:prstGeom>
            <a:noFill/>
          </p:spPr>
          <p:txBody>
            <a:bodyPr wrap="square" lIns="91440" tIns="45720" rIns="91440" bIns="45720" rtlCol="0" anchor="t">
              <a:spAutoFit/>
            </a:bodyPr>
            <a:lstStyle/>
            <a:p>
              <a:pPr algn="ctr"/>
              <a:r>
                <a:rPr lang="fr-FR" sz="1600" b="1"/>
                <a:t>t</a:t>
              </a:r>
              <a:r>
                <a:rPr lang="fr-FR" sz="1200" b="1" baseline="-25000"/>
                <a:t>0</a:t>
              </a:r>
              <a:r>
                <a:rPr lang="fr-FR" sz="1200" b="1"/>
                <a:t> – 20</a:t>
              </a:r>
              <a:endParaRPr lang="fr-FR" sz="1600" b="1"/>
            </a:p>
          </p:txBody>
        </p:sp>
      </p:grpSp>
      <p:grpSp>
        <p:nvGrpSpPr>
          <p:cNvPr id="182" name="Groupe 181">
            <a:extLst>
              <a:ext uri="{FF2B5EF4-FFF2-40B4-BE49-F238E27FC236}">
                <a16:creationId xmlns:a16="http://schemas.microsoft.com/office/drawing/2014/main" id="{C1A72CE2-2B8B-D668-F401-EF9A2D3228A7}"/>
              </a:ext>
            </a:extLst>
          </p:cNvPr>
          <p:cNvGrpSpPr/>
          <p:nvPr/>
        </p:nvGrpSpPr>
        <p:grpSpPr>
          <a:xfrm>
            <a:off x="1146132" y="2989860"/>
            <a:ext cx="781734" cy="365421"/>
            <a:chOff x="1660119" y="2990583"/>
            <a:chExt cx="781734" cy="365421"/>
          </a:xfrm>
        </p:grpSpPr>
        <p:grpSp>
          <p:nvGrpSpPr>
            <p:cNvPr id="20" name="Groupe 19">
              <a:extLst>
                <a:ext uri="{FF2B5EF4-FFF2-40B4-BE49-F238E27FC236}">
                  <a16:creationId xmlns:a16="http://schemas.microsoft.com/office/drawing/2014/main" id="{934D9A58-6B30-F5CE-4112-47E0D77DD719}"/>
                </a:ext>
              </a:extLst>
            </p:cNvPr>
            <p:cNvGrpSpPr/>
            <p:nvPr/>
          </p:nvGrpSpPr>
          <p:grpSpPr>
            <a:xfrm>
              <a:off x="1690388" y="2990583"/>
              <a:ext cx="751465" cy="349582"/>
              <a:chOff x="3047460" y="1872615"/>
              <a:chExt cx="756146" cy="468594"/>
            </a:xfrm>
          </p:grpSpPr>
          <p:sp>
            <p:nvSpPr>
              <p:cNvPr id="62" name="Ellipse 61">
                <a:extLst>
                  <a:ext uri="{FF2B5EF4-FFF2-40B4-BE49-F238E27FC236}">
                    <a16:creationId xmlns:a16="http://schemas.microsoft.com/office/drawing/2014/main" id="{DD1557A5-9CC7-F913-CDBC-6DD538157687}"/>
                  </a:ext>
                </a:extLst>
              </p:cNvPr>
              <p:cNvSpPr/>
              <p:nvPr/>
            </p:nvSpPr>
            <p:spPr>
              <a:xfrm>
                <a:off x="3047460" y="1978090"/>
                <a:ext cx="756146" cy="363119"/>
              </a:xfrm>
              <a:prstGeom prst="ellipse">
                <a:avLst/>
              </a:prstGeom>
              <a:solidFill>
                <a:srgbClr val="E3F31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3" name="Connecteur droit 62">
                <a:extLst>
                  <a:ext uri="{FF2B5EF4-FFF2-40B4-BE49-F238E27FC236}">
                    <a16:creationId xmlns:a16="http://schemas.microsoft.com/office/drawing/2014/main" id="{7C52FAFD-8A4C-1836-392B-EF58360F13FE}"/>
                  </a:ext>
                </a:extLst>
              </p:cNvPr>
              <p:cNvCxnSpPr>
                <a:cxnSpLocks/>
                <a:stCxn id="62" idx="0"/>
              </p:cNvCxnSpPr>
              <p:nvPr/>
            </p:nvCxnSpPr>
            <p:spPr>
              <a:xfrm flipV="1">
                <a:off x="3425533" y="1872615"/>
                <a:ext cx="0" cy="105475"/>
              </a:xfrm>
              <a:prstGeom prst="line">
                <a:avLst/>
              </a:prstGeom>
              <a:ln w="12700"/>
            </p:spPr>
            <p:style>
              <a:lnRef idx="1">
                <a:schemeClr val="dk1"/>
              </a:lnRef>
              <a:fillRef idx="0">
                <a:schemeClr val="dk1"/>
              </a:fillRef>
              <a:effectRef idx="0">
                <a:schemeClr val="dk1"/>
              </a:effectRef>
              <a:fontRef idx="minor">
                <a:schemeClr val="tx1"/>
              </a:fontRef>
            </p:style>
          </p:cxnSp>
        </p:grpSp>
        <p:sp>
          <p:nvSpPr>
            <p:cNvPr id="33" name="ZoneTexte 32">
              <a:extLst>
                <a:ext uri="{FF2B5EF4-FFF2-40B4-BE49-F238E27FC236}">
                  <a16:creationId xmlns:a16="http://schemas.microsoft.com/office/drawing/2014/main" id="{AF1CB437-A77C-6A7A-36DB-79DB097FACCC}"/>
                </a:ext>
              </a:extLst>
            </p:cNvPr>
            <p:cNvSpPr txBox="1"/>
            <p:nvPr/>
          </p:nvSpPr>
          <p:spPr>
            <a:xfrm>
              <a:off x="1660119" y="3017450"/>
              <a:ext cx="781731" cy="338554"/>
            </a:xfrm>
            <a:prstGeom prst="rect">
              <a:avLst/>
            </a:prstGeom>
            <a:noFill/>
          </p:spPr>
          <p:txBody>
            <a:bodyPr wrap="square" lIns="91440" tIns="45720" rIns="91440" bIns="45720" rtlCol="0" anchor="t">
              <a:spAutoFit/>
            </a:bodyPr>
            <a:lstStyle/>
            <a:p>
              <a:pPr algn="ctr"/>
              <a:r>
                <a:rPr lang="fr-FR" sz="1600" b="1"/>
                <a:t>t</a:t>
              </a:r>
              <a:r>
                <a:rPr lang="fr-FR" sz="1200" b="1" baseline="-25000"/>
                <a:t>0</a:t>
              </a:r>
              <a:r>
                <a:rPr lang="fr-FR" sz="1200" b="1"/>
                <a:t> – 20</a:t>
              </a:r>
              <a:endParaRPr lang="fr-FR" sz="1600" b="1"/>
            </a:p>
          </p:txBody>
        </p:sp>
      </p:grpSp>
      <p:pic>
        <p:nvPicPr>
          <p:cNvPr id="259" name="Picture 2" descr="Altho — Wikipédia">
            <a:extLst>
              <a:ext uri="{FF2B5EF4-FFF2-40B4-BE49-F238E27FC236}">
                <a16:creationId xmlns:a16="http://schemas.microsoft.com/office/drawing/2014/main" id="{A6DAF5A6-931C-0135-1AA7-ADD2E03C40B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313" name="ZoneTexte 312">
            <a:extLst>
              <a:ext uri="{FF2B5EF4-FFF2-40B4-BE49-F238E27FC236}">
                <a16:creationId xmlns:a16="http://schemas.microsoft.com/office/drawing/2014/main" id="{81FDAC4F-8160-21A1-30B3-83FC6EBCCA8B}"/>
              </a:ext>
            </a:extLst>
          </p:cNvPr>
          <p:cNvSpPr txBox="1"/>
          <p:nvPr/>
        </p:nvSpPr>
        <p:spPr>
          <a:xfrm>
            <a:off x="0" y="242652"/>
            <a:ext cx="12191999" cy="784830"/>
          </a:xfrm>
          <a:prstGeom prst="rect">
            <a:avLst/>
          </a:prstGeom>
          <a:noFill/>
        </p:spPr>
        <p:txBody>
          <a:bodyPr wrap="square" lIns="91440" tIns="45720" rIns="91440" bIns="45720" rtlCol="0" anchor="t">
            <a:spAutoFit/>
          </a:bodyPr>
          <a:lstStyle/>
          <a:p>
            <a:pPr algn="ctr"/>
            <a:r>
              <a:rPr lang="fr-FR" sz="4500">
                <a:solidFill>
                  <a:schemeClr val="bg1"/>
                </a:solidFill>
              </a:rPr>
              <a:t>Plan de la ligne 2</a:t>
            </a:r>
            <a:endParaRPr lang="fr-FR" sz="4500">
              <a:solidFill>
                <a:schemeClr val="bg1"/>
              </a:solidFill>
              <a:cs typeface="Calibri"/>
            </a:endParaRPr>
          </a:p>
        </p:txBody>
      </p:sp>
      <p:grpSp>
        <p:nvGrpSpPr>
          <p:cNvPr id="9" name="Groupe 8">
            <a:extLst>
              <a:ext uri="{FF2B5EF4-FFF2-40B4-BE49-F238E27FC236}">
                <a16:creationId xmlns:a16="http://schemas.microsoft.com/office/drawing/2014/main" id="{E060741E-B018-89EF-7337-CE4F3ECE20B5}"/>
              </a:ext>
            </a:extLst>
          </p:cNvPr>
          <p:cNvGrpSpPr/>
          <p:nvPr/>
        </p:nvGrpSpPr>
        <p:grpSpPr>
          <a:xfrm>
            <a:off x="284783" y="3399335"/>
            <a:ext cx="11523809" cy="955797"/>
            <a:chOff x="284783" y="3399335"/>
            <a:chExt cx="11523809" cy="955797"/>
          </a:xfrm>
        </p:grpSpPr>
        <p:grpSp>
          <p:nvGrpSpPr>
            <p:cNvPr id="178" name="Groupe 177">
              <a:extLst>
                <a:ext uri="{FF2B5EF4-FFF2-40B4-BE49-F238E27FC236}">
                  <a16:creationId xmlns:a16="http://schemas.microsoft.com/office/drawing/2014/main" id="{3ED78073-82B8-C56D-2CE1-39CCA1CF7684}"/>
                </a:ext>
              </a:extLst>
            </p:cNvPr>
            <p:cNvGrpSpPr/>
            <p:nvPr/>
          </p:nvGrpSpPr>
          <p:grpSpPr>
            <a:xfrm rot="16200000">
              <a:off x="5139871" y="3060299"/>
              <a:ext cx="286416" cy="964488"/>
              <a:chOff x="3491335" y="15596648"/>
              <a:chExt cx="586796" cy="362866"/>
            </a:xfrm>
          </p:grpSpPr>
          <p:sp>
            <p:nvSpPr>
              <p:cNvPr id="179" name="Organigramme : Stockage à accès séquentiel 178">
                <a:extLst>
                  <a:ext uri="{FF2B5EF4-FFF2-40B4-BE49-F238E27FC236}">
                    <a16:creationId xmlns:a16="http://schemas.microsoft.com/office/drawing/2014/main" id="{7244D676-8145-B96B-B138-152D4E0CB9EB}"/>
                  </a:ext>
                </a:extLst>
              </p:cNvPr>
              <p:cNvSpPr/>
              <p:nvPr/>
            </p:nvSpPr>
            <p:spPr>
              <a:xfrm rot="10800000">
                <a:off x="3504759" y="15596648"/>
                <a:ext cx="529549" cy="362866"/>
              </a:xfrm>
              <a:prstGeom prst="flowChartMagneticTape">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80" name="ZoneTexte 179">
                <a:extLst>
                  <a:ext uri="{FF2B5EF4-FFF2-40B4-BE49-F238E27FC236}">
                    <a16:creationId xmlns:a16="http://schemas.microsoft.com/office/drawing/2014/main" id="{7630F8BB-7AC2-3EC8-2433-BA821ED98739}"/>
                  </a:ext>
                </a:extLst>
              </p:cNvPr>
              <p:cNvSpPr txBox="1"/>
              <p:nvPr/>
            </p:nvSpPr>
            <p:spPr>
              <a:xfrm rot="5400000">
                <a:off x="3640108" y="15480952"/>
                <a:ext cx="289249" cy="586796"/>
              </a:xfrm>
              <a:prstGeom prst="rect">
                <a:avLst/>
              </a:prstGeom>
              <a:noFill/>
            </p:spPr>
            <p:txBody>
              <a:bodyPr wrap="square" rtlCol="0">
                <a:spAutoFit/>
              </a:bodyPr>
              <a:lstStyle/>
              <a:p>
                <a:r>
                  <a:rPr lang="fr-FR" sz="1100"/>
                  <a:t>Soufflerie</a:t>
                </a:r>
              </a:p>
            </p:txBody>
          </p:sp>
        </p:grpSp>
        <p:grpSp>
          <p:nvGrpSpPr>
            <p:cNvPr id="5" name="Groupe 4">
              <a:extLst>
                <a:ext uri="{FF2B5EF4-FFF2-40B4-BE49-F238E27FC236}">
                  <a16:creationId xmlns:a16="http://schemas.microsoft.com/office/drawing/2014/main" id="{D3DE6AF0-E507-98F5-74F9-141A012C5933}"/>
                </a:ext>
              </a:extLst>
            </p:cNvPr>
            <p:cNvGrpSpPr/>
            <p:nvPr/>
          </p:nvGrpSpPr>
          <p:grpSpPr>
            <a:xfrm>
              <a:off x="284783" y="3483179"/>
              <a:ext cx="11523809" cy="871953"/>
              <a:chOff x="284783" y="3483179"/>
              <a:chExt cx="11523809" cy="871953"/>
            </a:xfrm>
          </p:grpSpPr>
          <p:sp>
            <p:nvSpPr>
              <p:cNvPr id="7" name="Organigramme : Procédé 6">
                <a:extLst>
                  <a:ext uri="{FF2B5EF4-FFF2-40B4-BE49-F238E27FC236}">
                    <a16:creationId xmlns:a16="http://schemas.microsoft.com/office/drawing/2014/main" id="{419F4904-9D5F-2E1F-A824-05E9B85EDBA2}"/>
                  </a:ext>
                </a:extLst>
              </p:cNvPr>
              <p:cNvSpPr/>
              <p:nvPr/>
            </p:nvSpPr>
            <p:spPr>
              <a:xfrm>
                <a:off x="284783" y="3483179"/>
                <a:ext cx="620216" cy="743942"/>
              </a:xfrm>
              <a:prstGeom prst="flowChartProcess">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a:solidFill>
                      <a:schemeClr val="tx1"/>
                    </a:solidFill>
                  </a:rPr>
                  <a:t>Trieur optique</a:t>
                </a:r>
              </a:p>
            </p:txBody>
          </p:sp>
          <p:cxnSp>
            <p:nvCxnSpPr>
              <p:cNvPr id="152" name="Connecteur droit avec flèche 151">
                <a:extLst>
                  <a:ext uri="{FF2B5EF4-FFF2-40B4-BE49-F238E27FC236}">
                    <a16:creationId xmlns:a16="http://schemas.microsoft.com/office/drawing/2014/main" id="{7CB41DB2-24C5-FC2B-4B86-9BDE931B54E3}"/>
                  </a:ext>
                </a:extLst>
              </p:cNvPr>
              <p:cNvCxnSpPr>
                <a:cxnSpLocks/>
              </p:cNvCxnSpPr>
              <p:nvPr/>
            </p:nvCxnSpPr>
            <p:spPr>
              <a:xfrm flipH="1" flipV="1">
                <a:off x="7348083" y="4036641"/>
                <a:ext cx="459854" cy="2113"/>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49" name="Image 148">
                <a:extLst>
                  <a:ext uri="{FF2B5EF4-FFF2-40B4-BE49-F238E27FC236}">
                    <a16:creationId xmlns:a16="http://schemas.microsoft.com/office/drawing/2014/main" id="{46027470-7C77-ED65-D969-029E52BDF78A}"/>
                  </a:ext>
                </a:extLst>
              </p:cNvPr>
              <p:cNvPicPr>
                <a:picLocks noChangeAspect="1"/>
              </p:cNvPicPr>
              <p:nvPr/>
            </p:nvPicPr>
            <p:blipFill>
              <a:blip r:embed="rId20"/>
              <a:stretch>
                <a:fillRect/>
              </a:stretch>
            </p:blipFill>
            <p:spPr>
              <a:xfrm>
                <a:off x="11395223" y="3888868"/>
                <a:ext cx="413369" cy="207275"/>
              </a:xfrm>
              <a:prstGeom prst="rect">
                <a:avLst/>
              </a:prstGeom>
            </p:spPr>
          </p:pic>
          <p:grpSp>
            <p:nvGrpSpPr>
              <p:cNvPr id="150" name="Groupe 149">
                <a:extLst>
                  <a:ext uri="{FF2B5EF4-FFF2-40B4-BE49-F238E27FC236}">
                    <a16:creationId xmlns:a16="http://schemas.microsoft.com/office/drawing/2014/main" id="{4223457B-97C2-9137-B966-0111945873DA}"/>
                  </a:ext>
                </a:extLst>
              </p:cNvPr>
              <p:cNvGrpSpPr/>
              <p:nvPr/>
            </p:nvGrpSpPr>
            <p:grpSpPr>
              <a:xfrm>
                <a:off x="7451733" y="3689220"/>
                <a:ext cx="3447077" cy="665912"/>
                <a:chOff x="2376250" y="3375181"/>
                <a:chExt cx="3468551" cy="1093706"/>
              </a:xfrm>
            </p:grpSpPr>
            <p:sp>
              <p:nvSpPr>
                <p:cNvPr id="183" name="Parallélogramme 182">
                  <a:extLst>
                    <a:ext uri="{FF2B5EF4-FFF2-40B4-BE49-F238E27FC236}">
                      <a16:creationId xmlns:a16="http://schemas.microsoft.com/office/drawing/2014/main" id="{71DA4E3A-AF6E-174E-1F3D-5FD5EE83B952}"/>
                    </a:ext>
                  </a:extLst>
                </p:cNvPr>
                <p:cNvSpPr/>
                <p:nvPr/>
              </p:nvSpPr>
              <p:spPr>
                <a:xfrm>
                  <a:off x="2376250" y="3640992"/>
                  <a:ext cx="1703501" cy="827895"/>
                </a:xfrm>
                <a:prstGeom prst="parallelogram">
                  <a:avLst>
                    <a:gd name="adj" fmla="val 85784"/>
                  </a:avLst>
                </a:prstGeom>
                <a:solidFill>
                  <a:schemeClr val="accent1">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4" name="Parallélogramme 183">
                  <a:extLst>
                    <a:ext uri="{FF2B5EF4-FFF2-40B4-BE49-F238E27FC236}">
                      <a16:creationId xmlns:a16="http://schemas.microsoft.com/office/drawing/2014/main" id="{7C0655DA-A863-2A8D-BAA0-EC22FA8BFD68}"/>
                    </a:ext>
                  </a:extLst>
                </p:cNvPr>
                <p:cNvSpPr/>
                <p:nvPr/>
              </p:nvSpPr>
              <p:spPr>
                <a:xfrm>
                  <a:off x="2923362" y="3521331"/>
                  <a:ext cx="2218369" cy="827895"/>
                </a:xfrm>
                <a:prstGeom prst="parallelogram">
                  <a:avLst>
                    <a:gd name="adj" fmla="val 85784"/>
                  </a:avLst>
                </a:prstGeom>
                <a:solidFill>
                  <a:schemeClr val="accent1">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5" name="Cylindre 184">
                  <a:extLst>
                    <a:ext uri="{FF2B5EF4-FFF2-40B4-BE49-F238E27FC236}">
                      <a16:creationId xmlns:a16="http://schemas.microsoft.com/office/drawing/2014/main" id="{625C0474-73DE-309B-ECAB-F0386C96F192}"/>
                    </a:ext>
                  </a:extLst>
                </p:cNvPr>
                <p:cNvSpPr/>
                <p:nvPr/>
              </p:nvSpPr>
              <p:spPr>
                <a:xfrm rot="5400000">
                  <a:off x="4760679" y="2946307"/>
                  <a:ext cx="655248" cy="1512996"/>
                </a:xfrm>
                <a:prstGeom prst="can">
                  <a:avLst/>
                </a:prstGeom>
                <a:solidFill>
                  <a:schemeClr val="accent1">
                    <a:lumMod val="20000"/>
                    <a:lumOff val="8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6" name="Cylindre 185">
                  <a:hlinkClick r:id="rId21" action="ppaction://hlinksldjump"/>
                  <a:extLst>
                    <a:ext uri="{FF2B5EF4-FFF2-40B4-BE49-F238E27FC236}">
                      <a16:creationId xmlns:a16="http://schemas.microsoft.com/office/drawing/2014/main" id="{EC2FDE84-DBB7-3ABF-1152-275882810C62}"/>
                    </a:ext>
                  </a:extLst>
                </p:cNvPr>
                <p:cNvSpPr/>
                <p:nvPr/>
              </p:nvSpPr>
              <p:spPr>
                <a:xfrm rot="5400000">
                  <a:off x="4525047" y="3257277"/>
                  <a:ext cx="655248" cy="1512996"/>
                </a:xfrm>
                <a:prstGeom prst="can">
                  <a:avLst/>
                </a:prstGeom>
                <a:solidFill>
                  <a:schemeClr val="accent1">
                    <a:lumMod val="20000"/>
                    <a:lumOff val="8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fr-FR" sz="1600">
                      <a:solidFill>
                        <a:schemeClr val="tx1"/>
                      </a:solidFill>
                    </a:rPr>
                    <a:t>Laveur</a:t>
                  </a:r>
                </a:p>
              </p:txBody>
            </p:sp>
            <p:grpSp>
              <p:nvGrpSpPr>
                <p:cNvPr id="187" name="Groupe 186">
                  <a:extLst>
                    <a:ext uri="{FF2B5EF4-FFF2-40B4-BE49-F238E27FC236}">
                      <a16:creationId xmlns:a16="http://schemas.microsoft.com/office/drawing/2014/main" id="{DDEBB927-FCCF-F6D1-3CF5-6263C5CD8536}"/>
                    </a:ext>
                  </a:extLst>
                </p:cNvPr>
                <p:cNvGrpSpPr/>
                <p:nvPr/>
              </p:nvGrpSpPr>
              <p:grpSpPr>
                <a:xfrm rot="401990">
                  <a:off x="3223985" y="3381734"/>
                  <a:ext cx="709204" cy="938846"/>
                  <a:chOff x="3640618" y="5056951"/>
                  <a:chExt cx="1411739" cy="1328731"/>
                </a:xfrm>
              </p:grpSpPr>
              <p:sp>
                <p:nvSpPr>
                  <p:cNvPr id="205" name="Parallélogramme 204">
                    <a:extLst>
                      <a:ext uri="{FF2B5EF4-FFF2-40B4-BE49-F238E27FC236}">
                        <a16:creationId xmlns:a16="http://schemas.microsoft.com/office/drawing/2014/main" id="{471AA64F-233E-18C3-752E-4509942F8811}"/>
                      </a:ext>
                    </a:extLst>
                  </p:cNvPr>
                  <p:cNvSpPr/>
                  <p:nvPr/>
                </p:nvSpPr>
                <p:spPr>
                  <a:xfrm rot="10800000">
                    <a:off x="3640618" y="5056951"/>
                    <a:ext cx="1338740" cy="1283516"/>
                  </a:xfrm>
                  <a:prstGeom prst="parallelogram">
                    <a:avLst>
                      <a:gd name="adj" fmla="val 910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grpSp>
                <p:nvGrpSpPr>
                  <p:cNvPr id="206" name="Groupe 205">
                    <a:extLst>
                      <a:ext uri="{FF2B5EF4-FFF2-40B4-BE49-F238E27FC236}">
                        <a16:creationId xmlns:a16="http://schemas.microsoft.com/office/drawing/2014/main" id="{6201C060-3DF9-1DD2-2971-20D3A1144F8D}"/>
                      </a:ext>
                    </a:extLst>
                  </p:cNvPr>
                  <p:cNvGrpSpPr/>
                  <p:nvPr/>
                </p:nvGrpSpPr>
                <p:grpSpPr>
                  <a:xfrm rot="21270658">
                    <a:off x="4046069" y="5928482"/>
                    <a:ext cx="324599" cy="457200"/>
                    <a:chOff x="7987018" y="1411447"/>
                    <a:chExt cx="324599" cy="457200"/>
                  </a:xfrm>
                </p:grpSpPr>
                <p:cxnSp>
                  <p:nvCxnSpPr>
                    <p:cNvPr id="217" name="Connecteur droit 216">
                      <a:extLst>
                        <a:ext uri="{FF2B5EF4-FFF2-40B4-BE49-F238E27FC236}">
                          <a16:creationId xmlns:a16="http://schemas.microsoft.com/office/drawing/2014/main" id="{76E9258C-6B7C-61FC-1277-66AF334A27F6}"/>
                        </a:ext>
                      </a:extLst>
                    </p:cNvPr>
                    <p:cNvCxnSpPr>
                      <a:cxnSpLocks/>
                    </p:cNvCxnSpPr>
                    <p:nvPr/>
                  </p:nvCxnSpPr>
                  <p:spPr>
                    <a:xfrm>
                      <a:off x="7987018" y="1411447"/>
                      <a:ext cx="120242"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18" name="Connecteur droit 217">
                      <a:extLst>
                        <a:ext uri="{FF2B5EF4-FFF2-40B4-BE49-F238E27FC236}">
                          <a16:creationId xmlns:a16="http://schemas.microsoft.com/office/drawing/2014/main" id="{20BDC635-698B-0436-53D3-B9EF8B2F71E1}"/>
                        </a:ext>
                      </a:extLst>
                    </p:cNvPr>
                    <p:cNvCxnSpPr>
                      <a:cxnSpLocks/>
                    </p:cNvCxnSpPr>
                    <p:nvPr/>
                  </p:nvCxnSpPr>
                  <p:spPr>
                    <a:xfrm>
                      <a:off x="8001699" y="1411447"/>
                      <a:ext cx="211123"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19" name="Connecteur droit 218">
                      <a:extLst>
                        <a:ext uri="{FF2B5EF4-FFF2-40B4-BE49-F238E27FC236}">
                          <a16:creationId xmlns:a16="http://schemas.microsoft.com/office/drawing/2014/main" id="{390A3FE4-A520-4148-1120-39AA6F45AF3A}"/>
                        </a:ext>
                      </a:extLst>
                    </p:cNvPr>
                    <p:cNvCxnSpPr>
                      <a:cxnSpLocks/>
                    </p:cNvCxnSpPr>
                    <p:nvPr/>
                  </p:nvCxnSpPr>
                  <p:spPr>
                    <a:xfrm>
                      <a:off x="8001699" y="1411447"/>
                      <a:ext cx="285529" cy="392186"/>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20" name="Connecteur droit 219">
                      <a:extLst>
                        <a:ext uri="{FF2B5EF4-FFF2-40B4-BE49-F238E27FC236}">
                          <a16:creationId xmlns:a16="http://schemas.microsoft.com/office/drawing/2014/main" id="{756A8993-F51B-0E97-A024-1BC0697B3FCB}"/>
                        </a:ext>
                      </a:extLst>
                    </p:cNvPr>
                    <p:cNvCxnSpPr>
                      <a:cxnSpLocks/>
                    </p:cNvCxnSpPr>
                    <p:nvPr/>
                  </p:nvCxnSpPr>
                  <p:spPr>
                    <a:xfrm>
                      <a:off x="8012224" y="1411447"/>
                      <a:ext cx="299393" cy="291518"/>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e 206">
                    <a:extLst>
                      <a:ext uri="{FF2B5EF4-FFF2-40B4-BE49-F238E27FC236}">
                        <a16:creationId xmlns:a16="http://schemas.microsoft.com/office/drawing/2014/main" id="{064CEF88-C02E-46E4-AAA9-6330614E8B19}"/>
                      </a:ext>
                    </a:extLst>
                  </p:cNvPr>
                  <p:cNvGrpSpPr/>
                  <p:nvPr/>
                </p:nvGrpSpPr>
                <p:grpSpPr>
                  <a:xfrm>
                    <a:off x="4727758" y="5222282"/>
                    <a:ext cx="324599" cy="457200"/>
                    <a:chOff x="7987018" y="1411447"/>
                    <a:chExt cx="324599" cy="457200"/>
                  </a:xfrm>
                </p:grpSpPr>
                <p:cxnSp>
                  <p:nvCxnSpPr>
                    <p:cNvPr id="213" name="Connecteur droit 212">
                      <a:extLst>
                        <a:ext uri="{FF2B5EF4-FFF2-40B4-BE49-F238E27FC236}">
                          <a16:creationId xmlns:a16="http://schemas.microsoft.com/office/drawing/2014/main" id="{733E4FDB-7A32-3B0F-DBC1-FF91DB974001}"/>
                        </a:ext>
                      </a:extLst>
                    </p:cNvPr>
                    <p:cNvCxnSpPr>
                      <a:cxnSpLocks/>
                    </p:cNvCxnSpPr>
                    <p:nvPr/>
                  </p:nvCxnSpPr>
                  <p:spPr>
                    <a:xfrm>
                      <a:off x="7987018" y="1411447"/>
                      <a:ext cx="120242"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14" name="Connecteur droit 213">
                      <a:extLst>
                        <a:ext uri="{FF2B5EF4-FFF2-40B4-BE49-F238E27FC236}">
                          <a16:creationId xmlns:a16="http://schemas.microsoft.com/office/drawing/2014/main" id="{81DDF391-016A-054E-5CFC-207128B3DC4A}"/>
                        </a:ext>
                      </a:extLst>
                    </p:cNvPr>
                    <p:cNvCxnSpPr>
                      <a:cxnSpLocks/>
                    </p:cNvCxnSpPr>
                    <p:nvPr/>
                  </p:nvCxnSpPr>
                  <p:spPr>
                    <a:xfrm>
                      <a:off x="8001699" y="1411447"/>
                      <a:ext cx="211123"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15" name="Connecteur droit 214">
                      <a:extLst>
                        <a:ext uri="{FF2B5EF4-FFF2-40B4-BE49-F238E27FC236}">
                          <a16:creationId xmlns:a16="http://schemas.microsoft.com/office/drawing/2014/main" id="{8BCCE262-8EDB-5278-93C1-055DD0A70F4D}"/>
                        </a:ext>
                      </a:extLst>
                    </p:cNvPr>
                    <p:cNvCxnSpPr>
                      <a:cxnSpLocks/>
                    </p:cNvCxnSpPr>
                    <p:nvPr/>
                  </p:nvCxnSpPr>
                  <p:spPr>
                    <a:xfrm>
                      <a:off x="8001699" y="1411447"/>
                      <a:ext cx="285529" cy="392186"/>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16" name="Connecteur droit 215">
                      <a:extLst>
                        <a:ext uri="{FF2B5EF4-FFF2-40B4-BE49-F238E27FC236}">
                          <a16:creationId xmlns:a16="http://schemas.microsoft.com/office/drawing/2014/main" id="{25AEB2D2-4F54-B898-D227-F6A360BB7E1A}"/>
                        </a:ext>
                      </a:extLst>
                    </p:cNvPr>
                    <p:cNvCxnSpPr>
                      <a:cxnSpLocks/>
                    </p:cNvCxnSpPr>
                    <p:nvPr/>
                  </p:nvCxnSpPr>
                  <p:spPr>
                    <a:xfrm>
                      <a:off x="8012224" y="1411447"/>
                      <a:ext cx="299393" cy="291518"/>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e 207">
                    <a:extLst>
                      <a:ext uri="{FF2B5EF4-FFF2-40B4-BE49-F238E27FC236}">
                        <a16:creationId xmlns:a16="http://schemas.microsoft.com/office/drawing/2014/main" id="{CD8192F4-F570-4BCE-B3AF-60B459E503D8}"/>
                      </a:ext>
                    </a:extLst>
                  </p:cNvPr>
                  <p:cNvGrpSpPr/>
                  <p:nvPr/>
                </p:nvGrpSpPr>
                <p:grpSpPr>
                  <a:xfrm rot="21277069">
                    <a:off x="4391286" y="5565590"/>
                    <a:ext cx="324599" cy="457200"/>
                    <a:chOff x="7987018" y="1411447"/>
                    <a:chExt cx="324599" cy="457200"/>
                  </a:xfrm>
                </p:grpSpPr>
                <p:cxnSp>
                  <p:nvCxnSpPr>
                    <p:cNvPr id="209" name="Connecteur droit 208">
                      <a:extLst>
                        <a:ext uri="{FF2B5EF4-FFF2-40B4-BE49-F238E27FC236}">
                          <a16:creationId xmlns:a16="http://schemas.microsoft.com/office/drawing/2014/main" id="{A76D4BC7-5ACE-B57D-3A17-154A5DEFE796}"/>
                        </a:ext>
                      </a:extLst>
                    </p:cNvPr>
                    <p:cNvCxnSpPr>
                      <a:cxnSpLocks/>
                    </p:cNvCxnSpPr>
                    <p:nvPr/>
                  </p:nvCxnSpPr>
                  <p:spPr>
                    <a:xfrm>
                      <a:off x="7987018" y="1411447"/>
                      <a:ext cx="120242"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10" name="Connecteur droit 209">
                      <a:extLst>
                        <a:ext uri="{FF2B5EF4-FFF2-40B4-BE49-F238E27FC236}">
                          <a16:creationId xmlns:a16="http://schemas.microsoft.com/office/drawing/2014/main" id="{CC2BCC87-C540-CC58-EB77-4C30B16163D9}"/>
                        </a:ext>
                      </a:extLst>
                    </p:cNvPr>
                    <p:cNvCxnSpPr>
                      <a:cxnSpLocks/>
                    </p:cNvCxnSpPr>
                    <p:nvPr/>
                  </p:nvCxnSpPr>
                  <p:spPr>
                    <a:xfrm>
                      <a:off x="8001699" y="1411447"/>
                      <a:ext cx="211123"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11" name="Connecteur droit 210">
                      <a:extLst>
                        <a:ext uri="{FF2B5EF4-FFF2-40B4-BE49-F238E27FC236}">
                          <a16:creationId xmlns:a16="http://schemas.microsoft.com/office/drawing/2014/main" id="{DAE89E88-C1D9-64C0-E4C8-6FE9E2962D40}"/>
                        </a:ext>
                      </a:extLst>
                    </p:cNvPr>
                    <p:cNvCxnSpPr>
                      <a:cxnSpLocks/>
                    </p:cNvCxnSpPr>
                    <p:nvPr/>
                  </p:nvCxnSpPr>
                  <p:spPr>
                    <a:xfrm>
                      <a:off x="8001699" y="1411447"/>
                      <a:ext cx="285529" cy="392186"/>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12" name="Connecteur droit 211">
                      <a:extLst>
                        <a:ext uri="{FF2B5EF4-FFF2-40B4-BE49-F238E27FC236}">
                          <a16:creationId xmlns:a16="http://schemas.microsoft.com/office/drawing/2014/main" id="{44F0CF28-A1A0-755A-6A55-DCCE3038930C}"/>
                        </a:ext>
                      </a:extLst>
                    </p:cNvPr>
                    <p:cNvCxnSpPr>
                      <a:cxnSpLocks/>
                    </p:cNvCxnSpPr>
                    <p:nvPr/>
                  </p:nvCxnSpPr>
                  <p:spPr>
                    <a:xfrm>
                      <a:off x="8012224" y="1411447"/>
                      <a:ext cx="299393" cy="291518"/>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88" name="Groupe 187">
                  <a:extLst>
                    <a:ext uri="{FF2B5EF4-FFF2-40B4-BE49-F238E27FC236}">
                      <a16:creationId xmlns:a16="http://schemas.microsoft.com/office/drawing/2014/main" id="{979B42E7-0EC9-2A93-3E57-83FE6882CBDE}"/>
                    </a:ext>
                  </a:extLst>
                </p:cNvPr>
                <p:cNvGrpSpPr/>
                <p:nvPr/>
              </p:nvGrpSpPr>
              <p:grpSpPr>
                <a:xfrm rot="401990">
                  <a:off x="2618049" y="3401569"/>
                  <a:ext cx="709204" cy="938846"/>
                  <a:chOff x="3640618" y="5056951"/>
                  <a:chExt cx="1411739" cy="1328731"/>
                </a:xfrm>
              </p:grpSpPr>
              <p:sp>
                <p:nvSpPr>
                  <p:cNvPr id="189" name="Parallélogramme 188">
                    <a:extLst>
                      <a:ext uri="{FF2B5EF4-FFF2-40B4-BE49-F238E27FC236}">
                        <a16:creationId xmlns:a16="http://schemas.microsoft.com/office/drawing/2014/main" id="{2AEB167B-DEEA-0F5C-1436-531480EECB34}"/>
                      </a:ext>
                    </a:extLst>
                  </p:cNvPr>
                  <p:cNvSpPr/>
                  <p:nvPr/>
                </p:nvSpPr>
                <p:spPr>
                  <a:xfrm rot="10800000">
                    <a:off x="3640618" y="5056951"/>
                    <a:ext cx="1338740" cy="1283516"/>
                  </a:xfrm>
                  <a:prstGeom prst="parallelogram">
                    <a:avLst>
                      <a:gd name="adj" fmla="val 910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grpSp>
                <p:nvGrpSpPr>
                  <p:cNvPr id="190" name="Groupe 189">
                    <a:extLst>
                      <a:ext uri="{FF2B5EF4-FFF2-40B4-BE49-F238E27FC236}">
                        <a16:creationId xmlns:a16="http://schemas.microsoft.com/office/drawing/2014/main" id="{8754A75A-A5BD-1A0D-B860-4AF512F2E37C}"/>
                      </a:ext>
                    </a:extLst>
                  </p:cNvPr>
                  <p:cNvGrpSpPr/>
                  <p:nvPr/>
                </p:nvGrpSpPr>
                <p:grpSpPr>
                  <a:xfrm rot="21270658">
                    <a:off x="4046069" y="5928482"/>
                    <a:ext cx="324599" cy="457200"/>
                    <a:chOff x="7987018" y="1411447"/>
                    <a:chExt cx="324599" cy="457200"/>
                  </a:xfrm>
                </p:grpSpPr>
                <p:cxnSp>
                  <p:nvCxnSpPr>
                    <p:cNvPr id="201" name="Connecteur droit 200">
                      <a:extLst>
                        <a:ext uri="{FF2B5EF4-FFF2-40B4-BE49-F238E27FC236}">
                          <a16:creationId xmlns:a16="http://schemas.microsoft.com/office/drawing/2014/main" id="{161257DF-EA87-ADD5-283D-355F8F9B36FB}"/>
                        </a:ext>
                      </a:extLst>
                    </p:cNvPr>
                    <p:cNvCxnSpPr>
                      <a:cxnSpLocks/>
                    </p:cNvCxnSpPr>
                    <p:nvPr/>
                  </p:nvCxnSpPr>
                  <p:spPr>
                    <a:xfrm>
                      <a:off x="7987018" y="1411447"/>
                      <a:ext cx="120242"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02" name="Connecteur droit 201">
                      <a:extLst>
                        <a:ext uri="{FF2B5EF4-FFF2-40B4-BE49-F238E27FC236}">
                          <a16:creationId xmlns:a16="http://schemas.microsoft.com/office/drawing/2014/main" id="{2CF78DD1-F44A-9E9B-DE3A-DC41460F3765}"/>
                        </a:ext>
                      </a:extLst>
                    </p:cNvPr>
                    <p:cNvCxnSpPr>
                      <a:cxnSpLocks/>
                    </p:cNvCxnSpPr>
                    <p:nvPr/>
                  </p:nvCxnSpPr>
                  <p:spPr>
                    <a:xfrm>
                      <a:off x="8001699" y="1411447"/>
                      <a:ext cx="211123"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03" name="Connecteur droit 202">
                      <a:extLst>
                        <a:ext uri="{FF2B5EF4-FFF2-40B4-BE49-F238E27FC236}">
                          <a16:creationId xmlns:a16="http://schemas.microsoft.com/office/drawing/2014/main" id="{A2DBD65C-7FEF-A809-9AD9-67CD6959D624}"/>
                        </a:ext>
                      </a:extLst>
                    </p:cNvPr>
                    <p:cNvCxnSpPr>
                      <a:cxnSpLocks/>
                    </p:cNvCxnSpPr>
                    <p:nvPr/>
                  </p:nvCxnSpPr>
                  <p:spPr>
                    <a:xfrm>
                      <a:off x="8001699" y="1411447"/>
                      <a:ext cx="285529" cy="392186"/>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04" name="Connecteur droit 203">
                      <a:extLst>
                        <a:ext uri="{FF2B5EF4-FFF2-40B4-BE49-F238E27FC236}">
                          <a16:creationId xmlns:a16="http://schemas.microsoft.com/office/drawing/2014/main" id="{A3A78FE1-4373-138C-D50A-A80F2B367FD4}"/>
                        </a:ext>
                      </a:extLst>
                    </p:cNvPr>
                    <p:cNvCxnSpPr>
                      <a:cxnSpLocks/>
                    </p:cNvCxnSpPr>
                    <p:nvPr/>
                  </p:nvCxnSpPr>
                  <p:spPr>
                    <a:xfrm>
                      <a:off x="8012224" y="1411447"/>
                      <a:ext cx="299393" cy="291518"/>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grpSp>
              <p:grpSp>
                <p:nvGrpSpPr>
                  <p:cNvPr id="191" name="Groupe 190">
                    <a:extLst>
                      <a:ext uri="{FF2B5EF4-FFF2-40B4-BE49-F238E27FC236}">
                        <a16:creationId xmlns:a16="http://schemas.microsoft.com/office/drawing/2014/main" id="{31DB4DFC-0E36-FA26-0E05-83EC0F4D25D3}"/>
                      </a:ext>
                    </a:extLst>
                  </p:cNvPr>
                  <p:cNvGrpSpPr/>
                  <p:nvPr/>
                </p:nvGrpSpPr>
                <p:grpSpPr>
                  <a:xfrm>
                    <a:off x="4727758" y="5222282"/>
                    <a:ext cx="324599" cy="457200"/>
                    <a:chOff x="7987018" y="1411447"/>
                    <a:chExt cx="324599" cy="457200"/>
                  </a:xfrm>
                </p:grpSpPr>
                <p:cxnSp>
                  <p:nvCxnSpPr>
                    <p:cNvPr id="197" name="Connecteur droit 196">
                      <a:extLst>
                        <a:ext uri="{FF2B5EF4-FFF2-40B4-BE49-F238E27FC236}">
                          <a16:creationId xmlns:a16="http://schemas.microsoft.com/office/drawing/2014/main" id="{2839E2A5-12D6-DCE5-34BE-7FF8FC9DE522}"/>
                        </a:ext>
                      </a:extLst>
                    </p:cNvPr>
                    <p:cNvCxnSpPr>
                      <a:cxnSpLocks/>
                    </p:cNvCxnSpPr>
                    <p:nvPr/>
                  </p:nvCxnSpPr>
                  <p:spPr>
                    <a:xfrm>
                      <a:off x="7987018" y="1411447"/>
                      <a:ext cx="120242"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98" name="Connecteur droit 197">
                      <a:extLst>
                        <a:ext uri="{FF2B5EF4-FFF2-40B4-BE49-F238E27FC236}">
                          <a16:creationId xmlns:a16="http://schemas.microsoft.com/office/drawing/2014/main" id="{756992DA-7F28-7E3F-11F5-C2A5059DC088}"/>
                        </a:ext>
                      </a:extLst>
                    </p:cNvPr>
                    <p:cNvCxnSpPr>
                      <a:cxnSpLocks/>
                    </p:cNvCxnSpPr>
                    <p:nvPr/>
                  </p:nvCxnSpPr>
                  <p:spPr>
                    <a:xfrm>
                      <a:off x="8001699" y="1411447"/>
                      <a:ext cx="211123"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99" name="Connecteur droit 198">
                      <a:extLst>
                        <a:ext uri="{FF2B5EF4-FFF2-40B4-BE49-F238E27FC236}">
                          <a16:creationId xmlns:a16="http://schemas.microsoft.com/office/drawing/2014/main" id="{7797D0F8-EB4A-93F7-3271-8AE859930638}"/>
                        </a:ext>
                      </a:extLst>
                    </p:cNvPr>
                    <p:cNvCxnSpPr>
                      <a:cxnSpLocks/>
                    </p:cNvCxnSpPr>
                    <p:nvPr/>
                  </p:nvCxnSpPr>
                  <p:spPr>
                    <a:xfrm>
                      <a:off x="8001699" y="1411447"/>
                      <a:ext cx="285529" cy="392186"/>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00" name="Connecteur droit 199">
                      <a:extLst>
                        <a:ext uri="{FF2B5EF4-FFF2-40B4-BE49-F238E27FC236}">
                          <a16:creationId xmlns:a16="http://schemas.microsoft.com/office/drawing/2014/main" id="{68902208-8469-AD1B-255B-C7B44B5CE137}"/>
                        </a:ext>
                      </a:extLst>
                    </p:cNvPr>
                    <p:cNvCxnSpPr>
                      <a:cxnSpLocks/>
                    </p:cNvCxnSpPr>
                    <p:nvPr/>
                  </p:nvCxnSpPr>
                  <p:spPr>
                    <a:xfrm>
                      <a:off x="8012224" y="1411447"/>
                      <a:ext cx="299393" cy="291518"/>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grpSp>
              <p:grpSp>
                <p:nvGrpSpPr>
                  <p:cNvPr id="192" name="Groupe 191">
                    <a:extLst>
                      <a:ext uri="{FF2B5EF4-FFF2-40B4-BE49-F238E27FC236}">
                        <a16:creationId xmlns:a16="http://schemas.microsoft.com/office/drawing/2014/main" id="{525CDCE3-F9AF-23EA-2448-06ACCBD42641}"/>
                      </a:ext>
                    </a:extLst>
                  </p:cNvPr>
                  <p:cNvGrpSpPr/>
                  <p:nvPr/>
                </p:nvGrpSpPr>
                <p:grpSpPr>
                  <a:xfrm rot="21277069">
                    <a:off x="4391286" y="5565590"/>
                    <a:ext cx="324599" cy="457200"/>
                    <a:chOff x="7987018" y="1411447"/>
                    <a:chExt cx="324599" cy="457200"/>
                  </a:xfrm>
                </p:grpSpPr>
                <p:cxnSp>
                  <p:nvCxnSpPr>
                    <p:cNvPr id="193" name="Connecteur droit 192">
                      <a:extLst>
                        <a:ext uri="{FF2B5EF4-FFF2-40B4-BE49-F238E27FC236}">
                          <a16:creationId xmlns:a16="http://schemas.microsoft.com/office/drawing/2014/main" id="{FD3819E1-4198-2B48-2595-9C1F2F3256A1}"/>
                        </a:ext>
                      </a:extLst>
                    </p:cNvPr>
                    <p:cNvCxnSpPr>
                      <a:cxnSpLocks/>
                    </p:cNvCxnSpPr>
                    <p:nvPr/>
                  </p:nvCxnSpPr>
                  <p:spPr>
                    <a:xfrm>
                      <a:off x="7987018" y="1411447"/>
                      <a:ext cx="120242"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94" name="Connecteur droit 193">
                      <a:extLst>
                        <a:ext uri="{FF2B5EF4-FFF2-40B4-BE49-F238E27FC236}">
                          <a16:creationId xmlns:a16="http://schemas.microsoft.com/office/drawing/2014/main" id="{5A8FD81E-4520-331B-F9BE-BBCE5D5D1E78}"/>
                        </a:ext>
                      </a:extLst>
                    </p:cNvPr>
                    <p:cNvCxnSpPr>
                      <a:cxnSpLocks/>
                    </p:cNvCxnSpPr>
                    <p:nvPr/>
                  </p:nvCxnSpPr>
                  <p:spPr>
                    <a:xfrm>
                      <a:off x="8001699" y="1411447"/>
                      <a:ext cx="211123"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95" name="Connecteur droit 194">
                      <a:extLst>
                        <a:ext uri="{FF2B5EF4-FFF2-40B4-BE49-F238E27FC236}">
                          <a16:creationId xmlns:a16="http://schemas.microsoft.com/office/drawing/2014/main" id="{7A54A271-BFC5-C804-75CB-81E7436561FF}"/>
                        </a:ext>
                      </a:extLst>
                    </p:cNvPr>
                    <p:cNvCxnSpPr>
                      <a:cxnSpLocks/>
                    </p:cNvCxnSpPr>
                    <p:nvPr/>
                  </p:nvCxnSpPr>
                  <p:spPr>
                    <a:xfrm>
                      <a:off x="8001699" y="1411447"/>
                      <a:ext cx="285529" cy="392186"/>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96" name="Connecteur droit 195">
                      <a:extLst>
                        <a:ext uri="{FF2B5EF4-FFF2-40B4-BE49-F238E27FC236}">
                          <a16:creationId xmlns:a16="http://schemas.microsoft.com/office/drawing/2014/main" id="{F51DE2C1-0C03-0A9D-D08C-A01D839523F8}"/>
                        </a:ext>
                      </a:extLst>
                    </p:cNvPr>
                    <p:cNvCxnSpPr>
                      <a:cxnSpLocks/>
                    </p:cNvCxnSpPr>
                    <p:nvPr/>
                  </p:nvCxnSpPr>
                  <p:spPr>
                    <a:xfrm>
                      <a:off x="8012224" y="1411447"/>
                      <a:ext cx="299393" cy="291518"/>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1" name="Organigramme : Procédé 150">
                <a:hlinkClick r:id="rId22" action="ppaction://hlinksldjump"/>
                <a:extLst>
                  <a:ext uri="{FF2B5EF4-FFF2-40B4-BE49-F238E27FC236}">
                    <a16:creationId xmlns:a16="http://schemas.microsoft.com/office/drawing/2014/main" id="{1CF9E4AE-340C-96DB-AA12-324E4CEE36B7}"/>
                  </a:ext>
                </a:extLst>
              </p:cNvPr>
              <p:cNvSpPr/>
              <p:nvPr/>
            </p:nvSpPr>
            <p:spPr>
              <a:xfrm>
                <a:off x="6273041" y="3762382"/>
                <a:ext cx="1028120" cy="434575"/>
              </a:xfrm>
              <a:prstGeom prst="flowChartProcess">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a:solidFill>
                      <a:schemeClr val="tx1"/>
                    </a:solidFill>
                  </a:rPr>
                  <a:t>Blancheur</a:t>
                </a:r>
                <a:endParaRPr lang="fr-FR" sz="1400">
                  <a:solidFill>
                    <a:schemeClr val="tx1"/>
                  </a:solidFill>
                </a:endParaRPr>
              </a:p>
            </p:txBody>
          </p:sp>
          <p:sp>
            <p:nvSpPr>
              <p:cNvPr id="181" name="Parallélogramme 180">
                <a:extLst>
                  <a:ext uri="{FF2B5EF4-FFF2-40B4-BE49-F238E27FC236}">
                    <a16:creationId xmlns:a16="http://schemas.microsoft.com/office/drawing/2014/main" id="{E9D5C7C6-B3B1-0D92-BED2-C808D8A78BD5}"/>
                  </a:ext>
                </a:extLst>
              </p:cNvPr>
              <p:cNvSpPr/>
              <p:nvPr/>
            </p:nvSpPr>
            <p:spPr>
              <a:xfrm>
                <a:off x="4528613" y="3833522"/>
                <a:ext cx="1241160" cy="305381"/>
              </a:xfrm>
              <a:prstGeom prst="parallelogram">
                <a:avLst/>
              </a:prstGeom>
              <a:blipFill>
                <a:blip r:embed="rId23"/>
                <a:tile tx="0" ty="0" sx="100000" sy="100000" flip="none" algn="tl"/>
              </a:blip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14" name="Groupe 313">
                <a:extLst>
                  <a:ext uri="{FF2B5EF4-FFF2-40B4-BE49-F238E27FC236}">
                    <a16:creationId xmlns:a16="http://schemas.microsoft.com/office/drawing/2014/main" id="{4112439D-1E05-970F-3222-E4A6D3C2C96B}"/>
                  </a:ext>
                </a:extLst>
              </p:cNvPr>
              <p:cNvGrpSpPr/>
              <p:nvPr/>
            </p:nvGrpSpPr>
            <p:grpSpPr>
              <a:xfrm>
                <a:off x="4836411" y="3655092"/>
                <a:ext cx="42611" cy="130027"/>
                <a:chOff x="-4423937" y="3813213"/>
                <a:chExt cx="42611" cy="130027"/>
              </a:xfrm>
            </p:grpSpPr>
            <p:cxnSp>
              <p:nvCxnSpPr>
                <p:cNvPr id="175" name="Connecteur droit 174">
                  <a:extLst>
                    <a:ext uri="{FF2B5EF4-FFF2-40B4-BE49-F238E27FC236}">
                      <a16:creationId xmlns:a16="http://schemas.microsoft.com/office/drawing/2014/main" id="{0BEC1B11-87CD-EF37-FDD3-2DC9B1F2A694}"/>
                    </a:ext>
                  </a:extLst>
                </p:cNvPr>
                <p:cNvCxnSpPr>
                  <a:cxnSpLocks/>
                </p:cNvCxnSpPr>
                <p:nvPr/>
              </p:nvCxnSpPr>
              <p:spPr>
                <a:xfrm rot="16200000" flipH="1">
                  <a:off x="-4488950" y="3878226"/>
                  <a:ext cx="130026" cy="0"/>
                </a:xfrm>
                <a:prstGeom prst="line">
                  <a:avLst/>
                </a:prstGeom>
                <a:ln w="12700"/>
              </p:spPr>
              <p:style>
                <a:lnRef idx="1">
                  <a:schemeClr val="accent6"/>
                </a:lnRef>
                <a:fillRef idx="0">
                  <a:schemeClr val="accent6"/>
                </a:fillRef>
                <a:effectRef idx="0">
                  <a:schemeClr val="accent6"/>
                </a:effectRef>
                <a:fontRef idx="minor">
                  <a:schemeClr val="tx1"/>
                </a:fontRef>
              </p:style>
            </p:cxnSp>
            <p:cxnSp>
              <p:nvCxnSpPr>
                <p:cNvPr id="176" name="Connecteur droit 175">
                  <a:extLst>
                    <a:ext uri="{FF2B5EF4-FFF2-40B4-BE49-F238E27FC236}">
                      <a16:creationId xmlns:a16="http://schemas.microsoft.com/office/drawing/2014/main" id="{B83E32EF-FC58-B96F-BB6E-BD0282730D81}"/>
                    </a:ext>
                  </a:extLst>
                </p:cNvPr>
                <p:cNvCxnSpPr>
                  <a:cxnSpLocks/>
                </p:cNvCxnSpPr>
                <p:nvPr/>
              </p:nvCxnSpPr>
              <p:spPr>
                <a:xfrm rot="16200000" flipH="1">
                  <a:off x="-4470472" y="3878227"/>
                  <a:ext cx="130026" cy="0"/>
                </a:xfrm>
                <a:prstGeom prst="line">
                  <a:avLst/>
                </a:prstGeom>
                <a:ln w="12700"/>
              </p:spPr>
              <p:style>
                <a:lnRef idx="1">
                  <a:schemeClr val="accent6"/>
                </a:lnRef>
                <a:fillRef idx="0">
                  <a:schemeClr val="accent6"/>
                </a:fillRef>
                <a:effectRef idx="0">
                  <a:schemeClr val="accent6"/>
                </a:effectRef>
                <a:fontRef idx="minor">
                  <a:schemeClr val="tx1"/>
                </a:fontRef>
              </p:style>
            </p:cxnSp>
            <p:cxnSp>
              <p:nvCxnSpPr>
                <p:cNvPr id="177" name="Connecteur droit 176">
                  <a:extLst>
                    <a:ext uri="{FF2B5EF4-FFF2-40B4-BE49-F238E27FC236}">
                      <a16:creationId xmlns:a16="http://schemas.microsoft.com/office/drawing/2014/main" id="{1877C247-BB47-EBED-79FA-2625A7AF190F}"/>
                    </a:ext>
                  </a:extLst>
                </p:cNvPr>
                <p:cNvCxnSpPr>
                  <a:cxnSpLocks/>
                </p:cNvCxnSpPr>
                <p:nvPr/>
              </p:nvCxnSpPr>
              <p:spPr>
                <a:xfrm rot="16200000" flipH="1">
                  <a:off x="-4446339" y="3878227"/>
                  <a:ext cx="130026" cy="0"/>
                </a:xfrm>
                <a:prstGeom prst="line">
                  <a:avLst/>
                </a:prstGeom>
                <a:ln w="12700"/>
              </p:spPr>
              <p:style>
                <a:lnRef idx="1">
                  <a:schemeClr val="accent6"/>
                </a:lnRef>
                <a:fillRef idx="0">
                  <a:schemeClr val="accent6"/>
                </a:fillRef>
                <a:effectRef idx="0">
                  <a:schemeClr val="accent6"/>
                </a:effectRef>
                <a:fontRef idx="minor">
                  <a:schemeClr val="tx1"/>
                </a:fontRef>
              </p:style>
            </p:cxnSp>
          </p:grpSp>
          <p:cxnSp>
            <p:nvCxnSpPr>
              <p:cNvPr id="154" name="Connecteur droit avec flèche 153">
                <a:extLst>
                  <a:ext uri="{FF2B5EF4-FFF2-40B4-BE49-F238E27FC236}">
                    <a16:creationId xmlns:a16="http://schemas.microsoft.com/office/drawing/2014/main" id="{2DF8FF2A-5503-929E-6233-545B37CC33A4}"/>
                  </a:ext>
                </a:extLst>
              </p:cNvPr>
              <p:cNvCxnSpPr>
                <a:cxnSpLocks/>
              </p:cNvCxnSpPr>
              <p:nvPr/>
            </p:nvCxnSpPr>
            <p:spPr>
              <a:xfrm flipH="1" flipV="1">
                <a:off x="5785902" y="4049775"/>
                <a:ext cx="459854" cy="2113"/>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5" name="Groupe 154">
                <a:extLst>
                  <a:ext uri="{FF2B5EF4-FFF2-40B4-BE49-F238E27FC236}">
                    <a16:creationId xmlns:a16="http://schemas.microsoft.com/office/drawing/2014/main" id="{EEFB8B9D-4699-3B04-152D-013516451DEB}"/>
                  </a:ext>
                </a:extLst>
              </p:cNvPr>
              <p:cNvGrpSpPr/>
              <p:nvPr/>
            </p:nvGrpSpPr>
            <p:grpSpPr>
              <a:xfrm>
                <a:off x="1406126" y="3533653"/>
                <a:ext cx="2565770" cy="790232"/>
                <a:chOff x="1651325" y="4226061"/>
                <a:chExt cx="4515401" cy="1644080"/>
              </a:xfrm>
            </p:grpSpPr>
            <p:sp>
              <p:nvSpPr>
                <p:cNvPr id="160" name="Organigramme : Procédé 159">
                  <a:hlinkClick r:id="rId24" action="ppaction://hlinksldjump"/>
                  <a:extLst>
                    <a:ext uri="{FF2B5EF4-FFF2-40B4-BE49-F238E27FC236}">
                      <a16:creationId xmlns:a16="http://schemas.microsoft.com/office/drawing/2014/main" id="{0E9A2639-4887-DC05-CE50-79C364742392}"/>
                    </a:ext>
                  </a:extLst>
                </p:cNvPr>
                <p:cNvSpPr/>
                <p:nvPr/>
              </p:nvSpPr>
              <p:spPr>
                <a:xfrm flipH="1">
                  <a:off x="2651470" y="4427396"/>
                  <a:ext cx="3515256" cy="1267279"/>
                </a:xfrm>
                <a:prstGeom prst="flowChartProcess">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1" name="Organigramme : Procédé 160">
                  <a:extLst>
                    <a:ext uri="{FF2B5EF4-FFF2-40B4-BE49-F238E27FC236}">
                      <a16:creationId xmlns:a16="http://schemas.microsoft.com/office/drawing/2014/main" id="{BADF74CD-898B-2A40-CB4E-336B6D591707}"/>
                    </a:ext>
                  </a:extLst>
                </p:cNvPr>
                <p:cNvSpPr/>
                <p:nvPr/>
              </p:nvSpPr>
              <p:spPr>
                <a:xfrm flipH="1">
                  <a:off x="2651470" y="4435270"/>
                  <a:ext cx="3515256" cy="371758"/>
                </a:xfrm>
                <a:prstGeom prst="flowChartProcess">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Friteuse L2</a:t>
                  </a:r>
                </a:p>
              </p:txBody>
            </p:sp>
            <p:sp>
              <p:nvSpPr>
                <p:cNvPr id="162" name="Organigramme : Procédé 161">
                  <a:extLst>
                    <a:ext uri="{FF2B5EF4-FFF2-40B4-BE49-F238E27FC236}">
                      <a16:creationId xmlns:a16="http://schemas.microsoft.com/office/drawing/2014/main" id="{6C68E4E4-4A27-7027-0C85-CE3AD581F3B1}"/>
                    </a:ext>
                  </a:extLst>
                </p:cNvPr>
                <p:cNvSpPr/>
                <p:nvPr/>
              </p:nvSpPr>
              <p:spPr>
                <a:xfrm flipH="1">
                  <a:off x="5385673" y="5388475"/>
                  <a:ext cx="183634" cy="167779"/>
                </a:xfrm>
                <a:prstGeom prst="flowChartProcess">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3" name="Organigramme : Procédé 162">
                  <a:extLst>
                    <a:ext uri="{FF2B5EF4-FFF2-40B4-BE49-F238E27FC236}">
                      <a16:creationId xmlns:a16="http://schemas.microsoft.com/office/drawing/2014/main" id="{02B6CC4A-905D-86F6-1981-FB4042F371FF}"/>
                    </a:ext>
                  </a:extLst>
                </p:cNvPr>
                <p:cNvSpPr/>
                <p:nvPr/>
              </p:nvSpPr>
              <p:spPr>
                <a:xfrm flipH="1">
                  <a:off x="2831370" y="5388476"/>
                  <a:ext cx="183634" cy="167779"/>
                </a:xfrm>
                <a:prstGeom prst="flowChartProcess">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4" name="Organigramme : Procédé 163">
                  <a:extLst>
                    <a:ext uri="{FF2B5EF4-FFF2-40B4-BE49-F238E27FC236}">
                      <a16:creationId xmlns:a16="http://schemas.microsoft.com/office/drawing/2014/main" id="{1C9BAAD7-4B28-532B-416F-614C904F1E53}"/>
                    </a:ext>
                  </a:extLst>
                </p:cNvPr>
                <p:cNvSpPr/>
                <p:nvPr/>
              </p:nvSpPr>
              <p:spPr>
                <a:xfrm flipH="1">
                  <a:off x="4374425" y="5388476"/>
                  <a:ext cx="183634" cy="167779"/>
                </a:xfrm>
                <a:prstGeom prst="flowChartProcess">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5" name="Organigramme : Procédé 164">
                  <a:extLst>
                    <a:ext uri="{FF2B5EF4-FFF2-40B4-BE49-F238E27FC236}">
                      <a16:creationId xmlns:a16="http://schemas.microsoft.com/office/drawing/2014/main" id="{CA0A4D3C-4C1F-861D-230A-42086010A240}"/>
                    </a:ext>
                  </a:extLst>
                </p:cNvPr>
                <p:cNvSpPr/>
                <p:nvPr/>
              </p:nvSpPr>
              <p:spPr>
                <a:xfrm flipH="1">
                  <a:off x="5609959" y="5694676"/>
                  <a:ext cx="183634" cy="167779"/>
                </a:xfrm>
                <a:prstGeom prst="flowChartProcess">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6" name="Organigramme : Procédé 165">
                  <a:extLst>
                    <a:ext uri="{FF2B5EF4-FFF2-40B4-BE49-F238E27FC236}">
                      <a16:creationId xmlns:a16="http://schemas.microsoft.com/office/drawing/2014/main" id="{261C4693-634D-D42C-D6F1-B289B243419B}"/>
                    </a:ext>
                  </a:extLst>
                </p:cNvPr>
                <p:cNvSpPr/>
                <p:nvPr/>
              </p:nvSpPr>
              <p:spPr>
                <a:xfrm flipH="1">
                  <a:off x="4778164" y="5702362"/>
                  <a:ext cx="183634" cy="167779"/>
                </a:xfrm>
                <a:prstGeom prst="flowChartProcess">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7" name="Organigramme : Procédé 166">
                  <a:extLst>
                    <a:ext uri="{FF2B5EF4-FFF2-40B4-BE49-F238E27FC236}">
                      <a16:creationId xmlns:a16="http://schemas.microsoft.com/office/drawing/2014/main" id="{03D167C6-DA28-9DBD-C56D-4AD129CC6BBA}"/>
                    </a:ext>
                  </a:extLst>
                </p:cNvPr>
                <p:cNvSpPr/>
                <p:nvPr/>
              </p:nvSpPr>
              <p:spPr>
                <a:xfrm flipH="1">
                  <a:off x="3127169" y="5702361"/>
                  <a:ext cx="183634" cy="167779"/>
                </a:xfrm>
                <a:prstGeom prst="flowChartProcess">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8" name="Organigramme : Procédé 167">
                  <a:extLst>
                    <a:ext uri="{FF2B5EF4-FFF2-40B4-BE49-F238E27FC236}">
                      <a16:creationId xmlns:a16="http://schemas.microsoft.com/office/drawing/2014/main" id="{55B9A353-1E55-2874-B9EC-55459045461A}"/>
                    </a:ext>
                  </a:extLst>
                </p:cNvPr>
                <p:cNvSpPr/>
                <p:nvPr/>
              </p:nvSpPr>
              <p:spPr>
                <a:xfrm flipH="1">
                  <a:off x="3955640" y="5702361"/>
                  <a:ext cx="183634" cy="167779"/>
                </a:xfrm>
                <a:prstGeom prst="flowChartProcess">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9" name="Organigramme : Procédé 168">
                  <a:extLst>
                    <a:ext uri="{FF2B5EF4-FFF2-40B4-BE49-F238E27FC236}">
                      <a16:creationId xmlns:a16="http://schemas.microsoft.com/office/drawing/2014/main" id="{F432D4AA-C3B0-F1EB-FE16-1D7F7E9434E8}"/>
                    </a:ext>
                  </a:extLst>
                </p:cNvPr>
                <p:cNvSpPr/>
                <p:nvPr/>
              </p:nvSpPr>
              <p:spPr>
                <a:xfrm flipH="1">
                  <a:off x="4137745" y="4226061"/>
                  <a:ext cx="542706" cy="201336"/>
                </a:xfrm>
                <a:prstGeom prst="flowChartProcess">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Organigramme : Terminateur 169">
                  <a:extLst>
                    <a:ext uri="{FF2B5EF4-FFF2-40B4-BE49-F238E27FC236}">
                      <a16:creationId xmlns:a16="http://schemas.microsoft.com/office/drawing/2014/main" id="{EA43B9C0-658C-9DBA-DCF3-3D88212D242F}"/>
                    </a:ext>
                  </a:extLst>
                </p:cNvPr>
                <p:cNvSpPr/>
                <p:nvPr/>
              </p:nvSpPr>
              <p:spPr>
                <a:xfrm>
                  <a:off x="2927541" y="5050532"/>
                  <a:ext cx="1548866" cy="257573"/>
                </a:xfrm>
                <a:prstGeom prst="flowChartTerminator">
                  <a:avLst/>
                </a:prstGeom>
                <a:ln w="28575">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fr-FR" sz="1100"/>
                    <a:t>TAPIS 2</a:t>
                  </a:r>
                </a:p>
              </p:txBody>
            </p:sp>
            <p:sp>
              <p:nvSpPr>
                <p:cNvPr id="171" name="Organigramme : Terminateur 170">
                  <a:extLst>
                    <a:ext uri="{FF2B5EF4-FFF2-40B4-BE49-F238E27FC236}">
                      <a16:creationId xmlns:a16="http://schemas.microsoft.com/office/drawing/2014/main" id="{E5BD15E6-7BFC-AA8D-8F98-1A4FC531D5C2}"/>
                    </a:ext>
                  </a:extLst>
                </p:cNvPr>
                <p:cNvSpPr/>
                <p:nvPr/>
              </p:nvSpPr>
              <p:spPr>
                <a:xfrm>
                  <a:off x="4547134" y="5061190"/>
                  <a:ext cx="1548865" cy="257573"/>
                </a:xfrm>
                <a:prstGeom prst="flowChartTerminator">
                  <a:avLst/>
                </a:prstGeom>
                <a:ln w="28575">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fr-FR" sz="1100"/>
                    <a:t>TAPIS 1</a:t>
                  </a:r>
                </a:p>
              </p:txBody>
            </p:sp>
            <p:sp>
              <p:nvSpPr>
                <p:cNvPr id="172" name="Organigramme : Terminateur 171">
                  <a:extLst>
                    <a:ext uri="{FF2B5EF4-FFF2-40B4-BE49-F238E27FC236}">
                      <a16:creationId xmlns:a16="http://schemas.microsoft.com/office/drawing/2014/main" id="{C565E6BC-9C45-5578-65C2-72F08A75FCCC}"/>
                    </a:ext>
                  </a:extLst>
                </p:cNvPr>
                <p:cNvSpPr/>
                <p:nvPr/>
              </p:nvSpPr>
              <p:spPr>
                <a:xfrm rot="1777777">
                  <a:off x="1651325" y="4802075"/>
                  <a:ext cx="1318149" cy="240731"/>
                </a:xfrm>
                <a:prstGeom prst="flowChartTerminator">
                  <a:avLst/>
                </a:prstGeom>
                <a:ln w="28575">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fr-FR" sz="1100"/>
                    <a:t>TAPIS 3</a:t>
                  </a:r>
                </a:p>
              </p:txBody>
            </p:sp>
          </p:grpSp>
          <p:cxnSp>
            <p:nvCxnSpPr>
              <p:cNvPr id="156" name="Connecteur droit avec flèche 155">
                <a:extLst>
                  <a:ext uri="{FF2B5EF4-FFF2-40B4-BE49-F238E27FC236}">
                    <a16:creationId xmlns:a16="http://schemas.microsoft.com/office/drawing/2014/main" id="{8A078D46-6DB1-BEF2-3171-9304EA2E8601}"/>
                  </a:ext>
                </a:extLst>
              </p:cNvPr>
              <p:cNvCxnSpPr>
                <a:cxnSpLocks/>
              </p:cNvCxnSpPr>
              <p:nvPr/>
            </p:nvCxnSpPr>
            <p:spPr>
              <a:xfrm flipH="1" flipV="1">
                <a:off x="929473" y="3811113"/>
                <a:ext cx="459854" cy="2113"/>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Connecteur : en angle 156">
                <a:extLst>
                  <a:ext uri="{FF2B5EF4-FFF2-40B4-BE49-F238E27FC236}">
                    <a16:creationId xmlns:a16="http://schemas.microsoft.com/office/drawing/2014/main" id="{D487ECD6-09B6-5125-E689-56A1B16CB338}"/>
                  </a:ext>
                </a:extLst>
              </p:cNvPr>
              <p:cNvCxnSpPr>
                <a:cxnSpLocks/>
              </p:cNvCxnSpPr>
              <p:nvPr/>
            </p:nvCxnSpPr>
            <p:spPr>
              <a:xfrm rot="10800000">
                <a:off x="1974436" y="3813226"/>
                <a:ext cx="2602981" cy="219194"/>
              </a:xfrm>
              <a:prstGeom prst="bentConnector3">
                <a:avLst>
                  <a:gd name="adj1" fmla="val 17416"/>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8" name="ZoneTexte 157">
                <a:extLst>
                  <a:ext uri="{FF2B5EF4-FFF2-40B4-BE49-F238E27FC236}">
                    <a16:creationId xmlns:a16="http://schemas.microsoft.com/office/drawing/2014/main" id="{EC961C47-42AD-5508-2439-15276F4C124E}"/>
                  </a:ext>
                </a:extLst>
              </p:cNvPr>
              <p:cNvSpPr txBox="1"/>
              <p:nvPr/>
            </p:nvSpPr>
            <p:spPr>
              <a:xfrm>
                <a:off x="3418819" y="3551578"/>
                <a:ext cx="459854" cy="356045"/>
              </a:xfrm>
              <a:prstGeom prst="rect">
                <a:avLst/>
              </a:prstGeom>
              <a:noFill/>
            </p:spPr>
            <p:txBody>
              <a:bodyPr wrap="square" rtlCol="0">
                <a:spAutoFit/>
              </a:bodyPr>
              <a:lstStyle/>
              <a:p>
                <a:r>
                  <a:rPr lang="fr-FR" sz="3200">
                    <a:solidFill>
                      <a:srgbClr val="FF0000"/>
                    </a:solidFill>
                  </a:rPr>
                  <a:t>*</a:t>
                </a:r>
              </a:p>
            </p:txBody>
          </p:sp>
          <p:sp>
            <p:nvSpPr>
              <p:cNvPr id="159" name="ZoneTexte 158">
                <a:extLst>
                  <a:ext uri="{FF2B5EF4-FFF2-40B4-BE49-F238E27FC236}">
                    <a16:creationId xmlns:a16="http://schemas.microsoft.com/office/drawing/2014/main" id="{DC67FA3A-AF1A-48BB-5B54-0BB05EF717BF}"/>
                  </a:ext>
                </a:extLst>
              </p:cNvPr>
              <p:cNvSpPr txBox="1"/>
              <p:nvPr/>
            </p:nvSpPr>
            <p:spPr>
              <a:xfrm>
                <a:off x="6990071" y="3765326"/>
                <a:ext cx="459854" cy="356045"/>
              </a:xfrm>
              <a:prstGeom prst="rect">
                <a:avLst/>
              </a:prstGeom>
              <a:noFill/>
            </p:spPr>
            <p:txBody>
              <a:bodyPr wrap="square" rtlCol="0">
                <a:spAutoFit/>
              </a:bodyPr>
              <a:lstStyle/>
              <a:p>
                <a:r>
                  <a:rPr lang="fr-FR" sz="3200">
                    <a:solidFill>
                      <a:srgbClr val="FF0000"/>
                    </a:solidFill>
                  </a:rPr>
                  <a:t>*</a:t>
                </a:r>
              </a:p>
            </p:txBody>
          </p:sp>
          <p:cxnSp>
            <p:nvCxnSpPr>
              <p:cNvPr id="14" name="Connecteur droit avec flèche 13">
                <a:extLst>
                  <a:ext uri="{FF2B5EF4-FFF2-40B4-BE49-F238E27FC236}">
                    <a16:creationId xmlns:a16="http://schemas.microsoft.com/office/drawing/2014/main" id="{1312FA84-F5AF-CD2C-B092-884E1E01455A}"/>
                  </a:ext>
                </a:extLst>
              </p:cNvPr>
              <p:cNvCxnSpPr>
                <a:cxnSpLocks/>
              </p:cNvCxnSpPr>
              <p:nvPr/>
            </p:nvCxnSpPr>
            <p:spPr>
              <a:xfrm flipH="1" flipV="1">
                <a:off x="10935369" y="4002734"/>
                <a:ext cx="459854" cy="2113"/>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2" name="ZoneTexte 271">
                <a:extLst>
                  <a:ext uri="{FF2B5EF4-FFF2-40B4-BE49-F238E27FC236}">
                    <a16:creationId xmlns:a16="http://schemas.microsoft.com/office/drawing/2014/main" id="{3D2B7992-D9FE-A508-99BE-7A6277FB5DA3}"/>
                  </a:ext>
                </a:extLst>
              </p:cNvPr>
              <p:cNvSpPr txBox="1"/>
              <p:nvPr/>
            </p:nvSpPr>
            <p:spPr>
              <a:xfrm>
                <a:off x="4638439" y="3855495"/>
                <a:ext cx="1077239" cy="159334"/>
              </a:xfrm>
              <a:prstGeom prst="rect">
                <a:avLst/>
              </a:prstGeom>
              <a:noFill/>
            </p:spPr>
            <p:txBody>
              <a:bodyPr wrap="none" rtlCol="0">
                <a:spAutoFit/>
              </a:bodyPr>
              <a:lstStyle/>
              <a:p>
                <a:r>
                  <a:rPr lang="fr-FR" sz="1050"/>
                  <a:t>Tapis </a:t>
                </a:r>
                <a:r>
                  <a:rPr lang="fr-FR" sz="1050" err="1"/>
                  <a:t>égoutteur</a:t>
                </a:r>
                <a:endParaRPr lang="fr-FR" sz="1050"/>
              </a:p>
            </p:txBody>
          </p:sp>
        </p:grpSp>
        <p:sp>
          <p:nvSpPr>
            <p:cNvPr id="148" name="ZoneTexte 147">
              <a:extLst>
                <a:ext uri="{FF2B5EF4-FFF2-40B4-BE49-F238E27FC236}">
                  <a16:creationId xmlns:a16="http://schemas.microsoft.com/office/drawing/2014/main" id="{017987EE-E0D7-31C5-D9D3-6B8BF683C7B7}"/>
                </a:ext>
              </a:extLst>
            </p:cNvPr>
            <p:cNvSpPr txBox="1"/>
            <p:nvPr/>
          </p:nvSpPr>
          <p:spPr>
            <a:xfrm>
              <a:off x="10063565" y="3881975"/>
              <a:ext cx="459854" cy="436256"/>
            </a:xfrm>
            <a:prstGeom prst="rect">
              <a:avLst/>
            </a:prstGeom>
            <a:noFill/>
          </p:spPr>
          <p:txBody>
            <a:bodyPr wrap="square" rtlCol="0">
              <a:spAutoFit/>
            </a:bodyPr>
            <a:lstStyle/>
            <a:p>
              <a:r>
                <a:rPr lang="fr-FR" sz="3200">
                  <a:solidFill>
                    <a:srgbClr val="FF0000"/>
                  </a:solidFill>
                </a:rPr>
                <a:t>*</a:t>
              </a:r>
            </a:p>
          </p:txBody>
        </p:sp>
      </p:grpSp>
    </p:spTree>
    <p:extLst>
      <p:ext uri="{BB962C8B-B14F-4D97-AF65-F5344CB8AC3E}">
        <p14:creationId xmlns:p14="http://schemas.microsoft.com/office/powerpoint/2010/main" val="307744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par>
                                <p:cTn id="16" presetID="22" presetClass="entr" presetSubtype="2"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2" presetClass="entr" presetSubtype="8"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nodeType="withEffect">
                                  <p:stCondLst>
                                    <p:cond delay="0"/>
                                  </p:stCondLst>
                                  <p:childTnLst>
                                    <p:set>
                                      <p:cBhvr>
                                        <p:cTn id="52" dur="1" fill="hold">
                                          <p:stCondLst>
                                            <p:cond delay="0"/>
                                          </p:stCondLst>
                                        </p:cTn>
                                        <p:tgtEl>
                                          <p:spTgt spid="147"/>
                                        </p:tgtEl>
                                        <p:attrNameLst>
                                          <p:attrName>style.visibility</p:attrName>
                                        </p:attrNameLst>
                                      </p:cBhvr>
                                      <p:to>
                                        <p:strVal val="visible"/>
                                      </p:to>
                                    </p:set>
                                    <p:animEffect transition="in" filter="fade">
                                      <p:cBhvr>
                                        <p:cTn id="53" dur="500"/>
                                        <p:tgtEl>
                                          <p:spTgt spid="147"/>
                                        </p:tgtEl>
                                      </p:cBhvr>
                                    </p:animEffect>
                                  </p:childTnLst>
                                </p:cTn>
                              </p:par>
                              <p:par>
                                <p:cTn id="54" presetID="10" presetClass="entr" presetSubtype="0" fill="hold"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10" presetClass="entr" presetSubtype="0" fill="hold" nodeType="withEffect">
                                  <p:stCondLst>
                                    <p:cond delay="0"/>
                                  </p:stCondLst>
                                  <p:childTnLst>
                                    <p:set>
                                      <p:cBhvr>
                                        <p:cTn id="58" dur="1" fill="hold">
                                          <p:stCondLst>
                                            <p:cond delay="0"/>
                                          </p:stCondLst>
                                        </p:cTn>
                                        <p:tgtEl>
                                          <p:spTgt spid="173"/>
                                        </p:tgtEl>
                                        <p:attrNameLst>
                                          <p:attrName>style.visibility</p:attrName>
                                        </p:attrNameLst>
                                      </p:cBhvr>
                                      <p:to>
                                        <p:strVal val="visible"/>
                                      </p:to>
                                    </p:set>
                                    <p:animEffect transition="in" filter="fade">
                                      <p:cBhvr>
                                        <p:cTn id="59" dur="500"/>
                                        <p:tgtEl>
                                          <p:spTgt spid="173"/>
                                        </p:tgtEl>
                                      </p:cBhvr>
                                    </p:animEffect>
                                  </p:childTnLst>
                                </p:cTn>
                              </p:par>
                              <p:par>
                                <p:cTn id="60" presetID="10" presetClass="entr" presetSubtype="0" fill="hold" nodeType="withEffect">
                                  <p:stCondLst>
                                    <p:cond delay="0"/>
                                  </p:stCondLst>
                                  <p:childTnLst>
                                    <p:set>
                                      <p:cBhvr>
                                        <p:cTn id="61" dur="1" fill="hold">
                                          <p:stCondLst>
                                            <p:cond delay="0"/>
                                          </p:stCondLst>
                                        </p:cTn>
                                        <p:tgtEl>
                                          <p:spTgt spid="174"/>
                                        </p:tgtEl>
                                        <p:attrNameLst>
                                          <p:attrName>style.visibility</p:attrName>
                                        </p:attrNameLst>
                                      </p:cBhvr>
                                      <p:to>
                                        <p:strVal val="visible"/>
                                      </p:to>
                                    </p:set>
                                    <p:animEffect transition="in" filter="fade">
                                      <p:cBhvr>
                                        <p:cTn id="62" dur="500"/>
                                        <p:tgtEl>
                                          <p:spTgt spid="174"/>
                                        </p:tgtEl>
                                      </p:cBhvr>
                                    </p:animEffect>
                                  </p:childTnLst>
                                </p:cTn>
                              </p:par>
                              <p:par>
                                <p:cTn id="63" presetID="10" presetClass="entr" presetSubtype="0" fill="hold" nodeType="withEffect">
                                  <p:stCondLst>
                                    <p:cond delay="0"/>
                                  </p:stCondLst>
                                  <p:childTnLst>
                                    <p:set>
                                      <p:cBhvr>
                                        <p:cTn id="64" dur="1" fill="hold">
                                          <p:stCondLst>
                                            <p:cond delay="0"/>
                                          </p:stCondLst>
                                        </p:cTn>
                                        <p:tgtEl>
                                          <p:spTgt spid="182"/>
                                        </p:tgtEl>
                                        <p:attrNameLst>
                                          <p:attrName>style.visibility</p:attrName>
                                        </p:attrNameLst>
                                      </p:cBhvr>
                                      <p:to>
                                        <p:strVal val="visible"/>
                                      </p:to>
                                    </p:set>
                                    <p:animEffect transition="in" filter="fade">
                                      <p:cBhvr>
                                        <p:cTn id="65" dur="500"/>
                                        <p:tgtEl>
                                          <p:spTgt spid="182"/>
                                        </p:tgtEl>
                                      </p:cBhvr>
                                    </p:animEffect>
                                  </p:childTnLst>
                                </p:cTn>
                              </p:par>
                              <p:par>
                                <p:cTn id="66" presetID="10" presetClass="entr" presetSubtype="0" fill="hold" nodeType="withEffect">
                                  <p:stCondLst>
                                    <p:cond delay="0"/>
                                  </p:stCondLst>
                                  <p:childTnLst>
                                    <p:set>
                                      <p:cBhvr>
                                        <p:cTn id="67" dur="1" fill="hold">
                                          <p:stCondLst>
                                            <p:cond delay="0"/>
                                          </p:stCondLst>
                                        </p:cTn>
                                        <p:tgtEl>
                                          <p:spTgt spid="260"/>
                                        </p:tgtEl>
                                        <p:attrNameLst>
                                          <p:attrName>style.visibility</p:attrName>
                                        </p:attrNameLst>
                                      </p:cBhvr>
                                      <p:to>
                                        <p:strVal val="visible"/>
                                      </p:to>
                                    </p:set>
                                    <p:animEffect transition="in" filter="fade">
                                      <p:cBhvr>
                                        <p:cTn id="68" dur="5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ZoneTexte 45">
            <a:extLst>
              <a:ext uri="{FF2B5EF4-FFF2-40B4-BE49-F238E27FC236}">
                <a16:creationId xmlns:a16="http://schemas.microsoft.com/office/drawing/2014/main" id="{1E7F1540-F491-55D2-58A0-3F1D4B5DBD9C}"/>
              </a:ext>
            </a:extLst>
          </p:cNvPr>
          <p:cNvSpPr txBox="1"/>
          <p:nvPr/>
        </p:nvSpPr>
        <p:spPr>
          <a:xfrm>
            <a:off x="0" y="242652"/>
            <a:ext cx="12191999" cy="784830"/>
          </a:xfrm>
          <a:prstGeom prst="rect">
            <a:avLst/>
          </a:prstGeom>
          <a:noFill/>
        </p:spPr>
        <p:txBody>
          <a:bodyPr wrap="square" lIns="91440" tIns="45720" rIns="91440" bIns="45720" rtlCol="0" anchor="t">
            <a:spAutoFit/>
          </a:bodyPr>
          <a:lstStyle/>
          <a:p>
            <a:pPr algn="ctr"/>
            <a:r>
              <a:rPr lang="fr-FR" sz="4500">
                <a:solidFill>
                  <a:schemeClr val="bg1"/>
                </a:solidFill>
              </a:rPr>
              <a:t>Fusion des données</a:t>
            </a:r>
            <a:endParaRPr lang="fr-FR" sz="4500">
              <a:solidFill>
                <a:schemeClr val="bg1"/>
              </a:solidFill>
              <a:cs typeface="Calibri"/>
            </a:endParaRPr>
          </a:p>
        </p:txBody>
      </p:sp>
      <p:pic>
        <p:nvPicPr>
          <p:cNvPr id="47" name="Picture 2" descr="Altho — Wikipédia">
            <a:extLst>
              <a:ext uri="{FF2B5EF4-FFF2-40B4-BE49-F238E27FC236}">
                <a16:creationId xmlns:a16="http://schemas.microsoft.com/office/drawing/2014/main" id="{EF203940-33E1-1418-75BA-E60C76FA1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3">
            <a:extLst>
              <a:ext uri="{FF2B5EF4-FFF2-40B4-BE49-F238E27FC236}">
                <a16:creationId xmlns:a16="http://schemas.microsoft.com/office/drawing/2014/main" id="{DF9B270F-0A4D-168E-2E54-D450AC6FEA79}"/>
              </a:ext>
            </a:extLst>
          </p:cNvPr>
          <p:cNvSpPr txBox="1">
            <a:spLocks/>
          </p:cNvSpPr>
          <p:nvPr/>
        </p:nvSpPr>
        <p:spPr>
          <a:xfrm>
            <a:off x="11826833" y="6534478"/>
            <a:ext cx="397824" cy="365125"/>
          </a:xfrm>
          <a:prstGeom prst="rect">
            <a:avLst/>
          </a:prstGeom>
        </p:spPr>
        <p:txBody>
          <a:bodyPr vert="horz" lIns="91440" tIns="45720" rIns="91440" bIns="45720" rtlCol="0" anchor="ctr"/>
          <a:lstStyle>
            <a:defPPr>
              <a:defRPr lang="fr-FR"/>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fld id="{2066355A-084C-D24E-9AD2-7E4FC41EA627}" type="slidenum">
              <a:rPr lang="en-US" smtClean="0"/>
              <a:pPr defTabSz="457189"/>
              <a:t>11</a:t>
            </a:fld>
            <a:endParaRPr lang="en-US"/>
          </a:p>
        </p:txBody>
      </p:sp>
      <p:sp>
        <p:nvSpPr>
          <p:cNvPr id="14" name="TextBox 13">
            <a:extLst>
              <a:ext uri="{FF2B5EF4-FFF2-40B4-BE49-F238E27FC236}">
                <a16:creationId xmlns:a16="http://schemas.microsoft.com/office/drawing/2014/main" id="{9A09B252-F83A-9582-A021-7A9FD2E61341}"/>
              </a:ext>
            </a:extLst>
          </p:cNvPr>
          <p:cNvSpPr txBox="1"/>
          <p:nvPr/>
        </p:nvSpPr>
        <p:spPr>
          <a:xfrm>
            <a:off x="4062239" y="5989041"/>
            <a:ext cx="4609729" cy="3744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lnSpc>
                <a:spcPts val="2300"/>
              </a:lnSpc>
              <a:buFont typeface="Wingdings,Sans-Serif"/>
              <a:buChar char="Ø"/>
            </a:pPr>
            <a:r>
              <a:rPr lang="en-US" i="1"/>
              <a:t>Une </a:t>
            </a:r>
            <a:r>
              <a:rPr lang="en-US" i="1" err="1"/>
              <a:t>ligne</a:t>
            </a:r>
            <a:r>
              <a:rPr lang="en-US" i="1"/>
              <a:t> = un </a:t>
            </a:r>
            <a:r>
              <a:rPr lang="en-US" i="1" err="1"/>
              <a:t>individu</a:t>
            </a:r>
            <a:r>
              <a:rPr lang="en-US" i="1"/>
              <a:t> = un lot de chips</a:t>
            </a:r>
            <a:endParaRPr lang="en-US" i="1">
              <a:cs typeface="Calibri"/>
            </a:endParaRPr>
          </a:p>
        </p:txBody>
      </p:sp>
      <p:sp>
        <p:nvSpPr>
          <p:cNvPr id="7" name="Rectangle : coins arrondis 6">
            <a:hlinkClick r:id="" action="ppaction://noaction"/>
            <a:extLst>
              <a:ext uri="{FF2B5EF4-FFF2-40B4-BE49-F238E27FC236}">
                <a16:creationId xmlns:a16="http://schemas.microsoft.com/office/drawing/2014/main" id="{BEFD6D7E-CF88-76A4-5042-176CCEEAED70}"/>
              </a:ext>
            </a:extLst>
          </p:cNvPr>
          <p:cNvSpPr/>
          <p:nvPr/>
        </p:nvSpPr>
        <p:spPr>
          <a:xfrm>
            <a:off x="4970149" y="4820341"/>
            <a:ext cx="2603781" cy="1028829"/>
          </a:xfrm>
          <a:prstGeom prst="roundRect">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a:solidFill>
                  <a:schemeClr val="accent2">
                    <a:lumMod val="50000"/>
                  </a:schemeClr>
                </a:solidFill>
              </a:rPr>
              <a:t>Fusion de l’ensemble des fichiers</a:t>
            </a:r>
          </a:p>
        </p:txBody>
      </p:sp>
      <p:cxnSp>
        <p:nvCxnSpPr>
          <p:cNvPr id="11" name="Connecteur droit avec flèche 10">
            <a:extLst>
              <a:ext uri="{FF2B5EF4-FFF2-40B4-BE49-F238E27FC236}">
                <a16:creationId xmlns:a16="http://schemas.microsoft.com/office/drawing/2014/main" id="{816FED39-972C-27D5-EB4A-1F654DB40EC0}"/>
              </a:ext>
            </a:extLst>
          </p:cNvPr>
          <p:cNvCxnSpPr>
            <a:cxnSpLocks/>
            <a:endCxn id="7" idx="1"/>
          </p:cNvCxnSpPr>
          <p:nvPr/>
        </p:nvCxnSpPr>
        <p:spPr>
          <a:xfrm>
            <a:off x="1768635" y="2763201"/>
            <a:ext cx="3201514" cy="257155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Connecteur droit avec flèche 12">
            <a:extLst>
              <a:ext uri="{FF2B5EF4-FFF2-40B4-BE49-F238E27FC236}">
                <a16:creationId xmlns:a16="http://schemas.microsoft.com/office/drawing/2014/main" id="{A31B1B6D-0B54-A488-95F4-5071CA5DC3E1}"/>
              </a:ext>
            </a:extLst>
          </p:cNvPr>
          <p:cNvCxnSpPr>
            <a:cxnSpLocks/>
          </p:cNvCxnSpPr>
          <p:nvPr/>
        </p:nvCxnSpPr>
        <p:spPr>
          <a:xfrm flipH="1">
            <a:off x="6817226" y="2763199"/>
            <a:ext cx="721228" cy="205498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Connecteur droit avec flèche 14">
            <a:extLst>
              <a:ext uri="{FF2B5EF4-FFF2-40B4-BE49-F238E27FC236}">
                <a16:creationId xmlns:a16="http://schemas.microsoft.com/office/drawing/2014/main" id="{5ECE9635-1B1C-B4E1-4B7C-3254171999E2}"/>
              </a:ext>
            </a:extLst>
          </p:cNvPr>
          <p:cNvCxnSpPr>
            <a:cxnSpLocks/>
          </p:cNvCxnSpPr>
          <p:nvPr/>
        </p:nvCxnSpPr>
        <p:spPr>
          <a:xfrm>
            <a:off x="4653544" y="2763200"/>
            <a:ext cx="897268" cy="205498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6" name="Connecteur droit avec flèche 15">
            <a:extLst>
              <a:ext uri="{FF2B5EF4-FFF2-40B4-BE49-F238E27FC236}">
                <a16:creationId xmlns:a16="http://schemas.microsoft.com/office/drawing/2014/main" id="{8196A9D1-7ECC-FE46-0D3C-3E20787047CC}"/>
              </a:ext>
            </a:extLst>
          </p:cNvPr>
          <p:cNvCxnSpPr>
            <a:cxnSpLocks/>
            <a:endCxn id="7" idx="3"/>
          </p:cNvCxnSpPr>
          <p:nvPr/>
        </p:nvCxnSpPr>
        <p:spPr>
          <a:xfrm flipH="1">
            <a:off x="7573930" y="2763198"/>
            <a:ext cx="2849433" cy="257155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nvGrpSpPr>
          <p:cNvPr id="54" name="Groupe 53">
            <a:extLst>
              <a:ext uri="{FF2B5EF4-FFF2-40B4-BE49-F238E27FC236}">
                <a16:creationId xmlns:a16="http://schemas.microsoft.com/office/drawing/2014/main" id="{4AF07B8C-89A3-2EFF-F138-A73503743264}"/>
              </a:ext>
            </a:extLst>
          </p:cNvPr>
          <p:cNvGrpSpPr/>
          <p:nvPr/>
        </p:nvGrpSpPr>
        <p:grpSpPr>
          <a:xfrm>
            <a:off x="502221" y="2337630"/>
            <a:ext cx="11187556" cy="507357"/>
            <a:chOff x="1388707" y="1331636"/>
            <a:chExt cx="9685176" cy="581238"/>
          </a:xfrm>
        </p:grpSpPr>
        <p:sp>
          <p:nvSpPr>
            <p:cNvPr id="82" name="Rectangle : coins arrondis 81">
              <a:extLst>
                <a:ext uri="{FF2B5EF4-FFF2-40B4-BE49-F238E27FC236}">
                  <a16:creationId xmlns:a16="http://schemas.microsoft.com/office/drawing/2014/main" id="{55325177-BB21-B68C-9CBD-776969B32DB1}"/>
                </a:ext>
              </a:extLst>
            </p:cNvPr>
            <p:cNvSpPr/>
            <p:nvPr/>
          </p:nvSpPr>
          <p:spPr>
            <a:xfrm>
              <a:off x="1388707" y="1331639"/>
              <a:ext cx="2192694" cy="581235"/>
            </a:xfrm>
            <a:prstGeom prst="roundRect">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err="1">
                  <a:solidFill>
                    <a:schemeClr val="accent2">
                      <a:lumMod val="75000"/>
                    </a:schemeClr>
                  </a:solidFill>
                </a:rPr>
                <a:t>Consommation_PDT</a:t>
              </a:r>
              <a:endParaRPr lang="fr-FR" sz="2000" b="1">
                <a:solidFill>
                  <a:schemeClr val="accent2">
                    <a:lumMod val="75000"/>
                  </a:schemeClr>
                </a:solidFill>
              </a:endParaRPr>
            </a:p>
          </p:txBody>
        </p:sp>
        <p:sp>
          <p:nvSpPr>
            <p:cNvPr id="83" name="Rectangle : coins arrondis 82">
              <a:extLst>
                <a:ext uri="{FF2B5EF4-FFF2-40B4-BE49-F238E27FC236}">
                  <a16:creationId xmlns:a16="http://schemas.microsoft.com/office/drawing/2014/main" id="{4E8F86D0-3081-38C2-66F0-B4C1B9BC9403}"/>
                </a:ext>
              </a:extLst>
            </p:cNvPr>
            <p:cNvSpPr/>
            <p:nvPr/>
          </p:nvSpPr>
          <p:spPr>
            <a:xfrm>
              <a:off x="8881189" y="1331636"/>
              <a:ext cx="2192694" cy="581235"/>
            </a:xfrm>
            <a:prstGeom prst="roundRect">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err="1">
                  <a:solidFill>
                    <a:schemeClr val="accent5">
                      <a:lumMod val="75000"/>
                    </a:schemeClr>
                  </a:solidFill>
                </a:rPr>
                <a:t>Indicateurs_Qualite</a:t>
              </a:r>
              <a:endParaRPr lang="fr-FR" sz="2000" b="1">
                <a:solidFill>
                  <a:schemeClr val="accent5">
                    <a:lumMod val="75000"/>
                  </a:schemeClr>
                </a:solidFill>
              </a:endParaRPr>
            </a:p>
          </p:txBody>
        </p:sp>
        <p:sp>
          <p:nvSpPr>
            <p:cNvPr id="84" name="Rectangle : coins arrondis 83">
              <a:extLst>
                <a:ext uri="{FF2B5EF4-FFF2-40B4-BE49-F238E27FC236}">
                  <a16:creationId xmlns:a16="http://schemas.microsoft.com/office/drawing/2014/main" id="{5DA7EF40-02F8-01E3-1BB2-13D0BCAB5392}"/>
                </a:ext>
              </a:extLst>
            </p:cNvPr>
            <p:cNvSpPr/>
            <p:nvPr/>
          </p:nvSpPr>
          <p:spPr>
            <a:xfrm>
              <a:off x="6383695" y="1331637"/>
              <a:ext cx="2192694" cy="581235"/>
            </a:xfrm>
            <a:prstGeom prst="roundRect">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err="1">
                  <a:solidFill>
                    <a:schemeClr val="accent4">
                      <a:lumMod val="75000"/>
                    </a:schemeClr>
                  </a:solidFill>
                </a:rPr>
                <a:t>Indicateurs_Frittage</a:t>
              </a:r>
              <a:endParaRPr lang="fr-FR" sz="2000" b="1">
                <a:solidFill>
                  <a:schemeClr val="accent4">
                    <a:lumMod val="75000"/>
                  </a:schemeClr>
                </a:solidFill>
              </a:endParaRPr>
            </a:p>
          </p:txBody>
        </p:sp>
        <p:sp>
          <p:nvSpPr>
            <p:cNvPr id="85" name="Rectangle : coins arrondis 84">
              <a:extLst>
                <a:ext uri="{FF2B5EF4-FFF2-40B4-BE49-F238E27FC236}">
                  <a16:creationId xmlns:a16="http://schemas.microsoft.com/office/drawing/2014/main" id="{F37A5348-535B-1FE7-F939-7637E455BD88}"/>
                </a:ext>
              </a:extLst>
            </p:cNvPr>
            <p:cNvSpPr/>
            <p:nvPr/>
          </p:nvSpPr>
          <p:spPr>
            <a:xfrm>
              <a:off x="3886201" y="1331638"/>
              <a:ext cx="2192694" cy="581235"/>
            </a:xfrm>
            <a:prstGeom prst="roundRect">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a:solidFill>
                    <a:schemeClr val="accent6">
                      <a:lumMod val="75000"/>
                    </a:schemeClr>
                  </a:solidFill>
                </a:rPr>
                <a:t>PDT</a:t>
              </a:r>
            </a:p>
          </p:txBody>
        </p:sp>
      </p:grpSp>
      <p:sp>
        <p:nvSpPr>
          <p:cNvPr id="52" name="TextBox 13">
            <a:extLst>
              <a:ext uri="{FF2B5EF4-FFF2-40B4-BE49-F238E27FC236}">
                <a16:creationId xmlns:a16="http://schemas.microsoft.com/office/drawing/2014/main" id="{B7198B8C-EE42-1A2E-66AD-99D1635C1E87}"/>
              </a:ext>
            </a:extLst>
          </p:cNvPr>
          <p:cNvSpPr txBox="1"/>
          <p:nvPr/>
        </p:nvSpPr>
        <p:spPr>
          <a:xfrm>
            <a:off x="492449" y="1734455"/>
            <a:ext cx="4609729" cy="3744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ts val="2300"/>
              </a:lnSpc>
              <a:buFont typeface="Wingdings,Sans-Serif"/>
              <a:buChar char="Ø"/>
            </a:pPr>
            <a:r>
              <a:rPr lang="en-US" err="1">
                <a:cs typeface="Calibri"/>
              </a:rPr>
              <a:t>Seulement</a:t>
            </a:r>
            <a:r>
              <a:rPr lang="en-US">
                <a:cs typeface="Calibri"/>
              </a:rPr>
              <a:t> pour </a:t>
            </a:r>
            <a:r>
              <a:rPr lang="en-US" err="1">
                <a:cs typeface="Calibri"/>
              </a:rPr>
              <a:t>l’année</a:t>
            </a:r>
            <a:r>
              <a:rPr lang="en-US">
                <a:cs typeface="Calibri"/>
              </a:rPr>
              <a:t> 2023</a:t>
            </a:r>
          </a:p>
        </p:txBody>
      </p:sp>
    </p:spTree>
    <p:extLst>
      <p:ext uri="{BB962C8B-B14F-4D97-AF65-F5344CB8AC3E}">
        <p14:creationId xmlns:p14="http://schemas.microsoft.com/office/powerpoint/2010/main" val="31321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par>
                                <p:cTn id="18" presetID="22" presetClass="entr" presetSubtype="1"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par>
                                <p:cTn id="21" presetID="22" presetClass="entr" presetSubtype="1"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par>
                                <p:cTn id="24" presetID="22" presetClass="entr" presetSubtype="1"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animBg="1"/>
      <p:bldP spid="5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FD9D4-A7FD-5775-1B66-B3A3467475E6}"/>
            </a:ext>
          </a:extLst>
        </p:cNvPr>
        <p:cNvGrpSpPr/>
        <p:nvPr/>
      </p:nvGrpSpPr>
      <p:grpSpPr>
        <a:xfrm>
          <a:off x="0" y="0"/>
          <a:ext cx="0" cy="0"/>
          <a:chOff x="0" y="0"/>
          <a:chExt cx="0" cy="0"/>
        </a:xfrm>
      </p:grpSpPr>
      <p:sp>
        <p:nvSpPr>
          <p:cNvPr id="37" name="ZoneTexte 36">
            <a:extLst>
              <a:ext uri="{FF2B5EF4-FFF2-40B4-BE49-F238E27FC236}">
                <a16:creationId xmlns:a16="http://schemas.microsoft.com/office/drawing/2014/main" id="{52B284B0-BD84-C8F5-EBEF-AFB12009B7BB}"/>
              </a:ext>
            </a:extLst>
          </p:cNvPr>
          <p:cNvSpPr txBox="1"/>
          <p:nvPr/>
        </p:nvSpPr>
        <p:spPr>
          <a:xfrm>
            <a:off x="0" y="203206"/>
            <a:ext cx="12192000" cy="784830"/>
          </a:xfrm>
          <a:prstGeom prst="rect">
            <a:avLst/>
          </a:prstGeom>
          <a:noFill/>
        </p:spPr>
        <p:txBody>
          <a:bodyPr wrap="square" rtlCol="0">
            <a:spAutoFit/>
          </a:bodyPr>
          <a:lstStyle/>
          <a:p>
            <a:pPr algn="ctr"/>
            <a:endParaRPr lang="fr-FR" sz="4500">
              <a:solidFill>
                <a:schemeClr val="bg1"/>
              </a:solidFill>
            </a:endParaRPr>
          </a:p>
        </p:txBody>
      </p:sp>
      <p:pic>
        <p:nvPicPr>
          <p:cNvPr id="8" name="Picture 2" descr="Altho — Wikipédia">
            <a:extLst>
              <a:ext uri="{FF2B5EF4-FFF2-40B4-BE49-F238E27FC236}">
                <a16:creationId xmlns:a16="http://schemas.microsoft.com/office/drawing/2014/main" id="{73377D8F-C3B8-7276-5C6E-4B09F06DA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501C242E-C97F-04AB-716C-C85942E180C6}"/>
              </a:ext>
            </a:extLst>
          </p:cNvPr>
          <p:cNvSpPr txBox="1"/>
          <p:nvPr/>
        </p:nvSpPr>
        <p:spPr>
          <a:xfrm>
            <a:off x="0" y="204769"/>
            <a:ext cx="12192000" cy="784830"/>
          </a:xfrm>
          <a:prstGeom prst="rect">
            <a:avLst/>
          </a:prstGeom>
          <a:noFill/>
        </p:spPr>
        <p:txBody>
          <a:bodyPr wrap="square" lIns="91440" tIns="45720" rIns="91440" bIns="45720" rtlCol="0" anchor="t">
            <a:spAutoFit/>
          </a:bodyPr>
          <a:lstStyle/>
          <a:p>
            <a:pPr algn="ctr"/>
            <a:r>
              <a:rPr lang="fr-FR" sz="4500">
                <a:solidFill>
                  <a:schemeClr val="bg1"/>
                </a:solidFill>
                <a:cs typeface="Calibri"/>
              </a:rPr>
              <a:t>Analyse descriptive</a:t>
            </a:r>
          </a:p>
        </p:txBody>
      </p:sp>
      <p:sp>
        <p:nvSpPr>
          <p:cNvPr id="14" name="TextBox 13">
            <a:extLst>
              <a:ext uri="{FF2B5EF4-FFF2-40B4-BE49-F238E27FC236}">
                <a16:creationId xmlns:a16="http://schemas.microsoft.com/office/drawing/2014/main" id="{4D033F18-944D-6A9D-5C6F-30D99206F781}"/>
              </a:ext>
            </a:extLst>
          </p:cNvPr>
          <p:cNvSpPr txBox="1"/>
          <p:nvPr/>
        </p:nvSpPr>
        <p:spPr>
          <a:xfrm>
            <a:off x="9209509" y="3024429"/>
            <a:ext cx="2386479" cy="6830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300"/>
              </a:lnSpc>
            </a:pPr>
            <a:r>
              <a:rPr lang="en-US" sz="2200">
                <a:cs typeface="Calibri"/>
              </a:rPr>
              <a:t>Avis de </a:t>
            </a:r>
            <a:r>
              <a:rPr lang="en-US" sz="2200" err="1">
                <a:cs typeface="Calibri"/>
              </a:rPr>
              <a:t>l’entreprise</a:t>
            </a:r>
            <a:endParaRPr lang="en-US" sz="2200">
              <a:cs typeface="Calibri"/>
            </a:endParaRPr>
          </a:p>
          <a:p>
            <a:pPr>
              <a:lnSpc>
                <a:spcPts val="2300"/>
              </a:lnSpc>
            </a:pPr>
            <a:endParaRPr lang="en-US" sz="2200">
              <a:cs typeface="Calibri"/>
            </a:endParaRPr>
          </a:p>
        </p:txBody>
      </p:sp>
      <p:sp>
        <p:nvSpPr>
          <p:cNvPr id="21" name="TextBox 20">
            <a:extLst>
              <a:ext uri="{FF2B5EF4-FFF2-40B4-BE49-F238E27FC236}">
                <a16:creationId xmlns:a16="http://schemas.microsoft.com/office/drawing/2014/main" id="{83D8EAF6-3686-7361-37E7-117467E94A42}"/>
              </a:ext>
            </a:extLst>
          </p:cNvPr>
          <p:cNvSpPr txBox="1"/>
          <p:nvPr/>
        </p:nvSpPr>
        <p:spPr>
          <a:xfrm>
            <a:off x="7602658" y="5068669"/>
            <a:ext cx="1876054" cy="9779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ts val="2300"/>
              </a:lnSpc>
              <a:buFont typeface="Wingdings,Sans-Serif"/>
              <a:buChar char="Ø"/>
            </a:pPr>
            <a:r>
              <a:rPr lang="en-US" sz="2200" i="1" err="1"/>
              <a:t>Ancienne</a:t>
            </a:r>
            <a:endParaRPr lang="en-US" sz="2200" i="1">
              <a:cs typeface="Calibri"/>
            </a:endParaRPr>
          </a:p>
          <a:p>
            <a:pPr marL="285750" indent="-285750">
              <a:lnSpc>
                <a:spcPts val="2300"/>
              </a:lnSpc>
              <a:buFont typeface="Wingdings,Sans-Serif"/>
              <a:buChar char="Ø"/>
            </a:pPr>
            <a:r>
              <a:rPr lang="en-US" sz="2200" i="1" err="1">
                <a:cs typeface="Calibri"/>
              </a:rPr>
              <a:t>Ondulée</a:t>
            </a:r>
            <a:endParaRPr lang="en-US" sz="2200" i="1">
              <a:cs typeface="Calibri"/>
            </a:endParaRPr>
          </a:p>
          <a:p>
            <a:pPr>
              <a:lnSpc>
                <a:spcPts val="2300"/>
              </a:lnSpc>
            </a:pPr>
            <a:endParaRPr lang="en-US" sz="2200" i="1">
              <a:cs typeface="Calibri"/>
            </a:endParaRPr>
          </a:p>
        </p:txBody>
      </p:sp>
      <p:sp>
        <p:nvSpPr>
          <p:cNvPr id="23" name="TextBox 22">
            <a:extLst>
              <a:ext uri="{FF2B5EF4-FFF2-40B4-BE49-F238E27FC236}">
                <a16:creationId xmlns:a16="http://schemas.microsoft.com/office/drawing/2014/main" id="{CC9AE022-E2E2-95C9-5272-A530844DFF73}"/>
              </a:ext>
            </a:extLst>
          </p:cNvPr>
          <p:cNvSpPr txBox="1"/>
          <p:nvPr/>
        </p:nvSpPr>
        <p:spPr>
          <a:xfrm>
            <a:off x="8974684" y="5069073"/>
            <a:ext cx="1876054" cy="9779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ts val="2300"/>
              </a:lnSpc>
              <a:buFont typeface="Wingdings,Sans-Serif"/>
              <a:buChar char="Ø"/>
            </a:pPr>
            <a:r>
              <a:rPr lang="en-US" sz="2200" i="1" err="1"/>
              <a:t>Lisse</a:t>
            </a:r>
            <a:endParaRPr lang="en-US" sz="2200" i="1">
              <a:cs typeface="Calibri"/>
            </a:endParaRPr>
          </a:p>
          <a:p>
            <a:pPr marL="285750" indent="-285750">
              <a:lnSpc>
                <a:spcPts val="2300"/>
              </a:lnSpc>
              <a:buFont typeface="Wingdings,Sans-Serif"/>
              <a:buChar char="Ø"/>
            </a:pPr>
            <a:r>
              <a:rPr lang="en-US" sz="2200" i="1" err="1">
                <a:cs typeface="Calibri"/>
              </a:rPr>
              <a:t>Paysanne</a:t>
            </a:r>
            <a:endParaRPr lang="en-US" sz="2200" i="1">
              <a:cs typeface="Calibri"/>
            </a:endParaRPr>
          </a:p>
          <a:p>
            <a:pPr>
              <a:lnSpc>
                <a:spcPts val="2300"/>
              </a:lnSpc>
            </a:pPr>
            <a:endParaRPr lang="en-US" sz="2200" i="1">
              <a:cs typeface="Calibri"/>
            </a:endParaRPr>
          </a:p>
        </p:txBody>
      </p:sp>
      <p:sp>
        <p:nvSpPr>
          <p:cNvPr id="29" name="Rectangle : coins arrondis 1">
            <a:extLst>
              <a:ext uri="{FF2B5EF4-FFF2-40B4-BE49-F238E27FC236}">
                <a16:creationId xmlns:a16="http://schemas.microsoft.com/office/drawing/2014/main" id="{0069FD14-22C1-144D-0C19-40188E4E5E92}"/>
              </a:ext>
            </a:extLst>
          </p:cNvPr>
          <p:cNvSpPr/>
          <p:nvPr/>
        </p:nvSpPr>
        <p:spPr>
          <a:xfrm>
            <a:off x="242653" y="5812010"/>
            <a:ext cx="1885578" cy="815563"/>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200" u="sng">
                <a:solidFill>
                  <a:srgbClr val="202B3D"/>
                </a:solidFill>
                <a:cs typeface="Calibri"/>
              </a:rPr>
              <a:t>Année :</a:t>
            </a:r>
            <a:r>
              <a:rPr lang="fr-FR" sz="1200">
                <a:solidFill>
                  <a:srgbClr val="202B3D"/>
                </a:solidFill>
                <a:cs typeface="Calibri"/>
              </a:rPr>
              <a:t> 2023</a:t>
            </a:r>
            <a:endParaRPr lang="en-US" sz="1200">
              <a:solidFill>
                <a:srgbClr val="202B3D"/>
              </a:solidFill>
              <a:cs typeface="Calibri"/>
            </a:endParaRPr>
          </a:p>
          <a:p>
            <a:r>
              <a:rPr lang="fr-FR" sz="1200" u="sng">
                <a:solidFill>
                  <a:srgbClr val="202B3D"/>
                </a:solidFill>
                <a:cs typeface="Calibri"/>
              </a:rPr>
              <a:t>Ligne :</a:t>
            </a:r>
            <a:r>
              <a:rPr lang="fr-FR" sz="1200">
                <a:solidFill>
                  <a:srgbClr val="202B3D"/>
                </a:solidFill>
                <a:cs typeface="Calibri"/>
              </a:rPr>
              <a:t> L2</a:t>
            </a:r>
          </a:p>
          <a:p>
            <a:r>
              <a:rPr lang="fr-FR" sz="1200" u="sng">
                <a:solidFill>
                  <a:srgbClr val="202B3D"/>
                </a:solidFill>
                <a:cs typeface="Calibri"/>
              </a:rPr>
              <a:t>Recette :</a:t>
            </a:r>
            <a:r>
              <a:rPr lang="fr-FR" sz="1200">
                <a:solidFill>
                  <a:srgbClr val="202B3D"/>
                </a:solidFill>
                <a:cs typeface="Calibri"/>
              </a:rPr>
              <a:t> Toutes</a:t>
            </a:r>
          </a:p>
          <a:p>
            <a:r>
              <a:rPr lang="fr-FR" sz="1200" u="sng">
                <a:solidFill>
                  <a:srgbClr val="202B3D"/>
                </a:solidFill>
                <a:cs typeface="Calibri"/>
              </a:rPr>
              <a:t>Variété :</a:t>
            </a:r>
            <a:r>
              <a:rPr lang="fr-FR" sz="1200">
                <a:solidFill>
                  <a:srgbClr val="202B3D"/>
                </a:solidFill>
                <a:cs typeface="Calibri"/>
              </a:rPr>
              <a:t> Toutes</a:t>
            </a:r>
          </a:p>
        </p:txBody>
      </p:sp>
      <p:grpSp>
        <p:nvGrpSpPr>
          <p:cNvPr id="11" name="Groupe 10">
            <a:extLst>
              <a:ext uri="{FF2B5EF4-FFF2-40B4-BE49-F238E27FC236}">
                <a16:creationId xmlns:a16="http://schemas.microsoft.com/office/drawing/2014/main" id="{21D8E4EF-2FCD-C6AB-4CBC-68F0390407E5}"/>
              </a:ext>
            </a:extLst>
          </p:cNvPr>
          <p:cNvGrpSpPr/>
          <p:nvPr/>
        </p:nvGrpSpPr>
        <p:grpSpPr>
          <a:xfrm>
            <a:off x="1035702" y="1791133"/>
            <a:ext cx="5960435" cy="3867868"/>
            <a:chOff x="1035702" y="1791133"/>
            <a:chExt cx="5960435" cy="3867868"/>
          </a:xfrm>
        </p:grpSpPr>
        <p:pic>
          <p:nvPicPr>
            <p:cNvPr id="39" name="Image 38" descr="Une image contenant texte, diagramme, capture d’écran&#10;&#10;Description générée automatiquement">
              <a:extLst>
                <a:ext uri="{FF2B5EF4-FFF2-40B4-BE49-F238E27FC236}">
                  <a16:creationId xmlns:a16="http://schemas.microsoft.com/office/drawing/2014/main" id="{3BBEF6A8-C627-9FCB-3222-55533BAFC95A}"/>
                </a:ext>
              </a:extLst>
            </p:cNvPr>
            <p:cNvPicPr>
              <a:picLocks noChangeAspect="1"/>
            </p:cNvPicPr>
            <p:nvPr/>
          </p:nvPicPr>
          <p:blipFill rotWithShape="1">
            <a:blip r:embed="rId4">
              <a:extLst>
                <a:ext uri="{28A0092B-C50C-407E-A947-70E740481C1C}">
                  <a14:useLocalDpi xmlns:a14="http://schemas.microsoft.com/office/drawing/2010/main" val="0"/>
                </a:ext>
              </a:extLst>
            </a:blip>
            <a:srcRect l="1" t="23112" r="-415" b="22401"/>
            <a:stretch/>
          </p:blipFill>
          <p:spPr>
            <a:xfrm>
              <a:off x="1035702" y="1791133"/>
              <a:ext cx="4680081" cy="3589466"/>
            </a:xfrm>
            <a:prstGeom prst="rect">
              <a:avLst/>
            </a:prstGeom>
          </p:spPr>
        </p:pic>
        <p:sp>
          <p:nvSpPr>
            <p:cNvPr id="18" name="Oval 17">
              <a:extLst>
                <a:ext uri="{FF2B5EF4-FFF2-40B4-BE49-F238E27FC236}">
                  <a16:creationId xmlns:a16="http://schemas.microsoft.com/office/drawing/2014/main" id="{D24043B8-2793-63CF-B0A2-721C594C451B}"/>
                </a:ext>
              </a:extLst>
            </p:cNvPr>
            <p:cNvSpPr/>
            <p:nvPr/>
          </p:nvSpPr>
          <p:spPr>
            <a:xfrm>
              <a:off x="2003705" y="2561339"/>
              <a:ext cx="1113614" cy="90911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Oval 18">
              <a:extLst>
                <a:ext uri="{FF2B5EF4-FFF2-40B4-BE49-F238E27FC236}">
                  <a16:creationId xmlns:a16="http://schemas.microsoft.com/office/drawing/2014/main" id="{BF0AC881-01BB-CA3C-C4FF-BEE531C664BC}"/>
                </a:ext>
              </a:extLst>
            </p:cNvPr>
            <p:cNvSpPr/>
            <p:nvPr/>
          </p:nvSpPr>
          <p:spPr>
            <a:xfrm>
              <a:off x="3325445" y="3064382"/>
              <a:ext cx="1789715" cy="139640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F87F2D15-8CA3-3277-B82A-88AB0F74C8BB}"/>
                </a:ext>
              </a:extLst>
            </p:cNvPr>
            <p:cNvSpPr txBox="1"/>
            <p:nvPr/>
          </p:nvSpPr>
          <p:spPr>
            <a:xfrm>
              <a:off x="1420765" y="2240359"/>
              <a:ext cx="140908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a:solidFill>
                    <a:srgbClr val="FF0000"/>
                  </a:solidFill>
                  <a:cs typeface="Calibri"/>
                </a:rPr>
                <a:t>EPAISSES</a:t>
              </a:r>
            </a:p>
          </p:txBody>
        </p:sp>
        <p:sp>
          <p:nvSpPr>
            <p:cNvPr id="4" name="TextBox 1">
              <a:extLst>
                <a:ext uri="{FF2B5EF4-FFF2-40B4-BE49-F238E27FC236}">
                  <a16:creationId xmlns:a16="http://schemas.microsoft.com/office/drawing/2014/main" id="{635A5D73-ACBC-22DB-6E06-764F31F0E567}"/>
                </a:ext>
              </a:extLst>
            </p:cNvPr>
            <p:cNvSpPr txBox="1"/>
            <p:nvPr/>
          </p:nvSpPr>
          <p:spPr>
            <a:xfrm>
              <a:off x="5140838" y="2764736"/>
              <a:ext cx="1409082"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a:solidFill>
                    <a:srgbClr val="FF0000"/>
                  </a:solidFill>
                  <a:cs typeface="Calibri"/>
                </a:rPr>
                <a:t>AUTRES RECETTES</a:t>
              </a:r>
            </a:p>
          </p:txBody>
        </p:sp>
        <p:sp>
          <p:nvSpPr>
            <p:cNvPr id="17" name="TextBox 16">
              <a:extLst>
                <a:ext uri="{FF2B5EF4-FFF2-40B4-BE49-F238E27FC236}">
                  <a16:creationId xmlns:a16="http://schemas.microsoft.com/office/drawing/2014/main" id="{0B445EAC-12C3-0477-C4F4-58482998080D}"/>
                </a:ext>
              </a:extLst>
            </p:cNvPr>
            <p:cNvSpPr txBox="1"/>
            <p:nvPr/>
          </p:nvSpPr>
          <p:spPr>
            <a:xfrm>
              <a:off x="1308276" y="5270946"/>
              <a:ext cx="5687861" cy="388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300"/>
                </a:lnSpc>
              </a:pPr>
              <a:r>
                <a:rPr lang="en-US" sz="2200">
                  <a:cs typeface="Calibri"/>
                </a:rPr>
                <a:t>→ </a:t>
              </a:r>
              <a:r>
                <a:rPr lang="en-US" sz="2200" err="1">
                  <a:cs typeface="Calibri"/>
                </a:rPr>
                <a:t>Visualisation</a:t>
              </a:r>
              <a:r>
                <a:rPr lang="en-US" sz="2200">
                  <a:cs typeface="Calibri"/>
                </a:rPr>
                <a:t> </a:t>
              </a:r>
              <a:r>
                <a:rPr lang="en-US" sz="2200" err="1">
                  <a:cs typeface="Calibri"/>
                </a:rPr>
                <a:t>multidimensionnelle</a:t>
              </a:r>
              <a:endParaRPr lang="en-US" sz="2200">
                <a:cs typeface="Calibri"/>
              </a:endParaRPr>
            </a:p>
          </p:txBody>
        </p:sp>
        <p:sp>
          <p:nvSpPr>
            <p:cNvPr id="22" name="TextBox 21">
              <a:extLst>
                <a:ext uri="{FF2B5EF4-FFF2-40B4-BE49-F238E27FC236}">
                  <a16:creationId xmlns:a16="http://schemas.microsoft.com/office/drawing/2014/main" id="{5513CB0E-C95D-B024-A3BA-D09D8A2CC6D6}"/>
                </a:ext>
              </a:extLst>
            </p:cNvPr>
            <p:cNvSpPr txBox="1"/>
            <p:nvPr/>
          </p:nvSpPr>
          <p:spPr>
            <a:xfrm>
              <a:off x="1130600" y="1875508"/>
              <a:ext cx="49654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a:highlight>
                    <a:srgbClr val="FFFFFF"/>
                  </a:highlight>
                </a:rPr>
                <a:t>ACP :  </a:t>
              </a:r>
              <a:r>
                <a:rPr lang="en-US" sz="2200" err="1">
                  <a:highlight>
                    <a:srgbClr val="FFFFFF"/>
                  </a:highlight>
                </a:rPr>
                <a:t>Graphe</a:t>
              </a:r>
              <a:r>
                <a:rPr lang="en-US" sz="2200">
                  <a:highlight>
                    <a:srgbClr val="FFFFFF"/>
                  </a:highlight>
                </a:rPr>
                <a:t> des </a:t>
              </a:r>
              <a:r>
                <a:rPr lang="en-US" sz="2200" err="1">
                  <a:highlight>
                    <a:srgbClr val="FFFFFF"/>
                  </a:highlight>
                </a:rPr>
                <a:t>individus</a:t>
              </a:r>
              <a:endParaRPr lang="en-US" sz="2200">
                <a:highlight>
                  <a:srgbClr val="FFFFFF"/>
                </a:highlight>
                <a:cs typeface="Calibri"/>
              </a:endParaRPr>
            </a:p>
          </p:txBody>
        </p:sp>
      </p:grpSp>
      <p:pic>
        <p:nvPicPr>
          <p:cNvPr id="1026" name="Picture 2" descr="Statistiques - Icônes entreprise gratuites">
            <a:extLst>
              <a:ext uri="{FF2B5EF4-FFF2-40B4-BE49-F238E27FC236}">
                <a16:creationId xmlns:a16="http://schemas.microsoft.com/office/drawing/2014/main" id="{C6007462-6449-D8E9-CBCB-C519E69228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7523" y="1739499"/>
            <a:ext cx="1001720" cy="10017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éunion - Icônes entreprise gratuites">
            <a:extLst>
              <a:ext uri="{FF2B5EF4-FFF2-40B4-BE49-F238E27FC236}">
                <a16:creationId xmlns:a16="http://schemas.microsoft.com/office/drawing/2014/main" id="{BE553E9D-2B8E-4F57-94BE-D67D91BE1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5598" y="1791133"/>
            <a:ext cx="1225286" cy="12252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3">
            <a:extLst>
              <a:ext uri="{FF2B5EF4-FFF2-40B4-BE49-F238E27FC236}">
                <a16:creationId xmlns:a16="http://schemas.microsoft.com/office/drawing/2014/main" id="{156947E8-4690-5474-4400-72537BD0D1A2}"/>
              </a:ext>
            </a:extLst>
          </p:cNvPr>
          <p:cNvSpPr txBox="1"/>
          <p:nvPr/>
        </p:nvSpPr>
        <p:spPr>
          <a:xfrm>
            <a:off x="6859514" y="2759895"/>
            <a:ext cx="2034054" cy="9779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300"/>
              </a:lnSpc>
            </a:pPr>
            <a:r>
              <a:rPr lang="en-US" sz="2200" err="1">
                <a:cs typeface="Calibri"/>
              </a:rPr>
              <a:t>Indicateurs</a:t>
            </a:r>
            <a:r>
              <a:rPr lang="en-US" sz="2200">
                <a:cs typeface="Calibri"/>
              </a:rPr>
              <a:t> </a:t>
            </a:r>
            <a:r>
              <a:rPr lang="en-US" sz="2200" err="1">
                <a:cs typeface="Calibri"/>
              </a:rPr>
              <a:t>statistiques</a:t>
            </a:r>
            <a:r>
              <a:rPr lang="en-US" sz="2200">
                <a:cs typeface="Calibri"/>
              </a:rPr>
              <a:t> </a:t>
            </a:r>
          </a:p>
          <a:p>
            <a:pPr>
              <a:lnSpc>
                <a:spcPts val="2300"/>
              </a:lnSpc>
            </a:pPr>
            <a:endParaRPr lang="en-US" sz="2200">
              <a:cs typeface="Calibri"/>
            </a:endParaRPr>
          </a:p>
        </p:txBody>
      </p:sp>
      <p:cxnSp>
        <p:nvCxnSpPr>
          <p:cNvPr id="13" name="Connecteur droit avec flèche 12">
            <a:extLst>
              <a:ext uri="{FF2B5EF4-FFF2-40B4-BE49-F238E27FC236}">
                <a16:creationId xmlns:a16="http://schemas.microsoft.com/office/drawing/2014/main" id="{D537A3BB-B338-3F42-FFC4-64E8300DBE48}"/>
              </a:ext>
            </a:extLst>
          </p:cNvPr>
          <p:cNvCxnSpPr>
            <a:cxnSpLocks/>
          </p:cNvCxnSpPr>
          <p:nvPr/>
        </p:nvCxnSpPr>
        <p:spPr>
          <a:xfrm>
            <a:off x="8276492" y="3411067"/>
            <a:ext cx="475280" cy="11576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Connecteur droit avec flèche 19">
            <a:extLst>
              <a:ext uri="{FF2B5EF4-FFF2-40B4-BE49-F238E27FC236}">
                <a16:creationId xmlns:a16="http://schemas.microsoft.com/office/drawing/2014/main" id="{CA00CBB7-1B2D-87D1-1FD1-A37B9D3D17A3}"/>
              </a:ext>
            </a:extLst>
          </p:cNvPr>
          <p:cNvCxnSpPr>
            <a:cxnSpLocks/>
          </p:cNvCxnSpPr>
          <p:nvPr/>
        </p:nvCxnSpPr>
        <p:spPr>
          <a:xfrm flipH="1">
            <a:off x="8944923" y="3416286"/>
            <a:ext cx="378886" cy="116265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7" name="ZoneTexte 26">
            <a:extLst>
              <a:ext uri="{FF2B5EF4-FFF2-40B4-BE49-F238E27FC236}">
                <a16:creationId xmlns:a16="http://schemas.microsoft.com/office/drawing/2014/main" id="{A8BBDDA6-6990-8AB9-5488-86AE2B7662BE}"/>
              </a:ext>
            </a:extLst>
          </p:cNvPr>
          <p:cNvSpPr txBox="1"/>
          <p:nvPr/>
        </p:nvSpPr>
        <p:spPr>
          <a:xfrm>
            <a:off x="7849981" y="4588470"/>
            <a:ext cx="2551834" cy="430887"/>
          </a:xfrm>
          <a:prstGeom prst="rect">
            <a:avLst/>
          </a:prstGeom>
          <a:noFill/>
        </p:spPr>
        <p:txBody>
          <a:bodyPr wrap="square" rtlCol="0">
            <a:spAutoFit/>
          </a:bodyPr>
          <a:lstStyle/>
          <a:p>
            <a:r>
              <a:rPr lang="fr-FR" sz="2200"/>
              <a:t>Choix des recettes : </a:t>
            </a:r>
          </a:p>
        </p:txBody>
      </p:sp>
      <p:sp>
        <p:nvSpPr>
          <p:cNvPr id="5" name="Espace réservé du numéro de diapositive 3">
            <a:extLst>
              <a:ext uri="{FF2B5EF4-FFF2-40B4-BE49-F238E27FC236}">
                <a16:creationId xmlns:a16="http://schemas.microsoft.com/office/drawing/2014/main" id="{F07E9F0D-7B93-D19A-6949-46A4DFE92442}"/>
              </a:ext>
            </a:extLst>
          </p:cNvPr>
          <p:cNvSpPr>
            <a:spLocks noGrp="1"/>
          </p:cNvSpPr>
          <p:nvPr>
            <p:ph type="sldNum" sz="quarter" idx="12"/>
          </p:nvPr>
        </p:nvSpPr>
        <p:spPr>
          <a:xfrm>
            <a:off x="9448800" y="6518274"/>
            <a:ext cx="2743200" cy="365125"/>
          </a:xfrm>
        </p:spPr>
        <p:txBody>
          <a:bodyPr/>
          <a:lstStyle/>
          <a:p>
            <a:fld id="{21D9F5FE-0FED-4652-B94E-2573D89FB861}" type="slidenum">
              <a:rPr lang="fr-FR" smtClean="0"/>
              <a:t>12</a:t>
            </a:fld>
            <a:endParaRPr lang="fr-FR"/>
          </a:p>
        </p:txBody>
      </p:sp>
    </p:spTree>
    <p:extLst>
      <p:ext uri="{BB962C8B-B14F-4D97-AF65-F5344CB8AC3E}">
        <p14:creationId xmlns:p14="http://schemas.microsoft.com/office/powerpoint/2010/main" val="23774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3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3" grpId="0"/>
      <p:bldP spid="7"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9159C-3150-EE8E-E68A-45118A778B0D}"/>
            </a:ext>
          </a:extLst>
        </p:cNvPr>
        <p:cNvGrpSpPr/>
        <p:nvPr/>
      </p:nvGrpSpPr>
      <p:grpSpPr>
        <a:xfrm>
          <a:off x="0" y="0"/>
          <a:ext cx="0" cy="0"/>
          <a:chOff x="0" y="0"/>
          <a:chExt cx="0" cy="0"/>
        </a:xfrm>
      </p:grpSpPr>
      <p:grpSp>
        <p:nvGrpSpPr>
          <p:cNvPr id="29" name="Groupe 28">
            <a:extLst>
              <a:ext uri="{FF2B5EF4-FFF2-40B4-BE49-F238E27FC236}">
                <a16:creationId xmlns:a16="http://schemas.microsoft.com/office/drawing/2014/main" id="{0B72F7F9-3ECE-ADF2-E0B9-34C0D4DAA577}"/>
              </a:ext>
            </a:extLst>
          </p:cNvPr>
          <p:cNvGrpSpPr/>
          <p:nvPr/>
        </p:nvGrpSpPr>
        <p:grpSpPr>
          <a:xfrm>
            <a:off x="10407764" y="5031846"/>
            <a:ext cx="1325573" cy="1706570"/>
            <a:chOff x="10195951" y="4612396"/>
            <a:chExt cx="1325573" cy="1706570"/>
          </a:xfrm>
        </p:grpSpPr>
        <p:pic>
          <p:nvPicPr>
            <p:cNvPr id="11" name="Image 10" descr="Une image contenant texte, diagramme, capture d’écran, Tracé&#10;&#10;Description générée automatiquement">
              <a:extLst>
                <a:ext uri="{FF2B5EF4-FFF2-40B4-BE49-F238E27FC236}">
                  <a16:creationId xmlns:a16="http://schemas.microsoft.com/office/drawing/2014/main" id="{662172B9-D361-D223-D4AD-3CDD9BE1F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6248" y="4612396"/>
              <a:ext cx="1207369" cy="1706570"/>
            </a:xfrm>
            <a:prstGeom prst="rect">
              <a:avLst/>
            </a:prstGeom>
          </p:spPr>
        </p:pic>
        <p:sp>
          <p:nvSpPr>
            <p:cNvPr id="27" name="Rectangle 26">
              <a:extLst>
                <a:ext uri="{FF2B5EF4-FFF2-40B4-BE49-F238E27FC236}">
                  <a16:creationId xmlns:a16="http://schemas.microsoft.com/office/drawing/2014/main" id="{34091354-A540-5FD4-6998-0D610341826E}"/>
                </a:ext>
              </a:extLst>
            </p:cNvPr>
            <p:cNvSpPr/>
            <p:nvPr/>
          </p:nvSpPr>
          <p:spPr>
            <a:xfrm>
              <a:off x="10195951" y="4819977"/>
              <a:ext cx="1265259" cy="1632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a:extLst>
                <a:ext uri="{FF2B5EF4-FFF2-40B4-BE49-F238E27FC236}">
                  <a16:creationId xmlns:a16="http://schemas.microsoft.com/office/drawing/2014/main" id="{66CBC5D5-9DD2-653B-DA2E-ACA850117D3E}"/>
                </a:ext>
              </a:extLst>
            </p:cNvPr>
            <p:cNvSpPr txBox="1"/>
            <p:nvPr/>
          </p:nvSpPr>
          <p:spPr>
            <a:xfrm>
              <a:off x="10359346" y="4695148"/>
              <a:ext cx="1162178" cy="369332"/>
            </a:xfrm>
            <a:prstGeom prst="rect">
              <a:avLst/>
            </a:prstGeom>
            <a:noFill/>
          </p:spPr>
          <p:txBody>
            <a:bodyPr wrap="square" rtlCol="0">
              <a:spAutoFit/>
            </a:bodyPr>
            <a:lstStyle/>
            <a:p>
              <a:r>
                <a:rPr lang="fr-FR"/>
                <a:t>Ancienne</a:t>
              </a:r>
            </a:p>
          </p:txBody>
        </p:sp>
      </p:grpSp>
      <p:grpSp>
        <p:nvGrpSpPr>
          <p:cNvPr id="5" name="Groupe 4">
            <a:extLst>
              <a:ext uri="{FF2B5EF4-FFF2-40B4-BE49-F238E27FC236}">
                <a16:creationId xmlns:a16="http://schemas.microsoft.com/office/drawing/2014/main" id="{E3396EC0-DCDF-288E-9F6A-BD3B2EC00830}"/>
              </a:ext>
            </a:extLst>
          </p:cNvPr>
          <p:cNvGrpSpPr/>
          <p:nvPr/>
        </p:nvGrpSpPr>
        <p:grpSpPr>
          <a:xfrm>
            <a:off x="5625431" y="1908662"/>
            <a:ext cx="4374079" cy="4573736"/>
            <a:chOff x="7362701" y="1585847"/>
            <a:chExt cx="4374079" cy="4573736"/>
          </a:xfrm>
        </p:grpSpPr>
        <p:pic>
          <p:nvPicPr>
            <p:cNvPr id="7" name="Picture 6">
              <a:extLst>
                <a:ext uri="{FF2B5EF4-FFF2-40B4-BE49-F238E27FC236}">
                  <a16:creationId xmlns:a16="http://schemas.microsoft.com/office/drawing/2014/main" id="{0D12356B-3ED9-038A-DF44-584D8D581741}"/>
                </a:ext>
              </a:extLst>
            </p:cNvPr>
            <p:cNvPicPr>
              <a:picLocks noChangeAspect="1"/>
            </p:cNvPicPr>
            <p:nvPr/>
          </p:nvPicPr>
          <p:blipFill>
            <a:blip r:embed="rId4"/>
            <a:stretch>
              <a:fillRect/>
            </a:stretch>
          </p:blipFill>
          <p:spPr>
            <a:xfrm>
              <a:off x="7362701" y="1717716"/>
              <a:ext cx="4374079" cy="4441867"/>
            </a:xfrm>
            <a:prstGeom prst="rect">
              <a:avLst/>
            </a:prstGeom>
          </p:spPr>
        </p:pic>
        <p:sp>
          <p:nvSpPr>
            <p:cNvPr id="3" name="Rectangle 2">
              <a:extLst>
                <a:ext uri="{FF2B5EF4-FFF2-40B4-BE49-F238E27FC236}">
                  <a16:creationId xmlns:a16="http://schemas.microsoft.com/office/drawing/2014/main" id="{772244DB-24E3-97F6-B9DF-43C97D4A8CD0}"/>
                </a:ext>
              </a:extLst>
            </p:cNvPr>
            <p:cNvSpPr/>
            <p:nvPr/>
          </p:nvSpPr>
          <p:spPr>
            <a:xfrm>
              <a:off x="8514357" y="1585847"/>
              <a:ext cx="1686038" cy="2490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 name="Espace réservé du numéro de diapositive 3">
            <a:extLst>
              <a:ext uri="{FF2B5EF4-FFF2-40B4-BE49-F238E27FC236}">
                <a16:creationId xmlns:a16="http://schemas.microsoft.com/office/drawing/2014/main" id="{FD179045-C495-0575-F3B6-931E37EF10DF}"/>
              </a:ext>
            </a:extLst>
          </p:cNvPr>
          <p:cNvSpPr txBox="1">
            <a:spLocks/>
          </p:cNvSpPr>
          <p:nvPr/>
        </p:nvSpPr>
        <p:spPr>
          <a:xfrm>
            <a:off x="11807042" y="6494894"/>
            <a:ext cx="417615" cy="365125"/>
          </a:xfrm>
          <a:prstGeom prst="rect">
            <a:avLst/>
          </a:prstGeom>
        </p:spPr>
        <p:txBody>
          <a:bodyPr vert="horz" lIns="91440" tIns="45720" rIns="91440" bIns="45720" rtlCol="0" anchor="ctr"/>
          <a:lstStyle>
            <a:defPPr>
              <a:defRPr lang="fr-FR"/>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fld id="{2066355A-084C-D24E-9AD2-7E4FC41EA627}" type="slidenum">
              <a:rPr lang="en-US" smtClean="0"/>
              <a:pPr defTabSz="457189"/>
              <a:t>13</a:t>
            </a:fld>
            <a:endParaRPr lang="en-US"/>
          </a:p>
        </p:txBody>
      </p:sp>
      <p:sp>
        <p:nvSpPr>
          <p:cNvPr id="37" name="ZoneTexte 36">
            <a:extLst>
              <a:ext uri="{FF2B5EF4-FFF2-40B4-BE49-F238E27FC236}">
                <a16:creationId xmlns:a16="http://schemas.microsoft.com/office/drawing/2014/main" id="{27C712F1-DAC0-55E2-116E-55AE6CE1EC4C}"/>
              </a:ext>
            </a:extLst>
          </p:cNvPr>
          <p:cNvSpPr txBox="1"/>
          <p:nvPr/>
        </p:nvSpPr>
        <p:spPr>
          <a:xfrm>
            <a:off x="0" y="203206"/>
            <a:ext cx="12192000" cy="784830"/>
          </a:xfrm>
          <a:prstGeom prst="rect">
            <a:avLst/>
          </a:prstGeom>
          <a:noFill/>
        </p:spPr>
        <p:txBody>
          <a:bodyPr wrap="square" rtlCol="0">
            <a:spAutoFit/>
          </a:bodyPr>
          <a:lstStyle/>
          <a:p>
            <a:pPr algn="ctr"/>
            <a:endParaRPr lang="fr-FR" sz="4500">
              <a:solidFill>
                <a:schemeClr val="bg1"/>
              </a:solidFill>
            </a:endParaRPr>
          </a:p>
        </p:txBody>
      </p:sp>
      <p:pic>
        <p:nvPicPr>
          <p:cNvPr id="8" name="Picture 2" descr="Altho — Wikipédia">
            <a:extLst>
              <a:ext uri="{FF2B5EF4-FFF2-40B4-BE49-F238E27FC236}">
                <a16:creationId xmlns:a16="http://schemas.microsoft.com/office/drawing/2014/main" id="{28230705-A0F5-1DFA-1D85-F1E96FF2F0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BDC56596-A1C0-1E36-C40B-6B1A0BDB1F18}"/>
              </a:ext>
            </a:extLst>
          </p:cNvPr>
          <p:cNvSpPr txBox="1"/>
          <p:nvPr/>
        </p:nvSpPr>
        <p:spPr>
          <a:xfrm>
            <a:off x="0" y="204769"/>
            <a:ext cx="12192000" cy="784830"/>
          </a:xfrm>
          <a:prstGeom prst="rect">
            <a:avLst/>
          </a:prstGeom>
          <a:noFill/>
        </p:spPr>
        <p:txBody>
          <a:bodyPr wrap="square" lIns="91440" tIns="45720" rIns="91440" bIns="45720" rtlCol="0" anchor="t">
            <a:spAutoFit/>
          </a:bodyPr>
          <a:lstStyle/>
          <a:p>
            <a:pPr algn="ctr"/>
            <a:r>
              <a:rPr lang="fr-FR" sz="4500">
                <a:solidFill>
                  <a:schemeClr val="bg1"/>
                </a:solidFill>
              </a:rPr>
              <a:t>Analyse descriptive</a:t>
            </a:r>
            <a:endParaRPr lang="en-US"/>
          </a:p>
        </p:txBody>
      </p:sp>
      <p:sp>
        <p:nvSpPr>
          <p:cNvPr id="4" name="TextBox 3">
            <a:extLst>
              <a:ext uri="{FF2B5EF4-FFF2-40B4-BE49-F238E27FC236}">
                <a16:creationId xmlns:a16="http://schemas.microsoft.com/office/drawing/2014/main" id="{458385A2-2FD3-4F3E-4D4B-3EA608CE0E45}"/>
              </a:ext>
            </a:extLst>
          </p:cNvPr>
          <p:cNvSpPr txBox="1"/>
          <p:nvPr/>
        </p:nvSpPr>
        <p:spPr>
          <a:xfrm>
            <a:off x="348465" y="2007548"/>
            <a:ext cx="530805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t>On </a:t>
            </a:r>
            <a:r>
              <a:rPr lang="en-US" sz="2200" err="1"/>
              <a:t>cherche</a:t>
            </a:r>
            <a:r>
              <a:rPr lang="en-US" sz="2200"/>
              <a:t> à </a:t>
            </a:r>
            <a:r>
              <a:rPr lang="en-US" sz="2200" err="1"/>
              <a:t>trouver</a:t>
            </a:r>
            <a:r>
              <a:rPr lang="en-US" sz="2200"/>
              <a:t> des </a:t>
            </a:r>
            <a:r>
              <a:rPr lang="en-US" sz="2200" err="1"/>
              <a:t>groupes</a:t>
            </a:r>
            <a:r>
              <a:rPr lang="en-US" sz="2200"/>
              <a:t> </a:t>
            </a:r>
            <a:r>
              <a:rPr lang="en-US" sz="2200" err="1"/>
              <a:t>en</a:t>
            </a:r>
            <a:r>
              <a:rPr lang="en-US" sz="2200"/>
              <a:t> </a:t>
            </a:r>
            <a:r>
              <a:rPr lang="en-US" sz="2200" err="1"/>
              <a:t>fonction</a:t>
            </a:r>
            <a:r>
              <a:rPr lang="en-US" sz="2200"/>
              <a:t> des variables </a:t>
            </a:r>
          </a:p>
        </p:txBody>
      </p:sp>
      <p:sp>
        <p:nvSpPr>
          <p:cNvPr id="10" name="TextBox 9">
            <a:extLst>
              <a:ext uri="{FF2B5EF4-FFF2-40B4-BE49-F238E27FC236}">
                <a16:creationId xmlns:a16="http://schemas.microsoft.com/office/drawing/2014/main" id="{0C506DAD-F4BC-C3C6-234B-9936BC0C19E1}"/>
              </a:ext>
            </a:extLst>
          </p:cNvPr>
          <p:cNvSpPr txBox="1"/>
          <p:nvPr/>
        </p:nvSpPr>
        <p:spPr>
          <a:xfrm>
            <a:off x="370337" y="2979497"/>
            <a:ext cx="4705598" cy="6830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300"/>
              </a:lnSpc>
            </a:pPr>
            <a:r>
              <a:rPr lang="en-US" sz="2200"/>
              <a:t>→ Observation de 2 </a:t>
            </a:r>
            <a:r>
              <a:rPr lang="en-US" sz="2200" err="1"/>
              <a:t>groupes</a:t>
            </a:r>
            <a:r>
              <a:rPr lang="en-US" sz="2200"/>
              <a:t> </a:t>
            </a:r>
            <a:r>
              <a:rPr lang="en-US" sz="2200" err="1"/>
              <a:t>distincts</a:t>
            </a:r>
            <a:r>
              <a:rPr lang="en-US" sz="2200"/>
              <a:t> </a:t>
            </a:r>
          </a:p>
          <a:p>
            <a:pPr>
              <a:lnSpc>
                <a:spcPts val="2300"/>
              </a:lnSpc>
            </a:pPr>
            <a:r>
              <a:rPr lang="en-US" sz="2200"/>
              <a:t>     </a:t>
            </a:r>
            <a:endParaRPr lang="en-US" sz="2200">
              <a:cs typeface="Calibri"/>
            </a:endParaRPr>
          </a:p>
        </p:txBody>
      </p:sp>
      <p:sp>
        <p:nvSpPr>
          <p:cNvPr id="13" name="TextBox 12">
            <a:extLst>
              <a:ext uri="{FF2B5EF4-FFF2-40B4-BE49-F238E27FC236}">
                <a16:creationId xmlns:a16="http://schemas.microsoft.com/office/drawing/2014/main" id="{9F2794F0-607D-DD91-0154-3F178D6E6A5C}"/>
              </a:ext>
            </a:extLst>
          </p:cNvPr>
          <p:cNvSpPr txBox="1"/>
          <p:nvPr/>
        </p:nvSpPr>
        <p:spPr>
          <a:xfrm>
            <a:off x="5355181" y="1463571"/>
            <a:ext cx="51340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highlight>
                  <a:srgbClr val="FFFFFF"/>
                </a:highlight>
              </a:rPr>
              <a:t>ACP : </a:t>
            </a:r>
            <a:r>
              <a:rPr lang="en-US" err="1">
                <a:highlight>
                  <a:srgbClr val="FFFFFF"/>
                </a:highlight>
              </a:rPr>
              <a:t>Graphique</a:t>
            </a:r>
            <a:r>
              <a:rPr lang="en-US">
                <a:highlight>
                  <a:srgbClr val="FFFFFF"/>
                </a:highlight>
              </a:rPr>
              <a:t> des </a:t>
            </a:r>
            <a:r>
              <a:rPr lang="en-US" err="1">
                <a:highlight>
                  <a:srgbClr val="FFFFFF"/>
                </a:highlight>
              </a:rPr>
              <a:t>individus</a:t>
            </a:r>
            <a:r>
              <a:rPr lang="en-US">
                <a:highlight>
                  <a:srgbClr val="FFFFFF"/>
                </a:highlight>
              </a:rPr>
              <a:t> </a:t>
            </a:r>
            <a:r>
              <a:rPr lang="en-US" err="1">
                <a:highlight>
                  <a:srgbClr val="FFFFFF"/>
                </a:highlight>
              </a:rPr>
              <a:t>selon</a:t>
            </a:r>
            <a:r>
              <a:rPr lang="en-US">
                <a:highlight>
                  <a:srgbClr val="FFFFFF"/>
                </a:highlight>
              </a:rPr>
              <a:t> la </a:t>
            </a:r>
            <a:r>
              <a:rPr lang="en-US" err="1">
                <a:highlight>
                  <a:srgbClr val="FFFFFF"/>
                </a:highlight>
              </a:rPr>
              <a:t>recette</a:t>
            </a:r>
            <a:endParaRPr lang="en-US">
              <a:highlight>
                <a:srgbClr val="FFFFFF"/>
              </a:highlight>
              <a:cs typeface="Calibri"/>
            </a:endParaRPr>
          </a:p>
        </p:txBody>
      </p:sp>
      <p:sp>
        <p:nvSpPr>
          <p:cNvPr id="16" name="Oval 15">
            <a:extLst>
              <a:ext uri="{FF2B5EF4-FFF2-40B4-BE49-F238E27FC236}">
                <a16:creationId xmlns:a16="http://schemas.microsoft.com/office/drawing/2014/main" id="{B197E567-40A5-BD97-E67E-F99E6995F52E}"/>
              </a:ext>
            </a:extLst>
          </p:cNvPr>
          <p:cNvSpPr/>
          <p:nvPr/>
        </p:nvSpPr>
        <p:spPr>
          <a:xfrm rot="1680000">
            <a:off x="6938105" y="2845666"/>
            <a:ext cx="702624" cy="182088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3AB56CC-0E4D-F328-D75A-A57F7E908F6F}"/>
              </a:ext>
            </a:extLst>
          </p:cNvPr>
          <p:cNvSpPr/>
          <p:nvPr/>
        </p:nvSpPr>
        <p:spPr>
          <a:xfrm rot="1680000">
            <a:off x="7691574" y="3043639"/>
            <a:ext cx="831273" cy="162296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94DC159-DCED-3D81-D601-530A782BA519}"/>
              </a:ext>
            </a:extLst>
          </p:cNvPr>
          <p:cNvSpPr txBox="1"/>
          <p:nvPr/>
        </p:nvSpPr>
        <p:spPr>
          <a:xfrm>
            <a:off x="6108757" y="3073901"/>
            <a:ext cx="13614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solidFill>
                  <a:srgbClr val="FF0000"/>
                </a:solidFill>
                <a:cs typeface="Calibri"/>
              </a:rPr>
              <a:t>TARDIVE</a:t>
            </a:r>
          </a:p>
        </p:txBody>
      </p:sp>
      <p:sp>
        <p:nvSpPr>
          <p:cNvPr id="19" name="TextBox 1">
            <a:extLst>
              <a:ext uri="{FF2B5EF4-FFF2-40B4-BE49-F238E27FC236}">
                <a16:creationId xmlns:a16="http://schemas.microsoft.com/office/drawing/2014/main" id="{A2F49615-5A1F-B9D6-9005-F367109E7DDB}"/>
              </a:ext>
            </a:extLst>
          </p:cNvPr>
          <p:cNvSpPr txBox="1"/>
          <p:nvPr/>
        </p:nvSpPr>
        <p:spPr>
          <a:xfrm>
            <a:off x="8297465" y="4298600"/>
            <a:ext cx="136145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a:solidFill>
                  <a:srgbClr val="FF0000"/>
                </a:solidFill>
                <a:cs typeface="Calibri"/>
              </a:rPr>
              <a:t>PRIMEUR</a:t>
            </a:r>
          </a:p>
        </p:txBody>
      </p:sp>
      <p:sp>
        <p:nvSpPr>
          <p:cNvPr id="20" name="TextBox 19">
            <a:extLst>
              <a:ext uri="{FF2B5EF4-FFF2-40B4-BE49-F238E27FC236}">
                <a16:creationId xmlns:a16="http://schemas.microsoft.com/office/drawing/2014/main" id="{55D373A9-A7B7-053A-FF67-B8DA920F62BC}"/>
              </a:ext>
            </a:extLst>
          </p:cNvPr>
          <p:cNvSpPr txBox="1"/>
          <p:nvPr/>
        </p:nvSpPr>
        <p:spPr>
          <a:xfrm>
            <a:off x="425408" y="3755092"/>
            <a:ext cx="5018463" cy="6830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ts val="2300"/>
              </a:lnSpc>
              <a:buFont typeface="Wingdings,Sans-Serif"/>
              <a:buChar char="Ø"/>
            </a:pPr>
            <a:r>
              <a:rPr lang="en-US" sz="2200" err="1"/>
              <a:t>Séparation</a:t>
            </a:r>
            <a:r>
              <a:rPr lang="en-US" sz="2200"/>
              <a:t> du jeu de données par la </a:t>
            </a:r>
            <a:r>
              <a:rPr lang="en-US" sz="2200" err="1"/>
              <a:t>Précocité</a:t>
            </a:r>
            <a:endParaRPr lang="en-US" sz="2200">
              <a:cs typeface="Calibri"/>
            </a:endParaRPr>
          </a:p>
        </p:txBody>
      </p:sp>
      <p:sp>
        <p:nvSpPr>
          <p:cNvPr id="21" name="TextBox 20">
            <a:extLst>
              <a:ext uri="{FF2B5EF4-FFF2-40B4-BE49-F238E27FC236}">
                <a16:creationId xmlns:a16="http://schemas.microsoft.com/office/drawing/2014/main" id="{AD5EB1F9-A96F-E60C-42CD-2B2370CBD7F9}"/>
              </a:ext>
            </a:extLst>
          </p:cNvPr>
          <p:cNvSpPr txBox="1"/>
          <p:nvPr/>
        </p:nvSpPr>
        <p:spPr>
          <a:xfrm>
            <a:off x="368259" y="4381126"/>
            <a:ext cx="5075613" cy="9779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ts val="2300"/>
              </a:lnSpc>
              <a:buFont typeface="Wingdings,Sans-Serif"/>
              <a:buChar char="Ø"/>
            </a:pPr>
            <a:r>
              <a:rPr lang="en-US" sz="2200" err="1"/>
              <a:t>Sélection</a:t>
            </a:r>
            <a:r>
              <a:rPr lang="en-US" sz="2200"/>
              <a:t> des </a:t>
            </a:r>
            <a:r>
              <a:rPr lang="en-US" sz="2200" err="1"/>
              <a:t>Variétés</a:t>
            </a:r>
            <a:r>
              <a:rPr lang="en-US" sz="2200"/>
              <a:t> </a:t>
            </a:r>
            <a:r>
              <a:rPr lang="en-US" sz="2200" err="1"/>
              <a:t>présentes</a:t>
            </a:r>
            <a:r>
              <a:rPr lang="en-US" sz="2200"/>
              <a:t> dans </a:t>
            </a:r>
            <a:r>
              <a:rPr lang="en-US" sz="2200" err="1"/>
              <a:t>toutes</a:t>
            </a:r>
            <a:r>
              <a:rPr lang="en-US" sz="2200"/>
              <a:t> les </a:t>
            </a:r>
            <a:r>
              <a:rPr lang="en-US" sz="2200" err="1"/>
              <a:t>Recettes</a:t>
            </a:r>
            <a:r>
              <a:rPr lang="en-US" sz="2200"/>
              <a:t> pour </a:t>
            </a:r>
            <a:r>
              <a:rPr lang="en-US" sz="2200" err="1"/>
              <a:t>chaque</a:t>
            </a:r>
            <a:r>
              <a:rPr lang="en-US" sz="2200"/>
              <a:t> </a:t>
            </a:r>
            <a:r>
              <a:rPr lang="en-US" sz="2200" err="1"/>
              <a:t>Précocité</a:t>
            </a:r>
            <a:endParaRPr lang="en-US" sz="2200"/>
          </a:p>
        </p:txBody>
      </p:sp>
      <p:sp>
        <p:nvSpPr>
          <p:cNvPr id="2" name="Rectangle : coins arrondis 1">
            <a:extLst>
              <a:ext uri="{FF2B5EF4-FFF2-40B4-BE49-F238E27FC236}">
                <a16:creationId xmlns:a16="http://schemas.microsoft.com/office/drawing/2014/main" id="{877D8F8D-2F18-D7B5-04D4-D322108AA190}"/>
              </a:ext>
            </a:extLst>
          </p:cNvPr>
          <p:cNvSpPr/>
          <p:nvPr/>
        </p:nvSpPr>
        <p:spPr>
          <a:xfrm>
            <a:off x="242653" y="5497685"/>
            <a:ext cx="1790328" cy="1129888"/>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200" u="sng">
                <a:solidFill>
                  <a:srgbClr val="202B3D"/>
                </a:solidFill>
                <a:cs typeface="Calibri"/>
              </a:rPr>
              <a:t>Année :</a:t>
            </a:r>
            <a:r>
              <a:rPr lang="fr-FR" sz="1200">
                <a:solidFill>
                  <a:srgbClr val="202B3D"/>
                </a:solidFill>
                <a:cs typeface="Calibri"/>
              </a:rPr>
              <a:t> 2023</a:t>
            </a:r>
            <a:endParaRPr lang="en-US" sz="1200">
              <a:solidFill>
                <a:srgbClr val="202B3D"/>
              </a:solidFill>
              <a:cs typeface="Calibri"/>
            </a:endParaRPr>
          </a:p>
          <a:p>
            <a:r>
              <a:rPr lang="fr-FR" sz="1200" u="sng">
                <a:solidFill>
                  <a:srgbClr val="202B3D"/>
                </a:solidFill>
                <a:cs typeface="Calibri"/>
              </a:rPr>
              <a:t>Ligne :</a:t>
            </a:r>
            <a:r>
              <a:rPr lang="fr-FR" sz="1200">
                <a:solidFill>
                  <a:srgbClr val="202B3D"/>
                </a:solidFill>
                <a:cs typeface="Calibri"/>
              </a:rPr>
              <a:t> L2</a:t>
            </a:r>
          </a:p>
          <a:p>
            <a:r>
              <a:rPr lang="fr-FR" sz="1200" u="sng">
                <a:solidFill>
                  <a:srgbClr val="202B3D"/>
                </a:solidFill>
                <a:cs typeface="Calibri"/>
              </a:rPr>
              <a:t>Recette :</a:t>
            </a:r>
            <a:r>
              <a:rPr lang="fr-FR" sz="1200">
                <a:solidFill>
                  <a:srgbClr val="202B3D"/>
                </a:solidFill>
                <a:cs typeface="Calibri"/>
              </a:rPr>
              <a:t> </a:t>
            </a:r>
            <a:r>
              <a:rPr lang="fr-FR" sz="1100">
                <a:solidFill>
                  <a:srgbClr val="202B3D"/>
                </a:solidFill>
                <a:cs typeface="Calibri"/>
              </a:rPr>
              <a:t>Ancienne, Lisse, Ondulée, Paysanne</a:t>
            </a:r>
          </a:p>
          <a:p>
            <a:r>
              <a:rPr lang="fr-FR" sz="1200" u="sng">
                <a:solidFill>
                  <a:srgbClr val="202B3D"/>
                </a:solidFill>
                <a:cs typeface="Calibri"/>
              </a:rPr>
              <a:t>Variété :</a:t>
            </a:r>
            <a:r>
              <a:rPr lang="fr-FR" sz="1200">
                <a:solidFill>
                  <a:srgbClr val="202B3D"/>
                </a:solidFill>
                <a:cs typeface="Calibri"/>
              </a:rPr>
              <a:t> Toutes</a:t>
            </a:r>
          </a:p>
          <a:p>
            <a:r>
              <a:rPr lang="fr-FR" sz="1200" u="sng">
                <a:solidFill>
                  <a:srgbClr val="202B3D"/>
                </a:solidFill>
                <a:cs typeface="Calibri"/>
              </a:rPr>
              <a:t>Précocité :</a:t>
            </a:r>
            <a:r>
              <a:rPr lang="fr-FR" sz="1200">
                <a:solidFill>
                  <a:srgbClr val="202B3D"/>
                </a:solidFill>
                <a:cs typeface="Calibri"/>
              </a:rPr>
              <a:t> Toutes</a:t>
            </a:r>
          </a:p>
        </p:txBody>
      </p:sp>
      <p:sp>
        <p:nvSpPr>
          <p:cNvPr id="25" name="Rectangle 24">
            <a:extLst>
              <a:ext uri="{FF2B5EF4-FFF2-40B4-BE49-F238E27FC236}">
                <a16:creationId xmlns:a16="http://schemas.microsoft.com/office/drawing/2014/main" id="{855AC5AD-BD04-3BF4-ABC3-7B109E6C48E0}"/>
              </a:ext>
            </a:extLst>
          </p:cNvPr>
          <p:cNvSpPr/>
          <p:nvPr/>
        </p:nvSpPr>
        <p:spPr>
          <a:xfrm>
            <a:off x="10249764" y="1745381"/>
            <a:ext cx="1265259" cy="1632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1" name="Groupe 30">
            <a:extLst>
              <a:ext uri="{FF2B5EF4-FFF2-40B4-BE49-F238E27FC236}">
                <a16:creationId xmlns:a16="http://schemas.microsoft.com/office/drawing/2014/main" id="{6B210305-1F4C-A220-CA01-B5841CE062C0}"/>
              </a:ext>
            </a:extLst>
          </p:cNvPr>
          <p:cNvGrpSpPr/>
          <p:nvPr/>
        </p:nvGrpSpPr>
        <p:grpSpPr>
          <a:xfrm>
            <a:off x="10201271" y="3626654"/>
            <a:ext cx="1303616" cy="1537107"/>
            <a:chOff x="9950804" y="3253336"/>
            <a:chExt cx="1303616" cy="1537107"/>
          </a:xfrm>
        </p:grpSpPr>
        <p:pic>
          <p:nvPicPr>
            <p:cNvPr id="15" name="Image 14" descr="Une image contenant texte, diagramme, Tracé&#10;&#10;Description générée automatiquement">
              <a:extLst>
                <a:ext uri="{FF2B5EF4-FFF2-40B4-BE49-F238E27FC236}">
                  <a16:creationId xmlns:a16="http://schemas.microsoft.com/office/drawing/2014/main" id="{9D2BE25A-A60F-98B0-7530-6B7D0B6BB7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95951" y="3304134"/>
              <a:ext cx="1051538" cy="1486309"/>
            </a:xfrm>
            <a:prstGeom prst="rect">
              <a:avLst/>
            </a:prstGeom>
          </p:spPr>
        </p:pic>
        <p:sp>
          <p:nvSpPr>
            <p:cNvPr id="26" name="Rectangle 25">
              <a:extLst>
                <a:ext uri="{FF2B5EF4-FFF2-40B4-BE49-F238E27FC236}">
                  <a16:creationId xmlns:a16="http://schemas.microsoft.com/office/drawing/2014/main" id="{5CBFC6E1-9213-597B-0FAB-967F2B172EEA}"/>
                </a:ext>
              </a:extLst>
            </p:cNvPr>
            <p:cNvSpPr/>
            <p:nvPr/>
          </p:nvSpPr>
          <p:spPr>
            <a:xfrm>
              <a:off x="9950804" y="3366289"/>
              <a:ext cx="1265259" cy="1632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6FE75110-0FF7-9B8B-F3CB-0BE3E1A68480}"/>
                </a:ext>
              </a:extLst>
            </p:cNvPr>
            <p:cNvSpPr txBox="1"/>
            <p:nvPr/>
          </p:nvSpPr>
          <p:spPr>
            <a:xfrm>
              <a:off x="10238802" y="3253336"/>
              <a:ext cx="1015618" cy="369332"/>
            </a:xfrm>
            <a:prstGeom prst="rect">
              <a:avLst/>
            </a:prstGeom>
            <a:noFill/>
          </p:spPr>
          <p:txBody>
            <a:bodyPr wrap="square" rtlCol="0">
              <a:spAutoFit/>
            </a:bodyPr>
            <a:lstStyle/>
            <a:p>
              <a:pPr algn="ctr"/>
              <a:r>
                <a:rPr lang="fr-FR"/>
                <a:t>Lisse</a:t>
              </a:r>
            </a:p>
          </p:txBody>
        </p:sp>
      </p:grpSp>
      <p:grpSp>
        <p:nvGrpSpPr>
          <p:cNvPr id="33" name="Groupe 32">
            <a:extLst>
              <a:ext uri="{FF2B5EF4-FFF2-40B4-BE49-F238E27FC236}">
                <a16:creationId xmlns:a16="http://schemas.microsoft.com/office/drawing/2014/main" id="{C001738B-413B-E180-CE75-8805EA1A9D8D}"/>
              </a:ext>
            </a:extLst>
          </p:cNvPr>
          <p:cNvGrpSpPr/>
          <p:nvPr/>
        </p:nvGrpSpPr>
        <p:grpSpPr>
          <a:xfrm>
            <a:off x="10110597" y="1662376"/>
            <a:ext cx="1622740" cy="1940533"/>
            <a:chOff x="10089089" y="1454387"/>
            <a:chExt cx="1265259" cy="1930372"/>
          </a:xfrm>
        </p:grpSpPr>
        <p:pic>
          <p:nvPicPr>
            <p:cNvPr id="23" name="Image 22" descr="Une image contenant texte, diagramme, capture d’écran, Tracé&#10;&#10;Description générée automatiquement">
              <a:extLst>
                <a:ext uri="{FF2B5EF4-FFF2-40B4-BE49-F238E27FC236}">
                  <a16:creationId xmlns:a16="http://schemas.microsoft.com/office/drawing/2014/main" id="{A0D0F3A1-DC97-C011-F21E-F8458D6A59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3676" y="1678189"/>
              <a:ext cx="1207369" cy="1706570"/>
            </a:xfrm>
            <a:prstGeom prst="rect">
              <a:avLst/>
            </a:prstGeom>
          </p:spPr>
        </p:pic>
        <p:sp>
          <p:nvSpPr>
            <p:cNvPr id="24" name="Rectangle 23">
              <a:extLst>
                <a:ext uri="{FF2B5EF4-FFF2-40B4-BE49-F238E27FC236}">
                  <a16:creationId xmlns:a16="http://schemas.microsoft.com/office/drawing/2014/main" id="{CC76BBC5-EB95-EC9F-E9A3-A0FDCFFC47A4}"/>
                </a:ext>
              </a:extLst>
            </p:cNvPr>
            <p:cNvSpPr/>
            <p:nvPr/>
          </p:nvSpPr>
          <p:spPr>
            <a:xfrm>
              <a:off x="10089089" y="1596739"/>
              <a:ext cx="1265259" cy="1632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a:extLst>
                <a:ext uri="{FF2B5EF4-FFF2-40B4-BE49-F238E27FC236}">
                  <a16:creationId xmlns:a16="http://schemas.microsoft.com/office/drawing/2014/main" id="{273E6C97-8FA3-1D24-BD7A-D533B0FB2246}"/>
                </a:ext>
              </a:extLst>
            </p:cNvPr>
            <p:cNvSpPr txBox="1"/>
            <p:nvPr/>
          </p:nvSpPr>
          <p:spPr>
            <a:xfrm>
              <a:off x="10227183" y="1454387"/>
              <a:ext cx="1051538" cy="369332"/>
            </a:xfrm>
            <a:prstGeom prst="rect">
              <a:avLst/>
            </a:prstGeom>
            <a:noFill/>
          </p:spPr>
          <p:txBody>
            <a:bodyPr wrap="square" rtlCol="0">
              <a:spAutoFit/>
            </a:bodyPr>
            <a:lstStyle/>
            <a:p>
              <a:pPr algn="ctr"/>
              <a:r>
                <a:rPr lang="fr-FR"/>
                <a:t>Ondulé</a:t>
              </a:r>
            </a:p>
          </p:txBody>
        </p:sp>
      </p:grpSp>
      <p:sp>
        <p:nvSpPr>
          <p:cNvPr id="34" name="ZoneTexte 33">
            <a:extLst>
              <a:ext uri="{FF2B5EF4-FFF2-40B4-BE49-F238E27FC236}">
                <a16:creationId xmlns:a16="http://schemas.microsoft.com/office/drawing/2014/main" id="{5568E02D-F688-A516-E5E1-5A0F3B49A639}"/>
              </a:ext>
            </a:extLst>
          </p:cNvPr>
          <p:cNvSpPr txBox="1"/>
          <p:nvPr/>
        </p:nvSpPr>
        <p:spPr>
          <a:xfrm>
            <a:off x="7118018" y="1822882"/>
            <a:ext cx="2358893" cy="369332"/>
          </a:xfrm>
          <a:prstGeom prst="rect">
            <a:avLst/>
          </a:prstGeom>
          <a:noFill/>
        </p:spPr>
        <p:txBody>
          <a:bodyPr wrap="square" rtlCol="0">
            <a:spAutoFit/>
          </a:bodyPr>
          <a:lstStyle/>
          <a:p>
            <a:r>
              <a:rPr lang="fr-FR"/>
              <a:t>Paysanne</a:t>
            </a:r>
          </a:p>
        </p:txBody>
      </p:sp>
    </p:spTree>
    <p:extLst>
      <p:ext uri="{BB962C8B-B14F-4D97-AF65-F5344CB8AC3E}">
        <p14:creationId xmlns:p14="http://schemas.microsoft.com/office/powerpoint/2010/main" val="198672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16" grpId="0" animBg="1"/>
      <p:bldP spid="17" grpId="0" animBg="1"/>
      <p:bldP spid="18" grpId="0"/>
      <p:bldP spid="19" grpId="0"/>
      <p:bldP spid="20" grpId="0"/>
      <p:bldP spid="21"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9159C-3150-EE8E-E68A-45118A778B0D}"/>
            </a:ext>
          </a:extLst>
        </p:cNvPr>
        <p:cNvGrpSpPr/>
        <p:nvPr/>
      </p:nvGrpSpPr>
      <p:grpSpPr>
        <a:xfrm>
          <a:off x="0" y="0"/>
          <a:ext cx="0" cy="0"/>
          <a:chOff x="0" y="0"/>
          <a:chExt cx="0" cy="0"/>
        </a:xfrm>
      </p:grpSpPr>
      <p:sp>
        <p:nvSpPr>
          <p:cNvPr id="37" name="ZoneTexte 36">
            <a:extLst>
              <a:ext uri="{FF2B5EF4-FFF2-40B4-BE49-F238E27FC236}">
                <a16:creationId xmlns:a16="http://schemas.microsoft.com/office/drawing/2014/main" id="{27C712F1-DAC0-55E2-116E-55AE6CE1EC4C}"/>
              </a:ext>
            </a:extLst>
          </p:cNvPr>
          <p:cNvSpPr txBox="1"/>
          <p:nvPr/>
        </p:nvSpPr>
        <p:spPr>
          <a:xfrm>
            <a:off x="0" y="203206"/>
            <a:ext cx="12192000" cy="784830"/>
          </a:xfrm>
          <a:prstGeom prst="rect">
            <a:avLst/>
          </a:prstGeom>
          <a:noFill/>
        </p:spPr>
        <p:txBody>
          <a:bodyPr wrap="square" rtlCol="0">
            <a:spAutoFit/>
          </a:bodyPr>
          <a:lstStyle/>
          <a:p>
            <a:pPr algn="ctr"/>
            <a:endParaRPr lang="fr-FR" sz="4500">
              <a:solidFill>
                <a:schemeClr val="bg1"/>
              </a:solidFill>
            </a:endParaRPr>
          </a:p>
        </p:txBody>
      </p:sp>
      <p:pic>
        <p:nvPicPr>
          <p:cNvPr id="8" name="Picture 2" descr="Altho — Wikipédia">
            <a:extLst>
              <a:ext uri="{FF2B5EF4-FFF2-40B4-BE49-F238E27FC236}">
                <a16:creationId xmlns:a16="http://schemas.microsoft.com/office/drawing/2014/main" id="{28230705-A0F5-1DFA-1D85-F1E96FF2F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BDC56596-A1C0-1E36-C40B-6B1A0BDB1F18}"/>
              </a:ext>
            </a:extLst>
          </p:cNvPr>
          <p:cNvSpPr txBox="1"/>
          <p:nvPr/>
        </p:nvSpPr>
        <p:spPr>
          <a:xfrm>
            <a:off x="0" y="204769"/>
            <a:ext cx="12192000" cy="784830"/>
          </a:xfrm>
          <a:prstGeom prst="rect">
            <a:avLst/>
          </a:prstGeom>
          <a:noFill/>
        </p:spPr>
        <p:txBody>
          <a:bodyPr wrap="square" lIns="91440" tIns="45720" rIns="91440" bIns="45720" rtlCol="0" anchor="t">
            <a:spAutoFit/>
          </a:bodyPr>
          <a:lstStyle/>
          <a:p>
            <a:pPr algn="ctr"/>
            <a:r>
              <a:rPr lang="fr-FR" sz="4500">
                <a:solidFill>
                  <a:schemeClr val="bg1"/>
                </a:solidFill>
              </a:rPr>
              <a:t>Jeux de données</a:t>
            </a:r>
            <a:endParaRPr lang="fr-FR" sz="4500">
              <a:solidFill>
                <a:schemeClr val="bg1"/>
              </a:solidFill>
              <a:cs typeface="Calibri"/>
            </a:endParaRPr>
          </a:p>
        </p:txBody>
      </p:sp>
      <p:graphicFrame>
        <p:nvGraphicFramePr>
          <p:cNvPr id="3" name="Tableau 2">
            <a:extLst>
              <a:ext uri="{FF2B5EF4-FFF2-40B4-BE49-F238E27FC236}">
                <a16:creationId xmlns:a16="http://schemas.microsoft.com/office/drawing/2014/main" id="{7AD0BA94-A983-1363-C0A2-9A338ED1040F}"/>
              </a:ext>
            </a:extLst>
          </p:cNvPr>
          <p:cNvGraphicFramePr>
            <a:graphicFrameLocks noGrp="1"/>
          </p:cNvGraphicFramePr>
          <p:nvPr>
            <p:extLst>
              <p:ext uri="{D42A27DB-BD31-4B8C-83A1-F6EECF244321}">
                <p14:modId xmlns:p14="http://schemas.microsoft.com/office/powerpoint/2010/main" val="3367016804"/>
              </p:ext>
            </p:extLst>
          </p:nvPr>
        </p:nvGraphicFramePr>
        <p:xfrm>
          <a:off x="1609725" y="1866900"/>
          <a:ext cx="8679552" cy="4511442"/>
        </p:xfrm>
        <a:graphic>
          <a:graphicData uri="http://schemas.openxmlformats.org/drawingml/2006/table">
            <a:tbl>
              <a:tblPr firstRow="1" bandRow="1">
                <a:tableStyleId>{5C22544A-7EE6-4342-B048-85BDC9FD1C3A}</a:tableStyleId>
              </a:tblPr>
              <a:tblGrid>
                <a:gridCol w="2893184">
                  <a:extLst>
                    <a:ext uri="{9D8B030D-6E8A-4147-A177-3AD203B41FA5}">
                      <a16:colId xmlns:a16="http://schemas.microsoft.com/office/drawing/2014/main" val="2401292125"/>
                    </a:ext>
                  </a:extLst>
                </a:gridCol>
                <a:gridCol w="2893184">
                  <a:extLst>
                    <a:ext uri="{9D8B030D-6E8A-4147-A177-3AD203B41FA5}">
                      <a16:colId xmlns:a16="http://schemas.microsoft.com/office/drawing/2014/main" val="3877531553"/>
                    </a:ext>
                  </a:extLst>
                </a:gridCol>
                <a:gridCol w="2893184">
                  <a:extLst>
                    <a:ext uri="{9D8B030D-6E8A-4147-A177-3AD203B41FA5}">
                      <a16:colId xmlns:a16="http://schemas.microsoft.com/office/drawing/2014/main" val="1918355943"/>
                    </a:ext>
                  </a:extLst>
                </a:gridCol>
              </a:tblGrid>
              <a:tr h="1003797">
                <a:tc>
                  <a:txBody>
                    <a:bodyPr/>
                    <a:lstStyle/>
                    <a:p>
                      <a:endParaRPr lang="fr-FR" sz="2000"/>
                    </a:p>
                  </a:txBody>
                  <a:tcPr>
                    <a:solidFill>
                      <a:srgbClr val="202B3D"/>
                    </a:solidFill>
                  </a:tcPr>
                </a:tc>
                <a:tc>
                  <a:txBody>
                    <a:bodyPr/>
                    <a:lstStyle/>
                    <a:p>
                      <a:r>
                        <a:rPr lang="fr-FR" sz="2000"/>
                        <a:t>Jeu de données </a:t>
                      </a:r>
                      <a:endParaRPr lang="en-US" sz="2000"/>
                    </a:p>
                    <a:p>
                      <a:pPr lvl="0">
                        <a:buNone/>
                      </a:pPr>
                      <a:r>
                        <a:rPr lang="fr-FR" sz="2000"/>
                        <a:t>Primeur</a:t>
                      </a:r>
                    </a:p>
                  </a:txBody>
                  <a:tcPr>
                    <a:solidFill>
                      <a:srgbClr val="202B3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a:t>Jeu de données</a:t>
                      </a:r>
                    </a:p>
                    <a:p>
                      <a:pPr marL="0" marR="0" lvl="0" indent="0" algn="l">
                        <a:lnSpc>
                          <a:spcPct val="100000"/>
                        </a:lnSpc>
                        <a:spcBef>
                          <a:spcPts val="0"/>
                        </a:spcBef>
                        <a:spcAft>
                          <a:spcPts val="0"/>
                        </a:spcAft>
                        <a:buClrTx/>
                        <a:buSzTx/>
                        <a:buFontTx/>
                        <a:buNone/>
                      </a:pPr>
                      <a:r>
                        <a:rPr lang="fr-FR" sz="2000"/>
                        <a:t>Tardive</a:t>
                      </a:r>
                    </a:p>
                  </a:txBody>
                  <a:tcPr>
                    <a:solidFill>
                      <a:srgbClr val="202B3D"/>
                    </a:solidFill>
                  </a:tcPr>
                </a:tc>
                <a:extLst>
                  <a:ext uri="{0D108BD9-81ED-4DB2-BD59-A6C34878D82A}">
                    <a16:rowId xmlns:a16="http://schemas.microsoft.com/office/drawing/2014/main" val="4059248451"/>
                  </a:ext>
                </a:extLst>
              </a:tr>
              <a:tr h="581565">
                <a:tc>
                  <a:txBody>
                    <a:bodyPr/>
                    <a:lstStyle/>
                    <a:p>
                      <a:r>
                        <a:rPr lang="fr-FR" sz="2000" b="1">
                          <a:solidFill>
                            <a:schemeClr val="tx1"/>
                          </a:solidFill>
                        </a:rPr>
                        <a:t>Précocité</a:t>
                      </a:r>
                    </a:p>
                  </a:txBody>
                  <a:tcPr>
                    <a:solidFill>
                      <a:schemeClr val="accent4">
                        <a:lumMod val="40000"/>
                        <a:lumOff val="60000"/>
                      </a:schemeClr>
                    </a:solidFill>
                  </a:tcPr>
                </a:tc>
                <a:tc>
                  <a:txBody>
                    <a:bodyPr/>
                    <a:lstStyle/>
                    <a:p>
                      <a:r>
                        <a:rPr lang="fr-FR" sz="2000">
                          <a:solidFill>
                            <a:schemeClr val="tx1"/>
                          </a:solidFill>
                        </a:rPr>
                        <a:t>Primeur</a:t>
                      </a:r>
                    </a:p>
                  </a:txBody>
                  <a:tcPr>
                    <a:solidFill>
                      <a:schemeClr val="accent4">
                        <a:lumMod val="40000"/>
                        <a:lumOff val="60000"/>
                      </a:schemeClr>
                    </a:solidFill>
                  </a:tcPr>
                </a:tc>
                <a:tc>
                  <a:txBody>
                    <a:bodyPr/>
                    <a:lstStyle/>
                    <a:p>
                      <a:r>
                        <a:rPr lang="fr-FR" sz="2000">
                          <a:solidFill>
                            <a:schemeClr val="tx1"/>
                          </a:solidFill>
                        </a:rPr>
                        <a:t>Tardive</a:t>
                      </a:r>
                    </a:p>
                  </a:txBody>
                  <a:tcPr>
                    <a:solidFill>
                      <a:schemeClr val="accent4">
                        <a:lumMod val="40000"/>
                        <a:lumOff val="60000"/>
                      </a:schemeClr>
                    </a:solidFill>
                  </a:tcPr>
                </a:tc>
                <a:extLst>
                  <a:ext uri="{0D108BD9-81ED-4DB2-BD59-A6C34878D82A}">
                    <a16:rowId xmlns:a16="http://schemas.microsoft.com/office/drawing/2014/main" val="72734539"/>
                  </a:ext>
                </a:extLst>
              </a:tr>
              <a:tr h="581565">
                <a:tc>
                  <a:txBody>
                    <a:bodyPr/>
                    <a:lstStyle/>
                    <a:p>
                      <a:r>
                        <a:rPr lang="fr-FR" sz="2000" b="1">
                          <a:solidFill>
                            <a:schemeClr val="tx1"/>
                          </a:solidFill>
                        </a:rPr>
                        <a:t>Recette </a:t>
                      </a:r>
                    </a:p>
                  </a:txBody>
                  <a:tcPr>
                    <a:solidFill>
                      <a:schemeClr val="accent4">
                        <a:lumMod val="20000"/>
                        <a:lumOff val="80000"/>
                      </a:schemeClr>
                    </a:solidFill>
                  </a:tcPr>
                </a:tc>
                <a:tc>
                  <a:txBody>
                    <a:bodyPr/>
                    <a:lstStyle/>
                    <a:p>
                      <a:pPr lvl="0">
                        <a:buNone/>
                      </a:pPr>
                      <a:r>
                        <a:rPr lang="fr-FR" sz="2000" b="0" i="0" u="none" strike="noStrike" noProof="0">
                          <a:solidFill>
                            <a:schemeClr val="tx1"/>
                          </a:solidFill>
                          <a:latin typeface="Calibri"/>
                        </a:rPr>
                        <a:t>Ancienne</a:t>
                      </a:r>
                      <a:endParaRPr lang="en-US" sz="2000">
                        <a:solidFill>
                          <a:schemeClr val="tx1"/>
                        </a:solidFill>
                      </a:endParaRPr>
                    </a:p>
                    <a:p>
                      <a:pPr lvl="0">
                        <a:buNone/>
                      </a:pPr>
                      <a:r>
                        <a:rPr lang="fr-FR" sz="2000" b="0" i="0" u="none" strike="noStrike" noProof="0">
                          <a:solidFill>
                            <a:schemeClr val="tx1"/>
                          </a:solidFill>
                          <a:latin typeface="Calibri"/>
                        </a:rPr>
                        <a:t>Lisse</a:t>
                      </a:r>
                      <a:endParaRPr lang="en-US" sz="2000">
                        <a:solidFill>
                          <a:schemeClr val="tx1"/>
                        </a:solidFill>
                      </a:endParaRPr>
                    </a:p>
                    <a:p>
                      <a:pPr lvl="0">
                        <a:buNone/>
                      </a:pPr>
                      <a:r>
                        <a:rPr lang="fr-FR" sz="2000" b="0" i="0" u="none" strike="noStrike" noProof="0">
                          <a:solidFill>
                            <a:schemeClr val="tx1"/>
                          </a:solidFill>
                          <a:latin typeface="Calibri"/>
                        </a:rPr>
                        <a:t>Ondulée</a:t>
                      </a:r>
                      <a:endParaRPr lang="en-US" sz="2000">
                        <a:solidFill>
                          <a:schemeClr val="tx1"/>
                        </a:solidFill>
                      </a:endParaRPr>
                    </a:p>
                    <a:p>
                      <a:pPr lvl="0">
                        <a:buNone/>
                      </a:pPr>
                      <a:r>
                        <a:rPr lang="fr-FR" sz="2000" b="0" i="0" u="none" strike="noStrike" noProof="0">
                          <a:solidFill>
                            <a:schemeClr val="tx1"/>
                          </a:solidFill>
                          <a:latin typeface="Calibri"/>
                        </a:rPr>
                        <a:t>Paysanne</a:t>
                      </a:r>
                      <a:endParaRPr lang="en-US" sz="2000">
                        <a:solidFill>
                          <a:schemeClr val="tx1"/>
                        </a:solidFill>
                      </a:endParaRPr>
                    </a:p>
                  </a:txBody>
                  <a:tcPr>
                    <a:solidFill>
                      <a:schemeClr val="accent4">
                        <a:lumMod val="20000"/>
                        <a:lumOff val="80000"/>
                      </a:schemeClr>
                    </a:solidFill>
                  </a:tcPr>
                </a:tc>
                <a:tc>
                  <a:txBody>
                    <a:bodyPr/>
                    <a:lstStyle/>
                    <a:p>
                      <a:pPr lvl="0">
                        <a:buNone/>
                      </a:pPr>
                      <a:r>
                        <a:rPr lang="fr-FR" sz="2000" b="0" i="0" u="none" strike="noStrike" noProof="0">
                          <a:solidFill>
                            <a:schemeClr val="tx1"/>
                          </a:solidFill>
                          <a:latin typeface="Calibri"/>
                        </a:rPr>
                        <a:t>Ancienne</a:t>
                      </a:r>
                      <a:endParaRPr lang="en-US" sz="2000" b="0" i="0" u="none" strike="noStrike" noProof="0">
                        <a:solidFill>
                          <a:schemeClr val="tx1"/>
                        </a:solidFill>
                        <a:latin typeface="Calibri"/>
                      </a:endParaRPr>
                    </a:p>
                    <a:p>
                      <a:pPr lvl="0">
                        <a:buNone/>
                      </a:pPr>
                      <a:r>
                        <a:rPr lang="fr-FR" sz="2000" b="0" i="0" u="none" strike="noStrike" noProof="0">
                          <a:solidFill>
                            <a:schemeClr val="tx1"/>
                          </a:solidFill>
                          <a:latin typeface="Calibri"/>
                        </a:rPr>
                        <a:t>Lisse</a:t>
                      </a:r>
                      <a:endParaRPr lang="en-US" sz="2000" b="0" i="0" u="none" strike="noStrike" noProof="0">
                        <a:solidFill>
                          <a:schemeClr val="tx1"/>
                        </a:solidFill>
                        <a:latin typeface="Calibri"/>
                      </a:endParaRPr>
                    </a:p>
                    <a:p>
                      <a:pPr lvl="0">
                        <a:buNone/>
                      </a:pPr>
                      <a:r>
                        <a:rPr lang="fr-FR" sz="2000" b="0" i="0" u="none" strike="noStrike" noProof="0">
                          <a:solidFill>
                            <a:schemeClr val="tx1"/>
                          </a:solidFill>
                          <a:latin typeface="Calibri"/>
                        </a:rPr>
                        <a:t>Ondulée</a:t>
                      </a:r>
                      <a:endParaRPr lang="en-US" sz="2000" b="0" i="0" u="none" strike="noStrike" noProof="0">
                        <a:solidFill>
                          <a:schemeClr val="tx1"/>
                        </a:solidFill>
                        <a:latin typeface="Calibri"/>
                      </a:endParaRPr>
                    </a:p>
                    <a:p>
                      <a:pPr lvl="0">
                        <a:buNone/>
                      </a:pPr>
                      <a:r>
                        <a:rPr lang="fr-FR" sz="2000" b="0" i="0" u="none" strike="noStrike" noProof="0">
                          <a:solidFill>
                            <a:schemeClr val="tx1"/>
                          </a:solidFill>
                          <a:latin typeface="Calibri"/>
                        </a:rPr>
                        <a:t>Paysanne</a:t>
                      </a:r>
                      <a:endParaRPr lang="fr-FR" sz="2000">
                        <a:solidFill>
                          <a:schemeClr val="tx1"/>
                        </a:solidFill>
                      </a:endParaRPr>
                    </a:p>
                  </a:txBody>
                  <a:tcPr>
                    <a:solidFill>
                      <a:schemeClr val="accent4">
                        <a:lumMod val="20000"/>
                        <a:lumOff val="80000"/>
                      </a:schemeClr>
                    </a:solidFill>
                  </a:tcPr>
                </a:tc>
                <a:extLst>
                  <a:ext uri="{0D108BD9-81ED-4DB2-BD59-A6C34878D82A}">
                    <a16:rowId xmlns:a16="http://schemas.microsoft.com/office/drawing/2014/main" val="2080224552"/>
                  </a:ext>
                </a:extLst>
              </a:tr>
              <a:tr h="581565">
                <a:tc>
                  <a:txBody>
                    <a:bodyPr/>
                    <a:lstStyle/>
                    <a:p>
                      <a:r>
                        <a:rPr lang="fr-FR" sz="2000" b="1">
                          <a:solidFill>
                            <a:schemeClr val="tx1"/>
                          </a:solidFill>
                        </a:rPr>
                        <a:t>Variété</a:t>
                      </a:r>
                    </a:p>
                  </a:txBody>
                  <a:tcPr>
                    <a:solidFill>
                      <a:schemeClr val="accent4">
                        <a:lumMod val="40000"/>
                        <a:lumOff val="60000"/>
                      </a:schemeClr>
                    </a:solidFill>
                  </a:tcPr>
                </a:tc>
                <a:tc>
                  <a:txBody>
                    <a:bodyPr/>
                    <a:lstStyle/>
                    <a:p>
                      <a:pPr lvl="0">
                        <a:buNone/>
                      </a:pPr>
                      <a:r>
                        <a:rPr lang="fr-FR" sz="2000" b="0" i="0" u="none" strike="noStrike" noProof="0">
                          <a:solidFill>
                            <a:schemeClr val="tx1"/>
                          </a:solidFill>
                          <a:latin typeface="Calibri"/>
                        </a:rPr>
                        <a:t>Austin</a:t>
                      </a:r>
                      <a:endParaRPr lang="en-US" sz="2000">
                        <a:solidFill>
                          <a:schemeClr val="tx1"/>
                        </a:solidFill>
                      </a:endParaRPr>
                    </a:p>
                    <a:p>
                      <a:pPr lvl="0">
                        <a:buNone/>
                      </a:pPr>
                      <a:r>
                        <a:rPr lang="fr-FR" sz="2000" b="0" i="0" u="none" strike="noStrike" noProof="0">
                          <a:solidFill>
                            <a:schemeClr val="tx1"/>
                          </a:solidFill>
                          <a:latin typeface="Calibri"/>
                        </a:rPr>
                        <a:t>Fontane</a:t>
                      </a:r>
                      <a:endParaRPr lang="en-US" sz="2000">
                        <a:solidFill>
                          <a:schemeClr val="tx1"/>
                        </a:solidFill>
                      </a:endParaRPr>
                    </a:p>
                    <a:p>
                      <a:pPr lvl="0">
                        <a:buNone/>
                      </a:pPr>
                      <a:r>
                        <a:rPr lang="fr-FR" sz="2000" b="0" i="0" u="none" strike="noStrike" noProof="0">
                          <a:solidFill>
                            <a:schemeClr val="tx1"/>
                          </a:solidFill>
                          <a:latin typeface="Calibri"/>
                        </a:rPr>
                        <a:t>Lady Rosetta</a:t>
                      </a:r>
                      <a:endParaRPr lang="en-US" sz="2000">
                        <a:solidFill>
                          <a:schemeClr val="tx1"/>
                        </a:solidFill>
                      </a:endParaRPr>
                    </a:p>
                    <a:p>
                      <a:pPr lvl="0">
                        <a:buNone/>
                      </a:pPr>
                      <a:r>
                        <a:rPr lang="fr-FR" sz="2000" b="0" i="0" u="none" strike="noStrike" noProof="0">
                          <a:solidFill>
                            <a:schemeClr val="tx1"/>
                          </a:solidFill>
                          <a:latin typeface="Calibri"/>
                        </a:rPr>
                        <a:t>Rumba</a:t>
                      </a:r>
                      <a:endParaRPr lang="en-US" sz="2000">
                        <a:solidFill>
                          <a:schemeClr val="tx1"/>
                        </a:solidFill>
                      </a:endParaRPr>
                    </a:p>
                  </a:txBody>
                  <a:tcPr>
                    <a:solidFill>
                      <a:schemeClr val="accent4">
                        <a:lumMod val="40000"/>
                        <a:lumOff val="60000"/>
                      </a:schemeClr>
                    </a:solidFill>
                  </a:tcPr>
                </a:tc>
                <a:tc>
                  <a:txBody>
                    <a:bodyPr/>
                    <a:lstStyle/>
                    <a:p>
                      <a:pPr lvl="0" algn="l">
                        <a:lnSpc>
                          <a:spcPct val="100000"/>
                        </a:lnSpc>
                        <a:spcBef>
                          <a:spcPts val="0"/>
                        </a:spcBef>
                        <a:spcAft>
                          <a:spcPts val="0"/>
                        </a:spcAft>
                        <a:buNone/>
                      </a:pPr>
                      <a:r>
                        <a:rPr lang="fr-FR" sz="2000" b="0" i="0" u="none" strike="noStrike" noProof="0" err="1">
                          <a:solidFill>
                            <a:schemeClr val="tx1"/>
                          </a:solidFill>
                          <a:latin typeface="Calibri"/>
                        </a:rPr>
                        <a:t>Heraclea</a:t>
                      </a:r>
                      <a:endParaRPr lang="en-US" sz="2000">
                        <a:solidFill>
                          <a:schemeClr val="tx1"/>
                        </a:solidFill>
                      </a:endParaRPr>
                    </a:p>
                    <a:p>
                      <a:pPr lvl="0" algn="l">
                        <a:lnSpc>
                          <a:spcPct val="100000"/>
                        </a:lnSpc>
                        <a:spcBef>
                          <a:spcPts val="0"/>
                        </a:spcBef>
                        <a:spcAft>
                          <a:spcPts val="0"/>
                        </a:spcAft>
                        <a:buNone/>
                      </a:pPr>
                      <a:r>
                        <a:rPr lang="fr-FR" sz="2000" b="0" i="0" u="none" strike="noStrike" noProof="0">
                          <a:solidFill>
                            <a:schemeClr val="tx1"/>
                          </a:solidFill>
                          <a:latin typeface="Calibri"/>
                        </a:rPr>
                        <a:t>Lady </a:t>
                      </a:r>
                      <a:r>
                        <a:rPr lang="fr-FR" sz="2000" b="0" i="0" u="none" strike="noStrike" noProof="0" err="1">
                          <a:solidFill>
                            <a:schemeClr val="tx1"/>
                          </a:solidFill>
                          <a:latin typeface="Calibri"/>
                        </a:rPr>
                        <a:t>Amarilla</a:t>
                      </a:r>
                      <a:endParaRPr lang="fr-FR" sz="2000">
                        <a:solidFill>
                          <a:schemeClr val="tx1"/>
                        </a:solidFill>
                      </a:endParaRPr>
                    </a:p>
                    <a:p>
                      <a:pPr lvl="0" algn="l">
                        <a:lnSpc>
                          <a:spcPct val="100000"/>
                        </a:lnSpc>
                        <a:spcBef>
                          <a:spcPts val="0"/>
                        </a:spcBef>
                        <a:spcAft>
                          <a:spcPts val="0"/>
                        </a:spcAft>
                        <a:buNone/>
                      </a:pPr>
                      <a:r>
                        <a:rPr lang="fr-FR" sz="2000" b="0" i="0" u="none" strike="noStrike" noProof="0">
                          <a:solidFill>
                            <a:schemeClr val="tx1"/>
                          </a:solidFill>
                          <a:latin typeface="Calibri"/>
                        </a:rPr>
                        <a:t>Lady Claire</a:t>
                      </a:r>
                      <a:endParaRPr lang="fr-FR" sz="2000">
                        <a:solidFill>
                          <a:schemeClr val="tx1"/>
                        </a:solidFill>
                      </a:endParaRPr>
                    </a:p>
                    <a:p>
                      <a:pPr lvl="0" algn="l">
                        <a:lnSpc>
                          <a:spcPct val="100000"/>
                        </a:lnSpc>
                        <a:spcBef>
                          <a:spcPts val="0"/>
                        </a:spcBef>
                        <a:spcAft>
                          <a:spcPts val="0"/>
                        </a:spcAft>
                        <a:buNone/>
                      </a:pPr>
                      <a:r>
                        <a:rPr lang="fr-FR" sz="2000" b="0" i="0" u="none" strike="noStrike" noProof="0" err="1">
                          <a:solidFill>
                            <a:schemeClr val="tx1"/>
                          </a:solidFill>
                          <a:latin typeface="Calibri"/>
                        </a:rPr>
                        <a:t>Opal</a:t>
                      </a:r>
                      <a:endParaRPr lang="fr-FR" sz="2000">
                        <a:solidFill>
                          <a:schemeClr val="tx1"/>
                        </a:solidFill>
                      </a:endParaRPr>
                    </a:p>
                    <a:p>
                      <a:pPr lvl="0" algn="l">
                        <a:lnSpc>
                          <a:spcPct val="100000"/>
                        </a:lnSpc>
                        <a:spcBef>
                          <a:spcPts val="0"/>
                        </a:spcBef>
                        <a:spcAft>
                          <a:spcPts val="0"/>
                        </a:spcAft>
                        <a:buNone/>
                      </a:pPr>
                      <a:r>
                        <a:rPr lang="fr-FR" sz="2000" b="0" i="0" u="none" strike="noStrike" noProof="0">
                          <a:solidFill>
                            <a:schemeClr val="tx1"/>
                          </a:solidFill>
                          <a:latin typeface="Calibri"/>
                        </a:rPr>
                        <a:t>Rumba</a:t>
                      </a:r>
                      <a:endParaRPr lang="fr-FR" sz="2000">
                        <a:solidFill>
                          <a:schemeClr val="tx1"/>
                        </a:solidFill>
                      </a:endParaRPr>
                    </a:p>
                  </a:txBody>
                  <a:tcPr>
                    <a:solidFill>
                      <a:schemeClr val="accent4">
                        <a:lumMod val="40000"/>
                        <a:lumOff val="60000"/>
                      </a:schemeClr>
                    </a:solidFill>
                  </a:tcPr>
                </a:tc>
                <a:extLst>
                  <a:ext uri="{0D108BD9-81ED-4DB2-BD59-A6C34878D82A}">
                    <a16:rowId xmlns:a16="http://schemas.microsoft.com/office/drawing/2014/main" val="2226191449"/>
                  </a:ext>
                </a:extLst>
              </a:tr>
            </a:tbl>
          </a:graphicData>
        </a:graphic>
      </p:graphicFrame>
      <p:sp>
        <p:nvSpPr>
          <p:cNvPr id="4" name="TextBox 3">
            <a:extLst>
              <a:ext uri="{FF2B5EF4-FFF2-40B4-BE49-F238E27FC236}">
                <a16:creationId xmlns:a16="http://schemas.microsoft.com/office/drawing/2014/main" id="{A0E34456-C81D-F093-1113-ECD74C3671F6}"/>
              </a:ext>
            </a:extLst>
          </p:cNvPr>
          <p:cNvSpPr txBox="1"/>
          <p:nvPr/>
        </p:nvSpPr>
        <p:spPr>
          <a:xfrm>
            <a:off x="1536303" y="1530072"/>
            <a:ext cx="6329301" cy="3947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300"/>
              </a:lnSpc>
            </a:pPr>
            <a:r>
              <a:rPr lang="en-US" sz="2400">
                <a:cs typeface="Calibri"/>
              </a:rPr>
              <a:t>Pour L2 et 2023 </a:t>
            </a:r>
            <a:r>
              <a:rPr lang="en-US" sz="2400" err="1">
                <a:cs typeface="Calibri"/>
              </a:rPr>
              <a:t>uniquement</a:t>
            </a:r>
            <a:r>
              <a:rPr lang="en-US" sz="2400">
                <a:cs typeface="Calibri"/>
              </a:rPr>
              <a:t> (54 variables)</a:t>
            </a:r>
            <a:endParaRPr lang="en-US" sz="2400">
              <a:ea typeface="Calibri"/>
              <a:cs typeface="Calibri"/>
            </a:endParaRPr>
          </a:p>
        </p:txBody>
      </p:sp>
      <p:sp>
        <p:nvSpPr>
          <p:cNvPr id="5" name="Espace réservé du numéro de diapositive 3">
            <a:extLst>
              <a:ext uri="{FF2B5EF4-FFF2-40B4-BE49-F238E27FC236}">
                <a16:creationId xmlns:a16="http://schemas.microsoft.com/office/drawing/2014/main" id="{911377B7-291F-F60A-2B13-BD4B5FBCA903}"/>
              </a:ext>
            </a:extLst>
          </p:cNvPr>
          <p:cNvSpPr>
            <a:spLocks noGrp="1"/>
          </p:cNvSpPr>
          <p:nvPr>
            <p:ph type="sldNum" sz="quarter" idx="12"/>
          </p:nvPr>
        </p:nvSpPr>
        <p:spPr>
          <a:xfrm>
            <a:off x="9448800" y="6518274"/>
            <a:ext cx="2743200" cy="365125"/>
          </a:xfrm>
        </p:spPr>
        <p:txBody>
          <a:bodyPr/>
          <a:lstStyle/>
          <a:p>
            <a:fld id="{21D9F5FE-0FED-4652-B94E-2573D89FB861}" type="slidenum">
              <a:rPr lang="fr-FR" smtClean="0"/>
              <a:t>14</a:t>
            </a:fld>
            <a:endParaRPr lang="fr-FR"/>
          </a:p>
        </p:txBody>
      </p:sp>
      <p:sp>
        <p:nvSpPr>
          <p:cNvPr id="6" name="TextBox 5">
            <a:extLst>
              <a:ext uri="{FF2B5EF4-FFF2-40B4-BE49-F238E27FC236}">
                <a16:creationId xmlns:a16="http://schemas.microsoft.com/office/drawing/2014/main" id="{0AB6E3E1-A691-2968-B825-3A66C9116B5A}"/>
              </a:ext>
            </a:extLst>
          </p:cNvPr>
          <p:cNvSpPr txBox="1"/>
          <p:nvPr/>
        </p:nvSpPr>
        <p:spPr>
          <a:xfrm>
            <a:off x="5012928" y="2511147"/>
            <a:ext cx="2262126" cy="3947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300"/>
              </a:lnSpc>
            </a:pPr>
            <a:r>
              <a:rPr lang="en-US" sz="2000">
                <a:solidFill>
                  <a:schemeClr val="bg1"/>
                </a:solidFill>
                <a:ea typeface="Calibri"/>
                <a:cs typeface="Calibri"/>
              </a:rPr>
              <a:t>12 485 </a:t>
            </a:r>
            <a:r>
              <a:rPr lang="en-US" sz="2000" err="1">
                <a:solidFill>
                  <a:schemeClr val="bg1"/>
                </a:solidFill>
                <a:ea typeface="Calibri"/>
                <a:cs typeface="Calibri"/>
              </a:rPr>
              <a:t>individus</a:t>
            </a:r>
            <a:endParaRPr lang="en-US" sz="2000">
              <a:solidFill>
                <a:schemeClr val="bg1"/>
              </a:solidFill>
              <a:ea typeface="Calibri"/>
              <a:cs typeface="Calibri"/>
            </a:endParaRPr>
          </a:p>
        </p:txBody>
      </p:sp>
      <p:sp>
        <p:nvSpPr>
          <p:cNvPr id="9" name="TextBox 8">
            <a:extLst>
              <a:ext uri="{FF2B5EF4-FFF2-40B4-BE49-F238E27FC236}">
                <a16:creationId xmlns:a16="http://schemas.microsoft.com/office/drawing/2014/main" id="{4233C6C4-84E5-9890-6239-22A9D627B2BE}"/>
              </a:ext>
            </a:extLst>
          </p:cNvPr>
          <p:cNvSpPr txBox="1"/>
          <p:nvPr/>
        </p:nvSpPr>
        <p:spPr>
          <a:xfrm>
            <a:off x="7870428" y="2511147"/>
            <a:ext cx="2262126" cy="3947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300"/>
              </a:lnSpc>
            </a:pPr>
            <a:r>
              <a:rPr lang="en-US" sz="2000">
                <a:solidFill>
                  <a:schemeClr val="bg1"/>
                </a:solidFill>
                <a:ea typeface="Calibri"/>
                <a:cs typeface="Calibri"/>
              </a:rPr>
              <a:t>32 920 </a:t>
            </a:r>
            <a:r>
              <a:rPr lang="en-US" sz="2000" err="1">
                <a:solidFill>
                  <a:schemeClr val="bg1"/>
                </a:solidFill>
                <a:ea typeface="Calibri"/>
                <a:cs typeface="Calibri"/>
              </a:rPr>
              <a:t>individus</a:t>
            </a:r>
            <a:endParaRPr lang="en-US" sz="2000">
              <a:solidFill>
                <a:schemeClr val="bg1"/>
              </a:solidFill>
              <a:ea typeface="Calibri"/>
              <a:cs typeface="Calibri"/>
            </a:endParaRPr>
          </a:p>
        </p:txBody>
      </p:sp>
    </p:spTree>
    <p:extLst>
      <p:ext uri="{BB962C8B-B14F-4D97-AF65-F5344CB8AC3E}">
        <p14:creationId xmlns:p14="http://schemas.microsoft.com/office/powerpoint/2010/main" val="339600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3AE6AC7-3D9D-463E-8566-71D3E389B936}"/>
              </a:ext>
            </a:extLst>
          </p:cNvPr>
          <p:cNvSpPr>
            <a:spLocks noGrp="1"/>
          </p:cNvSpPr>
          <p:nvPr>
            <p:ph type="sldNum" sz="quarter" idx="12"/>
          </p:nvPr>
        </p:nvSpPr>
        <p:spPr>
          <a:xfrm>
            <a:off x="11615057" y="6534479"/>
            <a:ext cx="579912" cy="365125"/>
          </a:xfrm>
        </p:spPr>
        <p:txBody>
          <a:bodyPr/>
          <a:lstStyle/>
          <a:p>
            <a:fld id="{21D9F5FE-0FED-4652-B94E-2573D89FB861}" type="slidenum">
              <a:rPr lang="fr-FR" smtClean="0">
                <a:solidFill>
                  <a:schemeClr val="bg1"/>
                </a:solidFill>
              </a:rPr>
              <a:t>15</a:t>
            </a:fld>
            <a:endParaRPr lang="fr-FR">
              <a:solidFill>
                <a:schemeClr val="bg1"/>
              </a:solidFill>
            </a:endParaRPr>
          </a:p>
        </p:txBody>
      </p:sp>
      <p:pic>
        <p:nvPicPr>
          <p:cNvPr id="4" name="Picture 2">
            <a:extLst>
              <a:ext uri="{FF2B5EF4-FFF2-40B4-BE49-F238E27FC236}">
                <a16:creationId xmlns:a16="http://schemas.microsoft.com/office/drawing/2014/main" id="{50418502-0029-47D6-933F-9504D6446689}"/>
              </a:ext>
            </a:extLst>
          </p:cNvPr>
          <p:cNvPicPr>
            <a:picLocks noChangeAspect="1" noChangeArrowheads="1"/>
          </p:cNvPicPr>
          <p:nvPr/>
        </p:nvPicPr>
        <p:blipFill rotWithShape="1">
          <a:blip r:embed="rId3"/>
          <a:srcRect l="17391" r="17391"/>
          <a:stretch/>
        </p:blipFill>
        <p:spPr bwMode="auto">
          <a:xfrm>
            <a:off x="-299973" y="5321923"/>
            <a:ext cx="2648132" cy="2648132"/>
          </a:xfrm>
          <a:prstGeom prst="diamond">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5CB0436D-B560-4612-B671-D18D172EE624}"/>
              </a:ext>
            </a:extLst>
          </p:cNvPr>
          <p:cNvPicPr>
            <a:picLocks noChangeAspect="1"/>
          </p:cNvPicPr>
          <p:nvPr/>
        </p:nvPicPr>
        <p:blipFill rotWithShape="1">
          <a:blip r:embed="rId4"/>
          <a:srcRect l="21905" r="21905"/>
          <a:stretch/>
        </p:blipFill>
        <p:spPr bwMode="auto">
          <a:xfrm>
            <a:off x="-1871863" y="3694035"/>
            <a:ext cx="2648131" cy="2648131"/>
          </a:xfrm>
          <a:prstGeom prst="diamond">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10" name="Image 9">
            <a:extLst>
              <a:ext uri="{FF2B5EF4-FFF2-40B4-BE49-F238E27FC236}">
                <a16:creationId xmlns:a16="http://schemas.microsoft.com/office/drawing/2014/main" id="{F11C778C-4BFF-450C-A058-215003C546C4}"/>
              </a:ext>
            </a:extLst>
          </p:cNvPr>
          <p:cNvPicPr>
            <a:picLocks noChangeAspect="1"/>
          </p:cNvPicPr>
          <p:nvPr/>
        </p:nvPicPr>
        <p:blipFill rotWithShape="1">
          <a:blip r:embed="rId5"/>
          <a:srcRect l="21875" r="21875"/>
          <a:stretch/>
        </p:blipFill>
        <p:spPr bwMode="auto">
          <a:xfrm>
            <a:off x="-2001790" y="670663"/>
            <a:ext cx="2648131" cy="2648131"/>
          </a:xfrm>
          <a:prstGeom prst="diamond">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ADA1CB31-EB8A-46DF-9C28-7A48F2D0C588}"/>
              </a:ext>
            </a:extLst>
          </p:cNvPr>
          <p:cNvSpPr/>
          <p:nvPr/>
        </p:nvSpPr>
        <p:spPr>
          <a:xfrm rot="18903175">
            <a:off x="-43199" y="5548246"/>
            <a:ext cx="2194410" cy="23363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866" name="Picture 2">
            <a:extLst>
              <a:ext uri="{FF2B5EF4-FFF2-40B4-BE49-F238E27FC236}">
                <a16:creationId xmlns:a16="http://schemas.microsoft.com/office/drawing/2014/main" id="{D36C3472-1421-4833-8448-3E5E73650BF3}"/>
              </a:ext>
            </a:extLst>
          </p:cNvPr>
          <p:cNvPicPr>
            <a:picLocks noChangeAspect="1" noChangeArrowheads="1"/>
          </p:cNvPicPr>
          <p:nvPr/>
        </p:nvPicPr>
        <p:blipFill rotWithShape="1">
          <a:blip r:embed="rId6"/>
          <a:srcRect l="18750" r="18750"/>
          <a:stretch/>
        </p:blipFill>
        <p:spPr bwMode="auto">
          <a:xfrm>
            <a:off x="-438200" y="2141314"/>
            <a:ext cx="2727932" cy="2727932"/>
          </a:xfrm>
          <a:prstGeom prst="diamond">
            <a:avLst/>
          </a:prstGeom>
          <a:noFill/>
          <a:extLst>
            <a:ext uri="{909E8E84-426E-40DD-AFC4-6F175D3DCCD1}">
              <a14:hiddenFill xmlns:a14="http://schemas.microsoft.com/office/drawing/2010/main">
                <a:solidFill>
                  <a:srgbClr val="FFFFFF"/>
                </a:solidFill>
              </a14:hiddenFill>
            </a:ext>
          </a:extLst>
        </p:spPr>
      </p:pic>
      <p:pic>
        <p:nvPicPr>
          <p:cNvPr id="36868" name="Picture 4">
            <a:extLst>
              <a:ext uri="{FF2B5EF4-FFF2-40B4-BE49-F238E27FC236}">
                <a16:creationId xmlns:a16="http://schemas.microsoft.com/office/drawing/2014/main" id="{46B897F3-BF1C-42BC-926E-BC5D6C6D055B}"/>
              </a:ext>
            </a:extLst>
          </p:cNvPr>
          <p:cNvPicPr>
            <a:picLocks noChangeAspect="1" noChangeArrowheads="1"/>
          </p:cNvPicPr>
          <p:nvPr/>
        </p:nvPicPr>
        <p:blipFill rotWithShape="1">
          <a:blip r:embed="rId7"/>
          <a:srcRect l="21875" r="21875"/>
          <a:stretch/>
        </p:blipFill>
        <p:spPr bwMode="auto">
          <a:xfrm>
            <a:off x="-463213" y="-1025796"/>
            <a:ext cx="2741685" cy="2741685"/>
          </a:xfrm>
          <a:prstGeom prst="diamond">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F0BA6B2-EA0D-48B0-8D69-41BFD5F66F90}"/>
              </a:ext>
            </a:extLst>
          </p:cNvPr>
          <p:cNvPicPr>
            <a:picLocks noChangeAspect="1" noChangeArrowheads="1"/>
          </p:cNvPicPr>
          <p:nvPr/>
        </p:nvPicPr>
        <p:blipFill rotWithShape="1">
          <a:blip r:embed="rId8"/>
          <a:srcRect l="12500" r="12500"/>
          <a:stretch/>
        </p:blipFill>
        <p:spPr bwMode="auto">
          <a:xfrm>
            <a:off x="1271918" y="3757179"/>
            <a:ext cx="2648131" cy="2648131"/>
          </a:xfrm>
          <a:prstGeom prst="diamond">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2">
            <a:hlinkClick r:id="" action="ppaction://noaction" highlightClick="1"/>
            <a:extLst>
              <a:ext uri="{FF2B5EF4-FFF2-40B4-BE49-F238E27FC236}">
                <a16:creationId xmlns:a16="http://schemas.microsoft.com/office/drawing/2014/main" id="{40667E0A-50FE-49A3-93CF-2B2CAEFAD374}"/>
              </a:ext>
            </a:extLst>
          </p:cNvPr>
          <p:cNvPicPr>
            <a:picLocks noChangeAspect="1" noChangeArrowheads="1"/>
          </p:cNvPicPr>
          <p:nvPr/>
        </p:nvPicPr>
        <p:blipFill rotWithShape="1">
          <a:blip r:embed="rId9"/>
          <a:srcRect l="21875" r="21875"/>
          <a:stretch/>
        </p:blipFill>
        <p:spPr bwMode="auto">
          <a:xfrm>
            <a:off x="1176506" y="640342"/>
            <a:ext cx="2648131" cy="2648131"/>
          </a:xfrm>
          <a:prstGeom prst="diamond">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300000D-8552-4AE8-9A16-9F009FE0E70B}"/>
              </a:ext>
            </a:extLst>
          </p:cNvPr>
          <p:cNvSpPr/>
          <p:nvPr/>
        </p:nvSpPr>
        <p:spPr>
          <a:xfrm rot="18903175">
            <a:off x="-144613" y="2336837"/>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2925E876-86A6-4A42-9997-F86910FE04AC}"/>
              </a:ext>
            </a:extLst>
          </p:cNvPr>
          <p:cNvSpPr/>
          <p:nvPr/>
        </p:nvSpPr>
        <p:spPr>
          <a:xfrm rot="18903175">
            <a:off x="1498778" y="3991414"/>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7E4F6CA2-A826-4522-A9CE-1D43136C41A3}"/>
              </a:ext>
            </a:extLst>
          </p:cNvPr>
          <p:cNvSpPr/>
          <p:nvPr/>
        </p:nvSpPr>
        <p:spPr>
          <a:xfrm rot="18903175">
            <a:off x="-243910" y="-871564"/>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EC375639-C827-4373-87F7-68B76062B7C8}"/>
              </a:ext>
            </a:extLst>
          </p:cNvPr>
          <p:cNvSpPr/>
          <p:nvPr/>
        </p:nvSpPr>
        <p:spPr>
          <a:xfrm rot="18903175">
            <a:off x="1413234" y="785606"/>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Rectangle : coins arrondis 114">
            <a:extLst>
              <a:ext uri="{FF2B5EF4-FFF2-40B4-BE49-F238E27FC236}">
                <a16:creationId xmlns:a16="http://schemas.microsoft.com/office/drawing/2014/main" id="{713E2312-638D-4234-AAEA-82624B34FF3E}"/>
              </a:ext>
            </a:extLst>
          </p:cNvPr>
          <p:cNvSpPr/>
          <p:nvPr/>
        </p:nvSpPr>
        <p:spPr>
          <a:xfrm>
            <a:off x="4669839" y="-209384"/>
            <a:ext cx="8390178" cy="168965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9" name="Picture 12" descr="Afficher l’image source">
            <a:extLst>
              <a:ext uri="{FF2B5EF4-FFF2-40B4-BE49-F238E27FC236}">
                <a16:creationId xmlns:a16="http://schemas.microsoft.com/office/drawing/2014/main" id="{DCEE4812-9374-4FBE-8BA0-7D2B70282ED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6666" t="1" b="1020"/>
          <a:stretch/>
        </p:blipFill>
        <p:spPr bwMode="auto">
          <a:xfrm>
            <a:off x="4890963" y="155167"/>
            <a:ext cx="1981200" cy="8428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71B958-D156-4C6A-9DE3-79448E0946F7}"/>
              </a:ext>
            </a:extLst>
          </p:cNvPr>
          <p:cNvSpPr/>
          <p:nvPr/>
        </p:nvSpPr>
        <p:spPr>
          <a:xfrm>
            <a:off x="-395130" y="-1105404"/>
            <a:ext cx="13551208" cy="102579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c</a:t>
            </a:r>
          </a:p>
        </p:txBody>
      </p:sp>
      <p:sp>
        <p:nvSpPr>
          <p:cNvPr id="23" name="Rectangle 22">
            <a:extLst>
              <a:ext uri="{FF2B5EF4-FFF2-40B4-BE49-F238E27FC236}">
                <a16:creationId xmlns:a16="http://schemas.microsoft.com/office/drawing/2014/main" id="{5A3AA517-83A9-4A86-B1E3-B78190014A32}"/>
              </a:ext>
            </a:extLst>
          </p:cNvPr>
          <p:cNvSpPr/>
          <p:nvPr/>
        </p:nvSpPr>
        <p:spPr>
          <a:xfrm rot="5400000">
            <a:off x="8395910" y="1849783"/>
            <a:ext cx="8980942" cy="124053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A2044CD9-752D-4296-BE52-CBB356C7DD90}"/>
              </a:ext>
            </a:extLst>
          </p:cNvPr>
          <p:cNvSpPr/>
          <p:nvPr/>
        </p:nvSpPr>
        <p:spPr>
          <a:xfrm rot="5400000">
            <a:off x="-5703202" y="2484943"/>
            <a:ext cx="8980942" cy="2194781"/>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010E2962-5F79-429A-86C6-B91CF889BCF9}"/>
              </a:ext>
            </a:extLst>
          </p:cNvPr>
          <p:cNvSpPr/>
          <p:nvPr/>
        </p:nvSpPr>
        <p:spPr>
          <a:xfrm rot="5400000">
            <a:off x="8548310" y="2002183"/>
            <a:ext cx="8980942" cy="124053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A8B6232F-E3E2-49F0-8C49-18C1546082DF}"/>
              </a:ext>
            </a:extLst>
          </p:cNvPr>
          <p:cNvSpPr/>
          <p:nvPr/>
        </p:nvSpPr>
        <p:spPr>
          <a:xfrm>
            <a:off x="-299973" y="6899909"/>
            <a:ext cx="13551208" cy="102579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c</a:t>
            </a:r>
          </a:p>
        </p:txBody>
      </p:sp>
      <p:sp>
        <p:nvSpPr>
          <p:cNvPr id="30" name="ZoneTexte 29">
            <a:extLst>
              <a:ext uri="{FF2B5EF4-FFF2-40B4-BE49-F238E27FC236}">
                <a16:creationId xmlns:a16="http://schemas.microsoft.com/office/drawing/2014/main" id="{214F3F3B-2255-4B46-96F0-CE38D1DB974B}"/>
              </a:ext>
            </a:extLst>
          </p:cNvPr>
          <p:cNvSpPr txBox="1"/>
          <p:nvPr/>
        </p:nvSpPr>
        <p:spPr>
          <a:xfrm>
            <a:off x="4473772" y="3299487"/>
            <a:ext cx="7346275" cy="1415772"/>
          </a:xfrm>
          <a:prstGeom prst="rect">
            <a:avLst/>
          </a:prstGeom>
          <a:noFill/>
        </p:spPr>
        <p:txBody>
          <a:bodyPr wrap="square" rtlCol="0">
            <a:spAutoFit/>
          </a:bodyPr>
          <a:lstStyle/>
          <a:p>
            <a:pPr algn="ctr"/>
            <a:r>
              <a:rPr lang="fr-FR" sz="4300">
                <a:solidFill>
                  <a:schemeClr val="bg1"/>
                </a:solidFill>
              </a:rPr>
              <a:t>PARTIE II : Modélisation des débits</a:t>
            </a:r>
          </a:p>
        </p:txBody>
      </p:sp>
      <p:pic>
        <p:nvPicPr>
          <p:cNvPr id="11" name="Picture 2" descr="Altho — Wikipédia">
            <a:extLst>
              <a:ext uri="{FF2B5EF4-FFF2-40B4-BE49-F238E27FC236}">
                <a16:creationId xmlns:a16="http://schemas.microsoft.com/office/drawing/2014/main" id="{5EDC5EA1-FDF3-8F37-88AD-D3E43F2920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20000" y="121234"/>
            <a:ext cx="1981200" cy="10158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Brets | Saint-Gérand">
            <a:extLst>
              <a:ext uri="{FF2B5EF4-FFF2-40B4-BE49-F238E27FC236}">
                <a16:creationId xmlns:a16="http://schemas.microsoft.com/office/drawing/2014/main" id="{676FD3B0-B6D6-A336-AC80-F57B41774A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46812" y="-96039"/>
            <a:ext cx="1468123" cy="1468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84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25A02D1-A402-D2C7-FA3C-6DCAB9F32A16}"/>
              </a:ext>
            </a:extLst>
          </p:cNvPr>
          <p:cNvSpPr>
            <a:spLocks noGrp="1"/>
          </p:cNvSpPr>
          <p:nvPr>
            <p:ph type="sldNum" sz="quarter" idx="12"/>
          </p:nvPr>
        </p:nvSpPr>
        <p:spPr>
          <a:xfrm>
            <a:off x="9448800" y="6492875"/>
            <a:ext cx="2743200" cy="365125"/>
          </a:xfrm>
        </p:spPr>
        <p:txBody>
          <a:bodyPr/>
          <a:lstStyle/>
          <a:p>
            <a:fld id="{21D9F5FE-0FED-4652-B94E-2573D89FB861}" type="slidenum">
              <a:rPr lang="fr-FR" smtClean="0"/>
              <a:t>16</a:t>
            </a:fld>
            <a:endParaRPr lang="fr-FR"/>
          </a:p>
        </p:txBody>
      </p:sp>
      <p:pic>
        <p:nvPicPr>
          <p:cNvPr id="5" name="Picture 2" descr="Altho — Wikipédia">
            <a:extLst>
              <a:ext uri="{FF2B5EF4-FFF2-40B4-BE49-F238E27FC236}">
                <a16:creationId xmlns:a16="http://schemas.microsoft.com/office/drawing/2014/main" id="{B26CC421-96F5-D1F2-7CD5-15E2C402B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3">
            <a:extLst>
              <a:ext uri="{FF2B5EF4-FFF2-40B4-BE49-F238E27FC236}">
                <a16:creationId xmlns:a16="http://schemas.microsoft.com/office/drawing/2014/main" id="{B4AA5FE6-E468-DA2C-ED10-ABD898BF35D1}"/>
              </a:ext>
            </a:extLst>
          </p:cNvPr>
          <p:cNvSpPr txBox="1"/>
          <p:nvPr/>
        </p:nvSpPr>
        <p:spPr>
          <a:xfrm>
            <a:off x="829321" y="2526224"/>
            <a:ext cx="10533358"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panose="05000000000000000000" pitchFamily="2" charset="2"/>
              <a:buChar char="Ø"/>
            </a:pPr>
            <a:r>
              <a:rPr lang="fr-FR" sz="2200" b="1" i="0">
                <a:effectLst/>
                <a:latin typeface="Calibri"/>
                <a:cs typeface="Calibri"/>
              </a:rPr>
              <a:t>Capacité à modéliser la complexité </a:t>
            </a:r>
          </a:p>
          <a:p>
            <a:pPr algn="just"/>
            <a:endParaRPr lang="fr-FR" sz="2200" b="0" i="0">
              <a:effectLst/>
              <a:latin typeface="Calibri"/>
              <a:cs typeface="Calibri"/>
            </a:endParaRPr>
          </a:p>
          <a:p>
            <a:pPr marL="285750" indent="-285750" algn="just">
              <a:buFont typeface="Wingdings" panose="05000000000000000000" pitchFamily="2" charset="2"/>
              <a:buChar char="Ø"/>
            </a:pPr>
            <a:r>
              <a:rPr lang="fr-FR" sz="2200" b="1" i="0">
                <a:effectLst/>
                <a:latin typeface="Calibri"/>
                <a:cs typeface="Calibri"/>
              </a:rPr>
              <a:t>Gestion de grandes </a:t>
            </a:r>
            <a:r>
              <a:rPr lang="fr-FR" sz="2200" b="1">
                <a:latin typeface="Calibri"/>
                <a:cs typeface="Calibri"/>
              </a:rPr>
              <a:t>q</a:t>
            </a:r>
            <a:r>
              <a:rPr lang="fr-FR" sz="2200" b="1" i="0">
                <a:effectLst/>
                <a:latin typeface="Calibri"/>
                <a:cs typeface="Calibri"/>
              </a:rPr>
              <a:t>uantités de données</a:t>
            </a:r>
          </a:p>
          <a:p>
            <a:pPr algn="just"/>
            <a:endParaRPr lang="fr-FR" sz="2200" b="0" i="0">
              <a:effectLst/>
              <a:latin typeface="Calibri"/>
              <a:cs typeface="Calibri"/>
            </a:endParaRPr>
          </a:p>
          <a:p>
            <a:pPr marL="285750" indent="-285750" algn="just">
              <a:buFont typeface="Wingdings" panose="05000000000000000000" pitchFamily="2" charset="2"/>
              <a:buChar char="Ø"/>
            </a:pPr>
            <a:r>
              <a:rPr lang="fr-FR" sz="2200" b="1" i="0">
                <a:effectLst/>
                <a:latin typeface="Calibri"/>
                <a:cs typeface="Calibri"/>
              </a:rPr>
              <a:t>Performance prédictive </a:t>
            </a:r>
          </a:p>
          <a:p>
            <a:pPr algn="just"/>
            <a:endParaRPr lang="fr-FR" sz="2200">
              <a:latin typeface="Calibri"/>
              <a:cs typeface="Calibri"/>
            </a:endParaRPr>
          </a:p>
          <a:p>
            <a:pPr marL="285750" indent="-285750" algn="just">
              <a:buFont typeface="Wingdings" panose="05000000000000000000" pitchFamily="2" charset="2"/>
              <a:buChar char="Ø"/>
            </a:pPr>
            <a:r>
              <a:rPr lang="fr-FR" sz="2200" b="1">
                <a:latin typeface="Calibri"/>
                <a:cs typeface="Calibri"/>
              </a:rPr>
              <a:t>Existence de diverses méthodes </a:t>
            </a:r>
            <a:endParaRPr lang="fr-FR" sz="2200">
              <a:latin typeface="Calibri"/>
              <a:cs typeface="Calibri"/>
            </a:endParaRPr>
          </a:p>
        </p:txBody>
      </p:sp>
      <p:sp>
        <p:nvSpPr>
          <p:cNvPr id="6" name="ZoneTexte 5">
            <a:extLst>
              <a:ext uri="{FF2B5EF4-FFF2-40B4-BE49-F238E27FC236}">
                <a16:creationId xmlns:a16="http://schemas.microsoft.com/office/drawing/2014/main" id="{3BB07E72-C0AA-3E6F-A59B-E00476828294}"/>
              </a:ext>
            </a:extLst>
          </p:cNvPr>
          <p:cNvSpPr txBox="1"/>
          <p:nvPr/>
        </p:nvSpPr>
        <p:spPr>
          <a:xfrm>
            <a:off x="0" y="236956"/>
            <a:ext cx="12192000" cy="784830"/>
          </a:xfrm>
          <a:prstGeom prst="rect">
            <a:avLst/>
          </a:prstGeom>
          <a:noFill/>
        </p:spPr>
        <p:txBody>
          <a:bodyPr wrap="square" lIns="91440" tIns="45720" rIns="91440" bIns="45720" rtlCol="0" anchor="t">
            <a:spAutoFit/>
          </a:bodyPr>
          <a:lstStyle/>
          <a:p>
            <a:pPr algn="ctr"/>
            <a:r>
              <a:rPr lang="fr-FR" sz="4500">
                <a:solidFill>
                  <a:schemeClr val="bg1"/>
                </a:solidFill>
              </a:rPr>
              <a:t>Utilisation du Machine Learning</a:t>
            </a:r>
            <a:endParaRPr lang="fr-FR" sz="4500">
              <a:solidFill>
                <a:schemeClr val="bg1"/>
              </a:solidFill>
              <a:cs typeface="Calibri"/>
            </a:endParaRPr>
          </a:p>
        </p:txBody>
      </p:sp>
    </p:spTree>
    <p:extLst>
      <p:ext uri="{BB962C8B-B14F-4D97-AF65-F5344CB8AC3E}">
        <p14:creationId xmlns:p14="http://schemas.microsoft.com/office/powerpoint/2010/main" val="156782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2" end="2"/>
                                            </p:txEl>
                                          </p:spTgt>
                                        </p:tgtEl>
                                        <p:attrNameLst>
                                          <p:attrName>style.visibility</p:attrName>
                                        </p:attrNameLst>
                                      </p:cBhvr>
                                      <p:to>
                                        <p:strVal val="visible"/>
                                      </p:to>
                                    </p:set>
                                    <p:animEffect transition="in" filter="fade">
                                      <p:cBhvr>
                                        <p:cTn id="12" dur="500"/>
                                        <p:tgtEl>
                                          <p:spTgt spid="2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xEl>
                                              <p:pRg st="4" end="4"/>
                                            </p:txEl>
                                          </p:spTgt>
                                        </p:tgtEl>
                                        <p:attrNameLst>
                                          <p:attrName>style.visibility</p:attrName>
                                        </p:attrNameLst>
                                      </p:cBhvr>
                                      <p:to>
                                        <p:strVal val="visible"/>
                                      </p:to>
                                    </p:set>
                                    <p:animEffect transition="in" filter="fade">
                                      <p:cBhvr>
                                        <p:cTn id="17" dur="500"/>
                                        <p:tgtEl>
                                          <p:spTgt spid="2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xEl>
                                              <p:pRg st="6" end="6"/>
                                            </p:txEl>
                                          </p:spTgt>
                                        </p:tgtEl>
                                        <p:attrNameLst>
                                          <p:attrName>style.visibility</p:attrName>
                                        </p:attrNameLst>
                                      </p:cBhvr>
                                      <p:to>
                                        <p:strVal val="visible"/>
                                      </p:to>
                                    </p:set>
                                    <p:animEffect transition="in" filter="fade">
                                      <p:cBhvr>
                                        <p:cTn id="22" dur="500"/>
                                        <p:tgtEl>
                                          <p:spTgt spid="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ltho — Wikipédia">
            <a:extLst>
              <a:ext uri="{FF2B5EF4-FFF2-40B4-BE49-F238E27FC236}">
                <a16:creationId xmlns:a16="http://schemas.microsoft.com/office/drawing/2014/main" id="{DF192AF8-04FA-F306-B853-C5FCF9F96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
            <a:extLst>
              <a:ext uri="{FF2B5EF4-FFF2-40B4-BE49-F238E27FC236}">
                <a16:creationId xmlns:a16="http://schemas.microsoft.com/office/drawing/2014/main" id="{390373B7-48B8-92B7-EAEF-A15BB2903C32}"/>
              </a:ext>
            </a:extLst>
          </p:cNvPr>
          <p:cNvSpPr txBox="1"/>
          <p:nvPr/>
        </p:nvSpPr>
        <p:spPr>
          <a:xfrm>
            <a:off x="733754" y="2197893"/>
            <a:ext cx="4401809" cy="23945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pPr>
            <a:r>
              <a:rPr lang="en-US" sz="2200" err="1">
                <a:latin typeface="Calibri"/>
                <a:cs typeface="Calibri"/>
              </a:rPr>
              <a:t>Modèles</a:t>
            </a:r>
            <a:r>
              <a:rPr lang="en-US" sz="2200">
                <a:latin typeface="Calibri"/>
                <a:cs typeface="Calibri"/>
              </a:rPr>
              <a:t> </a:t>
            </a:r>
            <a:r>
              <a:rPr lang="en-US" sz="2200" err="1">
                <a:latin typeface="Calibri"/>
                <a:cs typeface="Calibri"/>
              </a:rPr>
              <a:t>effectués</a:t>
            </a:r>
            <a:r>
              <a:rPr lang="en-US" sz="2200">
                <a:latin typeface="Calibri"/>
                <a:cs typeface="Calibri"/>
              </a:rPr>
              <a:t> : </a:t>
            </a:r>
          </a:p>
          <a:p>
            <a:pPr marL="342900" indent="-342900">
              <a:lnSpc>
                <a:spcPct val="120000"/>
              </a:lnSpc>
              <a:buFont typeface="Arial" panose="020B0604020202020204" pitchFamily="34" charset="0"/>
              <a:buChar char="•"/>
            </a:pPr>
            <a:r>
              <a:rPr lang="en-US" sz="2200" err="1">
                <a:latin typeface="Calibri"/>
                <a:cs typeface="Calibri"/>
              </a:rPr>
              <a:t>Modèle</a:t>
            </a:r>
            <a:r>
              <a:rPr lang="en-US" sz="2200">
                <a:latin typeface="Calibri"/>
                <a:cs typeface="Calibri"/>
              </a:rPr>
              <a:t> </a:t>
            </a:r>
            <a:r>
              <a:rPr lang="en-US" sz="2200" err="1">
                <a:latin typeface="Calibri"/>
                <a:cs typeface="Calibri"/>
              </a:rPr>
              <a:t>linéaire</a:t>
            </a:r>
            <a:endParaRPr lang="en-US" sz="2200">
              <a:latin typeface="Calibri"/>
              <a:cs typeface="Calibri"/>
            </a:endParaRPr>
          </a:p>
          <a:p>
            <a:pPr marL="342900" indent="-342900">
              <a:lnSpc>
                <a:spcPct val="120000"/>
              </a:lnSpc>
              <a:buFont typeface="Arial" panose="020B0604020202020204" pitchFamily="34" charset="0"/>
              <a:buChar char="•"/>
            </a:pPr>
            <a:r>
              <a:rPr lang="en-US" sz="2200" err="1">
                <a:latin typeface="Calibri"/>
                <a:cs typeface="Calibri"/>
              </a:rPr>
              <a:t>XGBoost</a:t>
            </a:r>
            <a:endParaRPr lang="en-US" sz="2200">
              <a:latin typeface="Calibri"/>
              <a:cs typeface="Calibri"/>
            </a:endParaRPr>
          </a:p>
          <a:p>
            <a:pPr marL="342900" indent="-342900">
              <a:lnSpc>
                <a:spcPct val="120000"/>
              </a:lnSpc>
              <a:buFont typeface="Arial" panose="020B0604020202020204" pitchFamily="34" charset="0"/>
              <a:buChar char="•"/>
            </a:pPr>
            <a:r>
              <a:rPr lang="en-US" sz="2200" err="1">
                <a:latin typeface="Calibri"/>
                <a:cs typeface="Calibri"/>
              </a:rPr>
              <a:t>Forêts</a:t>
            </a:r>
            <a:r>
              <a:rPr lang="en-US" sz="2200">
                <a:latin typeface="Calibri"/>
                <a:cs typeface="Calibri"/>
              </a:rPr>
              <a:t> </a:t>
            </a:r>
            <a:r>
              <a:rPr lang="en-US" sz="2200" err="1">
                <a:latin typeface="Calibri"/>
                <a:cs typeface="Calibri"/>
              </a:rPr>
              <a:t>aléatoires</a:t>
            </a:r>
            <a:endParaRPr lang="en-US" sz="2200">
              <a:latin typeface="Calibri"/>
              <a:cs typeface="Calibri"/>
            </a:endParaRPr>
          </a:p>
          <a:p>
            <a:endParaRPr lang="en-US" sz="2200">
              <a:latin typeface="Calibri"/>
              <a:cs typeface="Calibri"/>
            </a:endParaRPr>
          </a:p>
          <a:p>
            <a:endParaRPr lang="en-US" sz="2200">
              <a:latin typeface="Calibri"/>
              <a:cs typeface="Calibri"/>
            </a:endParaRPr>
          </a:p>
        </p:txBody>
      </p:sp>
      <p:sp>
        <p:nvSpPr>
          <p:cNvPr id="7" name="TextBox 2">
            <a:extLst>
              <a:ext uri="{FF2B5EF4-FFF2-40B4-BE49-F238E27FC236}">
                <a16:creationId xmlns:a16="http://schemas.microsoft.com/office/drawing/2014/main" id="{18BD07E8-6FBE-850F-477E-350F7B6F236A}"/>
              </a:ext>
            </a:extLst>
          </p:cNvPr>
          <p:cNvSpPr txBox="1"/>
          <p:nvPr/>
        </p:nvSpPr>
        <p:spPr>
          <a:xfrm>
            <a:off x="7066334" y="3552056"/>
            <a:ext cx="4733925"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200000"/>
              </a:lnSpc>
            </a:pPr>
            <a:r>
              <a:rPr lang="en-US" sz="2200" u="sng">
                <a:solidFill>
                  <a:schemeClr val="bg1"/>
                </a:solidFill>
                <a:latin typeface="Calibri"/>
                <a:cs typeface="Calibri"/>
              </a:rPr>
              <a:t>Importance </a:t>
            </a:r>
            <a:r>
              <a:rPr lang="en-US" sz="2200" u="sng" err="1">
                <a:solidFill>
                  <a:schemeClr val="bg1"/>
                </a:solidFill>
                <a:latin typeface="Calibri"/>
                <a:cs typeface="Calibri"/>
              </a:rPr>
              <a:t>d'une</a:t>
            </a:r>
            <a:r>
              <a:rPr lang="en-US" sz="2200" u="sng">
                <a:solidFill>
                  <a:schemeClr val="bg1"/>
                </a:solidFill>
                <a:latin typeface="Calibri"/>
                <a:cs typeface="Calibri"/>
              </a:rPr>
              <a:t> variable: </a:t>
            </a:r>
          </a:p>
          <a:p>
            <a:pPr algn="ctr"/>
            <a:r>
              <a:rPr lang="en-US" sz="2200">
                <a:solidFill>
                  <a:schemeClr val="bg1"/>
                </a:solidFill>
                <a:cs typeface="Calibri"/>
              </a:rPr>
              <a:t>Variables les plus </a:t>
            </a:r>
            <a:r>
              <a:rPr lang="en-US" sz="2200" err="1">
                <a:solidFill>
                  <a:schemeClr val="bg1"/>
                </a:solidFill>
                <a:cs typeface="Calibri"/>
              </a:rPr>
              <a:t>utilisées</a:t>
            </a:r>
            <a:r>
              <a:rPr lang="en-US" sz="2200">
                <a:solidFill>
                  <a:schemeClr val="bg1"/>
                </a:solidFill>
                <a:cs typeface="Calibri"/>
              </a:rPr>
              <a:t> dans la construction du </a:t>
            </a:r>
            <a:r>
              <a:rPr lang="en-US" sz="2200" err="1">
                <a:solidFill>
                  <a:schemeClr val="bg1"/>
                </a:solidFill>
                <a:cs typeface="Calibri"/>
              </a:rPr>
              <a:t>modèle</a:t>
            </a:r>
            <a:endParaRPr lang="en-US" sz="2200">
              <a:solidFill>
                <a:schemeClr val="bg1"/>
              </a:solidFill>
              <a:cs typeface="Calibri"/>
            </a:endParaRPr>
          </a:p>
        </p:txBody>
      </p:sp>
      <p:sp>
        <p:nvSpPr>
          <p:cNvPr id="6" name="ZoneTexte 6">
            <a:extLst>
              <a:ext uri="{FF2B5EF4-FFF2-40B4-BE49-F238E27FC236}">
                <a16:creationId xmlns:a16="http://schemas.microsoft.com/office/drawing/2014/main" id="{366B919D-65DC-7A21-B4EA-AD9969F6F8CD}"/>
              </a:ext>
            </a:extLst>
          </p:cNvPr>
          <p:cNvSpPr txBox="1"/>
          <p:nvPr/>
        </p:nvSpPr>
        <p:spPr>
          <a:xfrm>
            <a:off x="1984703" y="248058"/>
            <a:ext cx="4507344" cy="784830"/>
          </a:xfrm>
          <a:prstGeom prst="rect">
            <a:avLst/>
          </a:prstGeom>
          <a:noFill/>
        </p:spPr>
        <p:txBody>
          <a:bodyPr wrap="square" lIns="91440" tIns="45720" rIns="91440" bIns="45720" rtlCol="0" anchor="t">
            <a:spAutoFit/>
          </a:bodyPr>
          <a:lstStyle/>
          <a:p>
            <a:pPr algn="ctr"/>
            <a:r>
              <a:rPr lang="fr-FR" sz="4500">
                <a:solidFill>
                  <a:srgbClr val="202B3D"/>
                </a:solidFill>
              </a:rPr>
              <a:t>Modélisation</a:t>
            </a:r>
            <a:endParaRPr lang="fr-FR" sz="4500">
              <a:solidFill>
                <a:srgbClr val="202B3D"/>
              </a:solidFill>
              <a:cs typeface="Calibri"/>
            </a:endParaRPr>
          </a:p>
        </p:txBody>
      </p:sp>
      <p:cxnSp>
        <p:nvCxnSpPr>
          <p:cNvPr id="9" name="Connecteur droit 11">
            <a:extLst>
              <a:ext uri="{FF2B5EF4-FFF2-40B4-BE49-F238E27FC236}">
                <a16:creationId xmlns:a16="http://schemas.microsoft.com/office/drawing/2014/main" id="{05CFFDE5-057F-EA59-8FC9-07B2D05851F5}"/>
              </a:ext>
            </a:extLst>
          </p:cNvPr>
          <p:cNvCxnSpPr/>
          <p:nvPr/>
        </p:nvCxnSpPr>
        <p:spPr>
          <a:xfrm>
            <a:off x="2597066" y="1032888"/>
            <a:ext cx="3364978" cy="0"/>
          </a:xfrm>
          <a:prstGeom prst="line">
            <a:avLst/>
          </a:prstGeom>
          <a:ln w="38100">
            <a:solidFill>
              <a:srgbClr val="202B3D"/>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1374ACC-4EC1-68A4-8E14-8A2C07A8AB69}"/>
              </a:ext>
            </a:extLst>
          </p:cNvPr>
          <p:cNvSpPr txBox="1"/>
          <p:nvPr/>
        </p:nvSpPr>
        <p:spPr>
          <a:xfrm>
            <a:off x="7319488" y="2291013"/>
            <a:ext cx="422761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a:solidFill>
                  <a:srgbClr val="FFFFFF"/>
                </a:solidFill>
                <a:cs typeface="Calibri"/>
              </a:rPr>
              <a:t>Recherche : </a:t>
            </a:r>
            <a:r>
              <a:rPr lang="en-US" sz="2200" err="1">
                <a:solidFill>
                  <a:srgbClr val="FFFFFF"/>
                </a:solidFill>
                <a:cs typeface="Calibri"/>
              </a:rPr>
              <a:t>Quelles</a:t>
            </a:r>
            <a:r>
              <a:rPr lang="en-US" sz="2200">
                <a:solidFill>
                  <a:srgbClr val="FFFFFF"/>
                </a:solidFill>
                <a:cs typeface="Calibri"/>
              </a:rPr>
              <a:t> variables influent le plus sur le </a:t>
            </a:r>
            <a:r>
              <a:rPr lang="en-US" sz="2200" err="1">
                <a:solidFill>
                  <a:srgbClr val="FFFFFF"/>
                </a:solidFill>
                <a:cs typeface="Calibri"/>
              </a:rPr>
              <a:t>débit</a:t>
            </a:r>
            <a:endParaRPr lang="en-US" sz="2200">
              <a:solidFill>
                <a:srgbClr val="FFFFFF"/>
              </a:solidFill>
              <a:cs typeface="Calibri"/>
            </a:endParaRPr>
          </a:p>
        </p:txBody>
      </p:sp>
      <p:sp>
        <p:nvSpPr>
          <p:cNvPr id="13" name="Espace réservé du numéro de diapositive 2">
            <a:extLst>
              <a:ext uri="{FF2B5EF4-FFF2-40B4-BE49-F238E27FC236}">
                <a16:creationId xmlns:a16="http://schemas.microsoft.com/office/drawing/2014/main" id="{89E3CBD6-8EBA-8C59-A81A-58BC419FC6B7}"/>
              </a:ext>
            </a:extLst>
          </p:cNvPr>
          <p:cNvSpPr>
            <a:spLocks noGrp="1"/>
          </p:cNvSpPr>
          <p:nvPr>
            <p:ph type="sldNum" sz="quarter" idx="12"/>
          </p:nvPr>
        </p:nvSpPr>
        <p:spPr>
          <a:xfrm>
            <a:off x="11715750" y="6470649"/>
            <a:ext cx="476250" cy="384175"/>
          </a:xfrm>
        </p:spPr>
        <p:txBody>
          <a:bodyPr/>
          <a:lstStyle/>
          <a:p>
            <a:fld id="{21D9F5FE-0FED-4652-B94E-2573D89FB861}" type="slidenum">
              <a:rPr lang="fr-FR" smtClean="0">
                <a:solidFill>
                  <a:schemeClr val="bg1"/>
                </a:solidFill>
              </a:rPr>
              <a:t>17</a:t>
            </a:fld>
            <a:endParaRPr lang="fr-FR">
              <a:solidFill>
                <a:schemeClr val="bg1"/>
              </a:solidFill>
            </a:endParaRPr>
          </a:p>
        </p:txBody>
      </p:sp>
      <p:sp>
        <p:nvSpPr>
          <p:cNvPr id="2" name="ZoneTexte 1">
            <a:extLst>
              <a:ext uri="{FF2B5EF4-FFF2-40B4-BE49-F238E27FC236}">
                <a16:creationId xmlns:a16="http://schemas.microsoft.com/office/drawing/2014/main" id="{2CD58F7A-469B-F212-80B1-5E4E820D4775}"/>
              </a:ext>
            </a:extLst>
          </p:cNvPr>
          <p:cNvSpPr txBox="1"/>
          <p:nvPr/>
        </p:nvSpPr>
        <p:spPr>
          <a:xfrm>
            <a:off x="733754" y="4641275"/>
            <a:ext cx="4689987" cy="923330"/>
          </a:xfrm>
          <a:prstGeom prst="rect">
            <a:avLst/>
          </a:prstGeom>
          <a:noFill/>
        </p:spPr>
        <p:txBody>
          <a:bodyPr wrap="square" rtlCol="0">
            <a:spAutoFit/>
          </a:bodyPr>
          <a:lstStyle/>
          <a:p>
            <a:r>
              <a:rPr lang="en-US" sz="1800">
                <a:latin typeface="Calibri"/>
                <a:cs typeface="Calibri"/>
              </a:rPr>
              <a:t>→ Choix </a:t>
            </a:r>
            <a:r>
              <a:rPr lang="en-US" sz="1800" err="1">
                <a:latin typeface="Calibri"/>
                <a:cs typeface="Calibri"/>
              </a:rPr>
              <a:t>d'utiliser</a:t>
            </a:r>
            <a:r>
              <a:rPr lang="en-US" sz="1800">
                <a:latin typeface="Calibri"/>
                <a:cs typeface="Calibri"/>
              </a:rPr>
              <a:t> un </a:t>
            </a:r>
            <a:r>
              <a:rPr lang="en-US" sz="1800" err="1">
                <a:latin typeface="Calibri"/>
                <a:cs typeface="Calibri"/>
              </a:rPr>
              <a:t>modèle</a:t>
            </a:r>
            <a:r>
              <a:rPr lang="en-US" sz="1800">
                <a:latin typeface="Calibri"/>
                <a:cs typeface="Calibri"/>
              </a:rPr>
              <a:t> de </a:t>
            </a:r>
            <a:r>
              <a:rPr lang="en-US" sz="1800" err="1">
                <a:latin typeface="Calibri"/>
                <a:cs typeface="Calibri"/>
              </a:rPr>
              <a:t>Forêts</a:t>
            </a:r>
            <a:r>
              <a:rPr lang="en-US" sz="1800">
                <a:latin typeface="Calibri"/>
                <a:cs typeface="Calibri"/>
              </a:rPr>
              <a:t> </a:t>
            </a:r>
            <a:r>
              <a:rPr lang="en-US" sz="1800" err="1">
                <a:latin typeface="Calibri"/>
                <a:cs typeface="Calibri"/>
              </a:rPr>
              <a:t>aléatoires</a:t>
            </a:r>
            <a:endParaRPr lang="en-US" sz="1800">
              <a:latin typeface="Calibri"/>
              <a:ea typeface="Calibri"/>
              <a:cs typeface="Calibri"/>
            </a:endParaRPr>
          </a:p>
          <a:p>
            <a:endParaRPr lang="fr-FR"/>
          </a:p>
        </p:txBody>
      </p:sp>
    </p:spTree>
    <p:extLst>
      <p:ext uri="{BB962C8B-B14F-4D97-AF65-F5344CB8AC3E}">
        <p14:creationId xmlns:p14="http://schemas.microsoft.com/office/powerpoint/2010/main" val="285741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EA293B-E71E-2698-20A5-84DF6BCD71C0}"/>
              </a:ext>
            </a:extLst>
          </p:cNvPr>
          <p:cNvPicPr>
            <a:picLocks noChangeAspect="1"/>
          </p:cNvPicPr>
          <p:nvPr/>
        </p:nvPicPr>
        <p:blipFill>
          <a:blip r:embed="rId3"/>
          <a:stretch>
            <a:fillRect/>
          </a:stretch>
        </p:blipFill>
        <p:spPr>
          <a:xfrm>
            <a:off x="5317462" y="1981200"/>
            <a:ext cx="6462451" cy="4876800"/>
          </a:xfrm>
          <a:prstGeom prst="rect">
            <a:avLst/>
          </a:prstGeom>
        </p:spPr>
      </p:pic>
      <p:sp>
        <p:nvSpPr>
          <p:cNvPr id="37" name="ZoneTexte 36">
            <a:extLst>
              <a:ext uri="{FF2B5EF4-FFF2-40B4-BE49-F238E27FC236}">
                <a16:creationId xmlns:a16="http://schemas.microsoft.com/office/drawing/2014/main" id="{6043494F-D672-41FE-BA3E-E8315C493F52}"/>
              </a:ext>
            </a:extLst>
          </p:cNvPr>
          <p:cNvSpPr txBox="1"/>
          <p:nvPr/>
        </p:nvSpPr>
        <p:spPr>
          <a:xfrm>
            <a:off x="0" y="203206"/>
            <a:ext cx="12192000" cy="784830"/>
          </a:xfrm>
          <a:prstGeom prst="rect">
            <a:avLst/>
          </a:prstGeom>
          <a:noFill/>
        </p:spPr>
        <p:txBody>
          <a:bodyPr wrap="square" rtlCol="0">
            <a:spAutoFit/>
          </a:bodyPr>
          <a:lstStyle/>
          <a:p>
            <a:pPr algn="ctr"/>
            <a:endParaRPr lang="fr-FR" sz="4500">
              <a:solidFill>
                <a:schemeClr val="bg1"/>
              </a:solidFill>
            </a:endParaRPr>
          </a:p>
        </p:txBody>
      </p:sp>
      <p:pic>
        <p:nvPicPr>
          <p:cNvPr id="8" name="Picture 2" descr="Altho — Wikipédia">
            <a:extLst>
              <a:ext uri="{FF2B5EF4-FFF2-40B4-BE49-F238E27FC236}">
                <a16:creationId xmlns:a16="http://schemas.microsoft.com/office/drawing/2014/main" id="{3B079F95-FE7A-CE0F-636B-6B2635B829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2022540B-4BDA-6457-6CCF-23AD5BC4C2F9}"/>
              </a:ext>
            </a:extLst>
          </p:cNvPr>
          <p:cNvSpPr txBox="1"/>
          <p:nvPr/>
        </p:nvSpPr>
        <p:spPr>
          <a:xfrm>
            <a:off x="0" y="204769"/>
            <a:ext cx="12192000" cy="784830"/>
          </a:xfrm>
          <a:prstGeom prst="rect">
            <a:avLst/>
          </a:prstGeom>
          <a:noFill/>
        </p:spPr>
        <p:txBody>
          <a:bodyPr wrap="square" lIns="91440" tIns="45720" rIns="91440" bIns="45720" rtlCol="0" anchor="t">
            <a:spAutoFit/>
          </a:bodyPr>
          <a:lstStyle/>
          <a:p>
            <a:pPr algn="ctr"/>
            <a:r>
              <a:rPr lang="fr-FR" sz="4500">
                <a:solidFill>
                  <a:schemeClr val="bg1"/>
                </a:solidFill>
              </a:rPr>
              <a:t>Variables importantes</a:t>
            </a:r>
            <a:endParaRPr lang="fr-FR" sz="4500">
              <a:solidFill>
                <a:schemeClr val="bg1"/>
              </a:solidFill>
              <a:cs typeface="Calibri"/>
            </a:endParaRPr>
          </a:p>
        </p:txBody>
      </p:sp>
      <p:sp>
        <p:nvSpPr>
          <p:cNvPr id="16" name="TextBox 15">
            <a:extLst>
              <a:ext uri="{FF2B5EF4-FFF2-40B4-BE49-F238E27FC236}">
                <a16:creationId xmlns:a16="http://schemas.microsoft.com/office/drawing/2014/main" id="{5113D173-2660-77D5-76B5-7449FE6553A6}"/>
              </a:ext>
            </a:extLst>
          </p:cNvPr>
          <p:cNvSpPr txBox="1"/>
          <p:nvPr/>
        </p:nvSpPr>
        <p:spPr>
          <a:xfrm>
            <a:off x="1179135" y="2719074"/>
            <a:ext cx="34810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t>10 variables les plus </a:t>
            </a:r>
            <a:r>
              <a:rPr lang="en-US" u="sng" err="1"/>
              <a:t>importantes</a:t>
            </a:r>
            <a:r>
              <a:rPr lang="en-US" u="sng"/>
              <a:t> :</a:t>
            </a:r>
            <a:endParaRPr lang="en-US" u="sng">
              <a:cs typeface="Calibri"/>
            </a:endParaRPr>
          </a:p>
        </p:txBody>
      </p:sp>
      <p:sp>
        <p:nvSpPr>
          <p:cNvPr id="23" name="TextBox 22">
            <a:extLst>
              <a:ext uri="{FF2B5EF4-FFF2-40B4-BE49-F238E27FC236}">
                <a16:creationId xmlns:a16="http://schemas.microsoft.com/office/drawing/2014/main" id="{4CDFD3B4-1C7A-8AE0-7153-DDB2FB6C5C54}"/>
              </a:ext>
            </a:extLst>
          </p:cNvPr>
          <p:cNvSpPr txBox="1"/>
          <p:nvPr/>
        </p:nvSpPr>
        <p:spPr>
          <a:xfrm>
            <a:off x="6036559" y="1880731"/>
            <a:ext cx="65663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highlight>
                  <a:srgbClr val="FFFFFF"/>
                </a:highlight>
              </a:rPr>
              <a:t>Importance des variables pour </a:t>
            </a:r>
            <a:r>
              <a:rPr lang="en-US" sz="1400" err="1">
                <a:highlight>
                  <a:srgbClr val="FFFFFF"/>
                </a:highlight>
              </a:rPr>
              <a:t>Débit</a:t>
            </a:r>
            <a:r>
              <a:rPr lang="en-US" sz="1400">
                <a:highlight>
                  <a:srgbClr val="FFFFFF"/>
                </a:highlight>
              </a:rPr>
              <a:t> Entrant pour le jeu de données TARDIVE</a:t>
            </a:r>
            <a:endParaRPr lang="en-US" sz="1400">
              <a:highlight>
                <a:srgbClr val="FFFFFF"/>
              </a:highlight>
              <a:cs typeface="Calibri"/>
            </a:endParaRPr>
          </a:p>
        </p:txBody>
      </p:sp>
      <p:sp>
        <p:nvSpPr>
          <p:cNvPr id="31" name="TextBox 30">
            <a:extLst>
              <a:ext uri="{FF2B5EF4-FFF2-40B4-BE49-F238E27FC236}">
                <a16:creationId xmlns:a16="http://schemas.microsoft.com/office/drawing/2014/main" id="{1DD5CE7C-D93F-E45C-E6D8-9DDE33379C6D}"/>
              </a:ext>
            </a:extLst>
          </p:cNvPr>
          <p:cNvSpPr txBox="1"/>
          <p:nvPr/>
        </p:nvSpPr>
        <p:spPr>
          <a:xfrm>
            <a:off x="2332926" y="4681683"/>
            <a:ext cx="13123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i="1" err="1">
                <a:cs typeface="Calibri"/>
              </a:rPr>
              <a:t>Débit</a:t>
            </a:r>
            <a:r>
              <a:rPr lang="en-US" sz="1400" b="1" i="1">
                <a:cs typeface="Calibri"/>
              </a:rPr>
              <a:t> Entrant</a:t>
            </a:r>
          </a:p>
        </p:txBody>
      </p:sp>
      <p:sp>
        <p:nvSpPr>
          <p:cNvPr id="10" name="Left Brace 9">
            <a:extLst>
              <a:ext uri="{FF2B5EF4-FFF2-40B4-BE49-F238E27FC236}">
                <a16:creationId xmlns:a16="http://schemas.microsoft.com/office/drawing/2014/main" id="{A1A4953F-AD36-988C-89A1-B414F6DA31BD}"/>
              </a:ext>
            </a:extLst>
          </p:cNvPr>
          <p:cNvSpPr/>
          <p:nvPr/>
        </p:nvSpPr>
        <p:spPr>
          <a:xfrm>
            <a:off x="5315048" y="2198612"/>
            <a:ext cx="177689" cy="82293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Connecteur : en angle 20">
            <a:extLst>
              <a:ext uri="{FF2B5EF4-FFF2-40B4-BE49-F238E27FC236}">
                <a16:creationId xmlns:a16="http://schemas.microsoft.com/office/drawing/2014/main" id="{1D02620C-2517-C0AA-5F59-092403EFB70A}"/>
              </a:ext>
            </a:extLst>
          </p:cNvPr>
          <p:cNvCxnSpPr>
            <a:cxnSpLocks/>
          </p:cNvCxnSpPr>
          <p:nvPr/>
        </p:nvCxnSpPr>
        <p:spPr>
          <a:xfrm flipH="1">
            <a:off x="3915146" y="2603433"/>
            <a:ext cx="1432984" cy="1372723"/>
          </a:xfrm>
          <a:prstGeom prst="bentConnector3">
            <a:avLst>
              <a:gd name="adj1" fmla="val 50000"/>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 coins arrondis 1">
            <a:extLst>
              <a:ext uri="{FF2B5EF4-FFF2-40B4-BE49-F238E27FC236}">
                <a16:creationId xmlns:a16="http://schemas.microsoft.com/office/drawing/2014/main" id="{FD1ECA23-9628-EB39-6874-5DE33D9102A1}"/>
              </a:ext>
            </a:extLst>
          </p:cNvPr>
          <p:cNvSpPr/>
          <p:nvPr/>
        </p:nvSpPr>
        <p:spPr>
          <a:xfrm>
            <a:off x="242653" y="1591676"/>
            <a:ext cx="2190831" cy="460012"/>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200" u="sng">
                <a:solidFill>
                  <a:srgbClr val="202B3D"/>
                </a:solidFill>
                <a:cs typeface="Calibri"/>
              </a:rPr>
              <a:t>Modèle </a:t>
            </a:r>
            <a:r>
              <a:rPr lang="fr-FR" sz="1200">
                <a:solidFill>
                  <a:srgbClr val="202B3D"/>
                </a:solidFill>
                <a:cs typeface="Calibri"/>
              </a:rPr>
              <a:t>: Forêt aléatoire</a:t>
            </a:r>
          </a:p>
        </p:txBody>
      </p:sp>
      <p:sp>
        <p:nvSpPr>
          <p:cNvPr id="2" name="Rectangle : coins arrondis 1">
            <a:extLst>
              <a:ext uri="{FF2B5EF4-FFF2-40B4-BE49-F238E27FC236}">
                <a16:creationId xmlns:a16="http://schemas.microsoft.com/office/drawing/2014/main" id="{9BDF20E4-5725-746B-B7B1-BA1E98C5EB45}"/>
              </a:ext>
            </a:extLst>
          </p:cNvPr>
          <p:cNvSpPr/>
          <p:nvPr/>
        </p:nvSpPr>
        <p:spPr>
          <a:xfrm>
            <a:off x="242653" y="5486030"/>
            <a:ext cx="2896724" cy="1132018"/>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100" u="sng">
                <a:solidFill>
                  <a:srgbClr val="202B3D"/>
                </a:solidFill>
                <a:cs typeface="Calibri"/>
              </a:rPr>
              <a:t>Année :</a:t>
            </a:r>
            <a:r>
              <a:rPr lang="fr-FR" sz="1100">
                <a:solidFill>
                  <a:srgbClr val="202B3D"/>
                </a:solidFill>
                <a:cs typeface="Calibri"/>
              </a:rPr>
              <a:t> 2023</a:t>
            </a:r>
            <a:endParaRPr lang="en-US" sz="1100">
              <a:solidFill>
                <a:srgbClr val="202B3D"/>
              </a:solidFill>
              <a:cs typeface="Calibri"/>
            </a:endParaRPr>
          </a:p>
          <a:p>
            <a:r>
              <a:rPr lang="fr-FR" sz="1100" u="sng">
                <a:solidFill>
                  <a:srgbClr val="202B3D"/>
                </a:solidFill>
                <a:cs typeface="Calibri"/>
              </a:rPr>
              <a:t>Ligne :</a:t>
            </a:r>
            <a:r>
              <a:rPr lang="fr-FR" sz="1100">
                <a:solidFill>
                  <a:srgbClr val="202B3D"/>
                </a:solidFill>
                <a:cs typeface="Calibri"/>
              </a:rPr>
              <a:t> L2</a:t>
            </a:r>
            <a:endParaRPr lang="fr-FR" sz="1100">
              <a:solidFill>
                <a:srgbClr val="202B3D"/>
              </a:solidFill>
              <a:ea typeface="Calibri"/>
              <a:cs typeface="Calibri"/>
            </a:endParaRPr>
          </a:p>
          <a:p>
            <a:r>
              <a:rPr lang="fr-FR" sz="1100" u="sng">
                <a:solidFill>
                  <a:srgbClr val="202B3D"/>
                </a:solidFill>
                <a:cs typeface="Calibri"/>
              </a:rPr>
              <a:t>Recette :</a:t>
            </a:r>
            <a:r>
              <a:rPr lang="fr-FR" sz="1100">
                <a:solidFill>
                  <a:srgbClr val="202B3D"/>
                </a:solidFill>
                <a:cs typeface="Calibri"/>
              </a:rPr>
              <a:t> Ancienne, Lisse, Ondulée, Paysanne</a:t>
            </a:r>
            <a:endParaRPr lang="fr-FR" sz="1100">
              <a:solidFill>
                <a:srgbClr val="202B3D"/>
              </a:solidFill>
              <a:ea typeface="Calibri"/>
              <a:cs typeface="Calibri"/>
            </a:endParaRPr>
          </a:p>
          <a:p>
            <a:r>
              <a:rPr lang="fr-FR" sz="1100" u="sng">
                <a:solidFill>
                  <a:srgbClr val="202B3D"/>
                </a:solidFill>
                <a:cs typeface="Calibri"/>
              </a:rPr>
              <a:t>Variété :</a:t>
            </a:r>
            <a:r>
              <a:rPr lang="fr-FR" sz="1100">
                <a:solidFill>
                  <a:srgbClr val="202B3D"/>
                </a:solidFill>
                <a:cs typeface="Calibri"/>
              </a:rPr>
              <a:t> Austin, Fontane, Lady Rosetta, Rumba</a:t>
            </a:r>
            <a:endParaRPr lang="fr-FR" sz="1100">
              <a:solidFill>
                <a:srgbClr val="202B3D"/>
              </a:solidFill>
              <a:ea typeface="Calibri"/>
              <a:cs typeface="Calibri"/>
            </a:endParaRPr>
          </a:p>
          <a:p>
            <a:r>
              <a:rPr lang="fr-FR" sz="1100" u="sng">
                <a:solidFill>
                  <a:srgbClr val="202B3D"/>
                </a:solidFill>
                <a:cs typeface="Calibri"/>
              </a:rPr>
              <a:t>Précocité :</a:t>
            </a:r>
            <a:r>
              <a:rPr lang="fr-FR" sz="1100">
                <a:solidFill>
                  <a:srgbClr val="202B3D"/>
                </a:solidFill>
                <a:cs typeface="Calibri"/>
              </a:rPr>
              <a:t> Tardive</a:t>
            </a:r>
            <a:endParaRPr lang="fr-FR" sz="1100">
              <a:solidFill>
                <a:srgbClr val="202B3D"/>
              </a:solidFill>
              <a:ea typeface="Calibri"/>
              <a:cs typeface="Calibri"/>
            </a:endParaRPr>
          </a:p>
        </p:txBody>
      </p:sp>
      <p:sp>
        <p:nvSpPr>
          <p:cNvPr id="7" name="TextBox 6">
            <a:extLst>
              <a:ext uri="{FF2B5EF4-FFF2-40B4-BE49-F238E27FC236}">
                <a16:creationId xmlns:a16="http://schemas.microsoft.com/office/drawing/2014/main" id="{C7A956F6-1827-62F1-9CAD-CF1494E884EA}"/>
              </a:ext>
            </a:extLst>
          </p:cNvPr>
          <p:cNvSpPr txBox="1"/>
          <p:nvPr/>
        </p:nvSpPr>
        <p:spPr>
          <a:xfrm>
            <a:off x="2434319" y="1585204"/>
            <a:ext cx="14332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u="sng">
                <a:ea typeface="Calibri"/>
                <a:cs typeface="Calibri"/>
              </a:rPr>
              <a:t>R² :</a:t>
            </a:r>
            <a:r>
              <a:rPr lang="en-US" sz="1200" i="1">
                <a:ea typeface="Calibri"/>
                <a:cs typeface="Calibri"/>
              </a:rPr>
              <a:t> 0.86</a:t>
            </a:r>
            <a:endParaRPr lang="en-US" sz="1200" i="1" u="sng">
              <a:ea typeface="Calibri"/>
              <a:cs typeface="Calibri"/>
            </a:endParaRPr>
          </a:p>
          <a:p>
            <a:r>
              <a:rPr lang="en-US" sz="1200" i="1" u="sng">
                <a:ea typeface="Calibri"/>
                <a:cs typeface="Calibri"/>
              </a:rPr>
              <a:t>RMSE :</a:t>
            </a:r>
            <a:r>
              <a:rPr lang="en-US" sz="1200" i="1">
                <a:ea typeface="Calibri"/>
                <a:cs typeface="Calibri"/>
              </a:rPr>
              <a:t> 256.0</a:t>
            </a:r>
            <a:endParaRPr lang="en-US" sz="1200" i="1" u="sng">
              <a:ea typeface="Calibri"/>
              <a:cs typeface="Calibri"/>
            </a:endParaRPr>
          </a:p>
        </p:txBody>
      </p:sp>
      <p:pic>
        <p:nvPicPr>
          <p:cNvPr id="11" name="Picture 10">
            <a:extLst>
              <a:ext uri="{FF2B5EF4-FFF2-40B4-BE49-F238E27FC236}">
                <a16:creationId xmlns:a16="http://schemas.microsoft.com/office/drawing/2014/main" id="{86580C71-57C5-DB20-55F1-1C9E26B35493}"/>
              </a:ext>
            </a:extLst>
          </p:cNvPr>
          <p:cNvPicPr>
            <a:picLocks noChangeAspect="1"/>
          </p:cNvPicPr>
          <p:nvPr/>
        </p:nvPicPr>
        <p:blipFill>
          <a:blip r:embed="rId5"/>
          <a:stretch>
            <a:fillRect/>
          </a:stretch>
        </p:blipFill>
        <p:spPr>
          <a:xfrm>
            <a:off x="2019300" y="3057525"/>
            <a:ext cx="1666875" cy="1657350"/>
          </a:xfrm>
          <a:prstGeom prst="rect">
            <a:avLst/>
          </a:prstGeom>
        </p:spPr>
      </p:pic>
      <p:sp>
        <p:nvSpPr>
          <p:cNvPr id="15" name="Espace réservé du numéro de diapositive 3">
            <a:extLst>
              <a:ext uri="{FF2B5EF4-FFF2-40B4-BE49-F238E27FC236}">
                <a16:creationId xmlns:a16="http://schemas.microsoft.com/office/drawing/2014/main" id="{BCF3EFEF-686D-C71E-53AA-D4239D1A5F91}"/>
              </a:ext>
            </a:extLst>
          </p:cNvPr>
          <p:cNvSpPr>
            <a:spLocks noGrp="1"/>
          </p:cNvSpPr>
          <p:nvPr>
            <p:ph type="sldNum" sz="quarter" idx="12"/>
          </p:nvPr>
        </p:nvSpPr>
        <p:spPr>
          <a:xfrm>
            <a:off x="9448800" y="6492875"/>
            <a:ext cx="2743200" cy="365125"/>
          </a:xfrm>
        </p:spPr>
        <p:txBody>
          <a:bodyPr/>
          <a:lstStyle/>
          <a:p>
            <a:fld id="{21D9F5FE-0FED-4652-B94E-2573D89FB861}" type="slidenum">
              <a:rPr lang="fr-FR" dirty="0" smtClean="0"/>
              <a:t>18</a:t>
            </a:fld>
            <a:endParaRPr lang="fr-FR"/>
          </a:p>
        </p:txBody>
      </p:sp>
      <p:sp>
        <p:nvSpPr>
          <p:cNvPr id="3" name="Arrow: Right 2">
            <a:extLst>
              <a:ext uri="{FF2B5EF4-FFF2-40B4-BE49-F238E27FC236}">
                <a16:creationId xmlns:a16="http://schemas.microsoft.com/office/drawing/2014/main" id="{9F0F52A6-D2CD-0825-4259-C87307C3A08F}"/>
              </a:ext>
            </a:extLst>
          </p:cNvPr>
          <p:cNvSpPr/>
          <p:nvPr/>
        </p:nvSpPr>
        <p:spPr>
          <a:xfrm>
            <a:off x="5299595" y="4990378"/>
            <a:ext cx="342347" cy="11595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CE95E-622D-CEB2-34D0-BBE8EC7F999B}"/>
              </a:ext>
            </a:extLst>
          </p:cNvPr>
          <p:cNvSpPr/>
          <p:nvPr/>
        </p:nvSpPr>
        <p:spPr>
          <a:xfrm>
            <a:off x="5299594" y="5397958"/>
            <a:ext cx="342347" cy="11595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21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right)">
                                      <p:cBhvr>
                                        <p:cTn id="14" dur="500"/>
                                        <p:tgtEl>
                                          <p:spTgt spid="10"/>
                                        </p:tgtEl>
                                      </p:cBhvr>
                                    </p:animEffect>
                                  </p:childTnLst>
                                </p:cTn>
                              </p:par>
                              <p:par>
                                <p:cTn id="15" presetID="22" presetClass="entr" presetSubtype="2"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right)">
                                      <p:cBhvr>
                                        <p:cTn id="17" dur="500"/>
                                        <p:tgtEl>
                                          <p:spTgt spid="2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p:bldP spid="31" grpId="0"/>
      <p:bldP spid="10" grpId="0" animBg="1"/>
      <p:bldP spid="3"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1210D-1BAF-FA68-9AFF-F0A5D8136718}"/>
            </a:ext>
          </a:extLst>
        </p:cNvPr>
        <p:cNvGrpSpPr/>
        <p:nvPr/>
      </p:nvGrpSpPr>
      <p:grpSpPr>
        <a:xfrm>
          <a:off x="0" y="0"/>
          <a:ext cx="0" cy="0"/>
          <a:chOff x="0" y="0"/>
          <a:chExt cx="0" cy="0"/>
        </a:xfrm>
      </p:grpSpPr>
      <p:sp>
        <p:nvSpPr>
          <p:cNvPr id="37" name="ZoneTexte 36">
            <a:extLst>
              <a:ext uri="{FF2B5EF4-FFF2-40B4-BE49-F238E27FC236}">
                <a16:creationId xmlns:a16="http://schemas.microsoft.com/office/drawing/2014/main" id="{6ED0E5D3-AF5E-2C02-987D-97D099D08B79}"/>
              </a:ext>
            </a:extLst>
          </p:cNvPr>
          <p:cNvSpPr txBox="1"/>
          <p:nvPr/>
        </p:nvSpPr>
        <p:spPr>
          <a:xfrm>
            <a:off x="0" y="203206"/>
            <a:ext cx="12192000" cy="784830"/>
          </a:xfrm>
          <a:prstGeom prst="rect">
            <a:avLst/>
          </a:prstGeom>
          <a:noFill/>
        </p:spPr>
        <p:txBody>
          <a:bodyPr wrap="square" rtlCol="0">
            <a:spAutoFit/>
          </a:bodyPr>
          <a:lstStyle/>
          <a:p>
            <a:pPr algn="ctr"/>
            <a:r>
              <a:rPr lang="fr-FR" sz="4500">
                <a:solidFill>
                  <a:schemeClr val="bg1"/>
                </a:solidFill>
              </a:rPr>
              <a:t>Etude de l’effet variété et recette</a:t>
            </a:r>
          </a:p>
        </p:txBody>
      </p:sp>
      <p:pic>
        <p:nvPicPr>
          <p:cNvPr id="8" name="Picture 2" descr="Altho — Wikipédia">
            <a:extLst>
              <a:ext uri="{FF2B5EF4-FFF2-40B4-BE49-F238E27FC236}">
                <a16:creationId xmlns:a16="http://schemas.microsoft.com/office/drawing/2014/main" id="{0C0663E2-5DA6-AF4D-C400-3B423BDC6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3">
            <a:extLst>
              <a:ext uri="{FF2B5EF4-FFF2-40B4-BE49-F238E27FC236}">
                <a16:creationId xmlns:a16="http://schemas.microsoft.com/office/drawing/2014/main" id="{EB3763F9-BBCB-010F-B2A9-07D8B5E464F8}"/>
              </a:ext>
            </a:extLst>
          </p:cNvPr>
          <p:cNvSpPr>
            <a:spLocks noGrp="1"/>
          </p:cNvSpPr>
          <p:nvPr>
            <p:ph type="sldNum" sz="quarter" idx="12"/>
          </p:nvPr>
        </p:nvSpPr>
        <p:spPr>
          <a:xfrm>
            <a:off x="9448800" y="6492875"/>
            <a:ext cx="2743200" cy="365125"/>
          </a:xfrm>
        </p:spPr>
        <p:txBody>
          <a:bodyPr/>
          <a:lstStyle/>
          <a:p>
            <a:fld id="{21D9F5FE-0FED-4652-B94E-2573D89FB861}" type="slidenum">
              <a:rPr lang="fr-FR" dirty="0" smtClean="0"/>
              <a:t>19</a:t>
            </a:fld>
            <a:endParaRPr lang="fr-FR"/>
          </a:p>
        </p:txBody>
      </p:sp>
      <p:sp>
        <p:nvSpPr>
          <p:cNvPr id="9" name="ZoneTexte 8">
            <a:extLst>
              <a:ext uri="{FF2B5EF4-FFF2-40B4-BE49-F238E27FC236}">
                <a16:creationId xmlns:a16="http://schemas.microsoft.com/office/drawing/2014/main" id="{DADCBD5D-F472-5B5F-85B8-F979E9490A59}"/>
              </a:ext>
            </a:extLst>
          </p:cNvPr>
          <p:cNvSpPr txBox="1"/>
          <p:nvPr/>
        </p:nvSpPr>
        <p:spPr>
          <a:xfrm>
            <a:off x="188884" y="1929161"/>
            <a:ext cx="8291925" cy="461665"/>
          </a:xfrm>
          <a:prstGeom prst="rect">
            <a:avLst/>
          </a:prstGeom>
          <a:noFill/>
        </p:spPr>
        <p:txBody>
          <a:bodyPr wrap="square" rtlCol="0">
            <a:spAutoFit/>
          </a:bodyPr>
          <a:lstStyle/>
          <a:p>
            <a:pPr algn="ctr"/>
            <a:r>
              <a:rPr lang="fr-FR" sz="2400"/>
              <a:t>Suite à la modélisation du débit avec les forêts aléatoires :</a:t>
            </a:r>
          </a:p>
        </p:txBody>
      </p:sp>
      <p:grpSp>
        <p:nvGrpSpPr>
          <p:cNvPr id="12" name="Groupe 11">
            <a:extLst>
              <a:ext uri="{FF2B5EF4-FFF2-40B4-BE49-F238E27FC236}">
                <a16:creationId xmlns:a16="http://schemas.microsoft.com/office/drawing/2014/main" id="{26F8627C-78AC-BB50-F726-3F197A6F2B73}"/>
              </a:ext>
            </a:extLst>
          </p:cNvPr>
          <p:cNvGrpSpPr/>
          <p:nvPr/>
        </p:nvGrpSpPr>
        <p:grpSpPr>
          <a:xfrm>
            <a:off x="3988597" y="2066896"/>
            <a:ext cx="5054919" cy="4800557"/>
            <a:chOff x="6108441" y="1604865"/>
            <a:chExt cx="5253135" cy="5253135"/>
          </a:xfrm>
        </p:grpSpPr>
        <p:pic>
          <p:nvPicPr>
            <p:cNvPr id="7" name="Graphique 6" descr="Loupe avec un remplissage uni">
              <a:extLst>
                <a:ext uri="{FF2B5EF4-FFF2-40B4-BE49-F238E27FC236}">
                  <a16:creationId xmlns:a16="http://schemas.microsoft.com/office/drawing/2014/main" id="{79007AEE-451D-3B58-FE1C-14007651CF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08441" y="1604865"/>
              <a:ext cx="5253135" cy="5253135"/>
            </a:xfrm>
            <a:prstGeom prst="rect">
              <a:avLst/>
            </a:prstGeom>
          </p:spPr>
        </p:pic>
        <p:sp>
          <p:nvSpPr>
            <p:cNvPr id="11" name="ZoneTexte 10">
              <a:extLst>
                <a:ext uri="{FF2B5EF4-FFF2-40B4-BE49-F238E27FC236}">
                  <a16:creationId xmlns:a16="http://schemas.microsoft.com/office/drawing/2014/main" id="{68EB29C1-FC38-55A4-0618-2561AC66B59F}"/>
                </a:ext>
              </a:extLst>
            </p:cNvPr>
            <p:cNvSpPr txBox="1"/>
            <p:nvPr/>
          </p:nvSpPr>
          <p:spPr>
            <a:xfrm>
              <a:off x="6924848" y="2989185"/>
              <a:ext cx="2522376" cy="1323439"/>
            </a:xfrm>
            <a:prstGeom prst="rect">
              <a:avLst/>
            </a:prstGeom>
            <a:noFill/>
          </p:spPr>
          <p:txBody>
            <a:bodyPr wrap="square" rtlCol="0">
              <a:spAutoFit/>
            </a:bodyPr>
            <a:lstStyle/>
            <a:p>
              <a:pPr algn="ctr"/>
              <a:r>
                <a:rPr lang="fr-FR" sz="2000"/>
                <a:t>Analyse de la variation du débit en fonction des recettes et des variétés</a:t>
              </a:r>
            </a:p>
          </p:txBody>
        </p:sp>
      </p:grpSp>
      <p:pic>
        <p:nvPicPr>
          <p:cNvPr id="13" name="Picture 4" descr="Chips Ondulée&quot; Images – Parcourir 11 le catalogue de photos, vecteurs et  vidéos | Adobe Stock">
            <a:extLst>
              <a:ext uri="{FF2B5EF4-FFF2-40B4-BE49-F238E27FC236}">
                <a16:creationId xmlns:a16="http://schemas.microsoft.com/office/drawing/2014/main" id="{1EA5F1C6-B88F-BFD9-3D03-65F13FB6EB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655" y="5387444"/>
            <a:ext cx="1537567" cy="1025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6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9C05A6-6E86-BD59-6F21-4A8A22AF1A56}"/>
              </a:ext>
            </a:extLst>
          </p:cNvPr>
          <p:cNvSpPr>
            <a:spLocks noGrp="1"/>
          </p:cNvSpPr>
          <p:nvPr>
            <p:ph type="ctrTitle"/>
          </p:nvPr>
        </p:nvSpPr>
        <p:spPr>
          <a:xfrm>
            <a:off x="1194816" y="-1276096"/>
            <a:ext cx="9144000" cy="2387600"/>
          </a:xfrm>
        </p:spPr>
        <p:txBody>
          <a:bodyPr/>
          <a:lstStyle/>
          <a:p>
            <a:r>
              <a:rPr lang="fr-FR">
                <a:solidFill>
                  <a:schemeClr val="bg1"/>
                </a:solidFill>
              </a:rPr>
              <a:t>Introduction</a:t>
            </a:r>
          </a:p>
        </p:txBody>
      </p:sp>
      <p:sp>
        <p:nvSpPr>
          <p:cNvPr id="4" name="Espace réservé du numéro de diapositive 3">
            <a:extLst>
              <a:ext uri="{FF2B5EF4-FFF2-40B4-BE49-F238E27FC236}">
                <a16:creationId xmlns:a16="http://schemas.microsoft.com/office/drawing/2014/main" id="{6F694ED4-A008-B4B0-E744-2F1B59C341BC}"/>
              </a:ext>
            </a:extLst>
          </p:cNvPr>
          <p:cNvSpPr>
            <a:spLocks noGrp="1"/>
          </p:cNvSpPr>
          <p:nvPr>
            <p:ph type="sldNum" sz="quarter" idx="12"/>
          </p:nvPr>
        </p:nvSpPr>
        <p:spPr>
          <a:xfrm>
            <a:off x="9448800" y="6492875"/>
            <a:ext cx="2743200" cy="365125"/>
          </a:xfrm>
        </p:spPr>
        <p:txBody>
          <a:bodyPr/>
          <a:lstStyle/>
          <a:p>
            <a:fld id="{21D9F5FE-0FED-4652-B94E-2573D89FB861}" type="slidenum">
              <a:rPr lang="fr-FR" smtClean="0"/>
              <a:t>2</a:t>
            </a:fld>
            <a:endParaRPr lang="fr-FR"/>
          </a:p>
        </p:txBody>
      </p:sp>
      <p:pic>
        <p:nvPicPr>
          <p:cNvPr id="5" name="Picture 2" descr="Altho — Wikipédia">
            <a:extLst>
              <a:ext uri="{FF2B5EF4-FFF2-40B4-BE49-F238E27FC236}">
                <a16:creationId xmlns:a16="http://schemas.microsoft.com/office/drawing/2014/main" id="{9459BE52-2ABF-401A-BD0F-9F33E4066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9697C471-FAF0-8E07-D880-356EFF5279E3}"/>
              </a:ext>
            </a:extLst>
          </p:cNvPr>
          <p:cNvSpPr txBox="1"/>
          <p:nvPr/>
        </p:nvSpPr>
        <p:spPr>
          <a:xfrm>
            <a:off x="879783" y="2358135"/>
            <a:ext cx="6702171" cy="313932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fr-FR" sz="2200"/>
              <a:t>Entreprise agro-alimentaire spécialisée dans les chips de pomme de terre</a:t>
            </a:r>
          </a:p>
          <a:p>
            <a:pPr marL="285750" indent="-285750">
              <a:buFont typeface="Arial" panose="020B0604020202020204" pitchFamily="34" charset="0"/>
              <a:buChar char="•"/>
            </a:pPr>
            <a:endParaRPr lang="fr-FR" sz="2200"/>
          </a:p>
          <a:p>
            <a:pPr marL="285750" indent="-285750">
              <a:buFont typeface="Arial" panose="020B0604020202020204" pitchFamily="34" charset="0"/>
              <a:buChar char="•"/>
            </a:pPr>
            <a:r>
              <a:rPr lang="fr-FR" sz="2200" err="1"/>
              <a:t>Altho</a:t>
            </a:r>
            <a:r>
              <a:rPr lang="fr-FR" sz="2200"/>
              <a:t> occupe près de 45% du marché français des chips (</a:t>
            </a:r>
            <a:r>
              <a:rPr lang="fr-FR" sz="2200" err="1"/>
              <a:t>Brets</a:t>
            </a:r>
            <a:r>
              <a:rPr lang="fr-FR" sz="2200"/>
              <a:t> + Marques de distributeurs)</a:t>
            </a:r>
          </a:p>
          <a:p>
            <a:pPr marL="285750" indent="-285750">
              <a:buFont typeface="Arial" panose="020B0604020202020204" pitchFamily="34" charset="0"/>
              <a:buChar char="•"/>
            </a:pPr>
            <a:endParaRPr lang="fr-FR" sz="2200">
              <a:ea typeface="Calibri"/>
              <a:cs typeface="Calibri"/>
            </a:endParaRPr>
          </a:p>
          <a:p>
            <a:pPr marL="285750" indent="-285750">
              <a:buFont typeface="Arial" panose="020B0604020202020204" pitchFamily="34" charset="0"/>
              <a:buChar char="•"/>
            </a:pPr>
            <a:r>
              <a:rPr lang="fr-FR" sz="2200" err="1">
                <a:ea typeface="Calibri"/>
                <a:cs typeface="Calibri"/>
              </a:rPr>
              <a:t>Brets</a:t>
            </a:r>
            <a:r>
              <a:rPr lang="fr-FR" sz="2200">
                <a:ea typeface="Calibri"/>
                <a:cs typeface="Calibri"/>
              </a:rPr>
              <a:t> est la 2e marque de chips vendue en France</a:t>
            </a:r>
          </a:p>
          <a:p>
            <a:pPr marL="285750" indent="-285750">
              <a:buFont typeface="Arial" panose="020B0604020202020204" pitchFamily="34" charset="0"/>
              <a:buChar char="•"/>
            </a:pPr>
            <a:endParaRPr lang="fr-FR" sz="2200">
              <a:ea typeface="Calibri"/>
              <a:cs typeface="Calibri"/>
            </a:endParaRPr>
          </a:p>
          <a:p>
            <a:pPr marL="285750" indent="-285750">
              <a:buFont typeface="Arial" panose="020B0604020202020204" pitchFamily="34" charset="0"/>
              <a:buChar char="•"/>
            </a:pPr>
            <a:r>
              <a:rPr lang="fr-FR" sz="2200">
                <a:ea typeface="Calibri"/>
                <a:cs typeface="Calibri"/>
              </a:rPr>
              <a:t>L’usine bretonne produit 4,5 tonnes de chips/heure</a:t>
            </a:r>
          </a:p>
        </p:txBody>
      </p:sp>
      <p:pic>
        <p:nvPicPr>
          <p:cNvPr id="2050" name="Picture 2" descr="Espace recrutement ALTHO | Toutes les offres à pourvoir">
            <a:extLst>
              <a:ext uri="{FF2B5EF4-FFF2-40B4-BE49-F238E27FC236}">
                <a16:creationId xmlns:a16="http://schemas.microsoft.com/office/drawing/2014/main" id="{49692DB5-7020-CD09-FA61-135C3DA66F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3759" y="3210739"/>
            <a:ext cx="3789426" cy="2482157"/>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8EB55FB2-42CE-2FBB-38B9-18E0FDA24E89}"/>
              </a:ext>
            </a:extLst>
          </p:cNvPr>
          <p:cNvSpPr txBox="1"/>
          <p:nvPr/>
        </p:nvSpPr>
        <p:spPr>
          <a:xfrm>
            <a:off x="776859" y="1527836"/>
            <a:ext cx="4980432" cy="707886"/>
          </a:xfrm>
          <a:prstGeom prst="rect">
            <a:avLst/>
          </a:prstGeom>
          <a:noFill/>
        </p:spPr>
        <p:txBody>
          <a:bodyPr wrap="square" rtlCol="0">
            <a:spAutoFit/>
          </a:bodyPr>
          <a:lstStyle/>
          <a:p>
            <a:r>
              <a:rPr lang="fr-FR" sz="4000" b="1" err="1"/>
              <a:t>Altho</a:t>
            </a:r>
            <a:r>
              <a:rPr lang="fr-FR" sz="4000" b="1"/>
              <a:t> : </a:t>
            </a:r>
          </a:p>
        </p:txBody>
      </p:sp>
      <p:pic>
        <p:nvPicPr>
          <p:cNvPr id="3" name="Picture 2" descr="Chips bret's nature lisse 30g (Bte : 100pcs)">
            <a:extLst>
              <a:ext uri="{FF2B5EF4-FFF2-40B4-BE49-F238E27FC236}">
                <a16:creationId xmlns:a16="http://schemas.microsoft.com/office/drawing/2014/main" id="{17848B46-974D-ECC5-4D67-9B9A002D7A2F}"/>
              </a:ext>
            </a:extLst>
          </p:cNvPr>
          <p:cNvPicPr>
            <a:picLocks noChangeAspect="1"/>
          </p:cNvPicPr>
          <p:nvPr/>
        </p:nvPicPr>
        <p:blipFill>
          <a:blip r:embed="rId5"/>
          <a:stretch>
            <a:fillRect/>
          </a:stretch>
        </p:blipFill>
        <p:spPr>
          <a:xfrm>
            <a:off x="9329057" y="1164772"/>
            <a:ext cx="2743200" cy="2743200"/>
          </a:xfrm>
          <a:prstGeom prst="rect">
            <a:avLst/>
          </a:prstGeom>
        </p:spPr>
      </p:pic>
      <p:pic>
        <p:nvPicPr>
          <p:cNvPr id="6" name="Picture 5" descr="Altho — Wikipédia">
            <a:extLst>
              <a:ext uri="{FF2B5EF4-FFF2-40B4-BE49-F238E27FC236}">
                <a16:creationId xmlns:a16="http://schemas.microsoft.com/office/drawing/2014/main" id="{DE85DC89-1D2E-11DA-3004-83675B9FBDD5}"/>
              </a:ext>
            </a:extLst>
          </p:cNvPr>
          <p:cNvPicPr>
            <a:picLocks noChangeAspect="1"/>
          </p:cNvPicPr>
          <p:nvPr/>
        </p:nvPicPr>
        <p:blipFill>
          <a:blip r:embed="rId6"/>
          <a:stretch>
            <a:fillRect/>
          </a:stretch>
        </p:blipFill>
        <p:spPr>
          <a:xfrm>
            <a:off x="7968343" y="2084614"/>
            <a:ext cx="1752600" cy="903515"/>
          </a:xfrm>
          <a:prstGeom prst="rect">
            <a:avLst/>
          </a:prstGeom>
        </p:spPr>
      </p:pic>
      <p:pic>
        <p:nvPicPr>
          <p:cNvPr id="7" name="Picture 6" descr="Actualités - Bret's - Le chipsier français">
            <a:extLst>
              <a:ext uri="{FF2B5EF4-FFF2-40B4-BE49-F238E27FC236}">
                <a16:creationId xmlns:a16="http://schemas.microsoft.com/office/drawing/2014/main" id="{EC49E4E6-6DAE-5C98-68EA-A82EAD7630F9}"/>
              </a:ext>
            </a:extLst>
          </p:cNvPr>
          <p:cNvPicPr>
            <a:picLocks noChangeAspect="1"/>
          </p:cNvPicPr>
          <p:nvPr/>
        </p:nvPicPr>
        <p:blipFill>
          <a:blip r:embed="rId7"/>
          <a:stretch>
            <a:fillRect/>
          </a:stretch>
        </p:blipFill>
        <p:spPr>
          <a:xfrm>
            <a:off x="272143" y="5586781"/>
            <a:ext cx="7053941" cy="2183208"/>
          </a:xfrm>
          <a:prstGeom prst="rect">
            <a:avLst/>
          </a:prstGeom>
        </p:spPr>
      </p:pic>
    </p:spTree>
    <p:extLst>
      <p:ext uri="{BB962C8B-B14F-4D97-AF65-F5344CB8AC3E}">
        <p14:creationId xmlns:p14="http://schemas.microsoft.com/office/powerpoint/2010/main" val="14947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04F66-0979-F799-48C2-717224ECDC5D}"/>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A26BB6B4-2F08-7E15-CBA6-F55A441D8FEE}"/>
              </a:ext>
            </a:extLst>
          </p:cNvPr>
          <p:cNvPicPr>
            <a:picLocks noChangeAspect="1"/>
          </p:cNvPicPr>
          <p:nvPr/>
        </p:nvPicPr>
        <p:blipFill>
          <a:blip r:embed="rId3"/>
          <a:stretch>
            <a:fillRect/>
          </a:stretch>
        </p:blipFill>
        <p:spPr>
          <a:xfrm>
            <a:off x="319088" y="2085975"/>
            <a:ext cx="5619750" cy="3200400"/>
          </a:xfrm>
          <a:prstGeom prst="rect">
            <a:avLst/>
          </a:prstGeom>
        </p:spPr>
      </p:pic>
      <p:sp>
        <p:nvSpPr>
          <p:cNvPr id="37" name="ZoneTexte 36">
            <a:extLst>
              <a:ext uri="{FF2B5EF4-FFF2-40B4-BE49-F238E27FC236}">
                <a16:creationId xmlns:a16="http://schemas.microsoft.com/office/drawing/2014/main" id="{25A34562-D54B-530C-0F99-D2D4460F471E}"/>
              </a:ext>
            </a:extLst>
          </p:cNvPr>
          <p:cNvSpPr txBox="1"/>
          <p:nvPr/>
        </p:nvSpPr>
        <p:spPr>
          <a:xfrm>
            <a:off x="0" y="203206"/>
            <a:ext cx="12192000" cy="784830"/>
          </a:xfrm>
          <a:prstGeom prst="rect">
            <a:avLst/>
          </a:prstGeom>
          <a:noFill/>
        </p:spPr>
        <p:txBody>
          <a:bodyPr wrap="square" rtlCol="0">
            <a:spAutoFit/>
          </a:bodyPr>
          <a:lstStyle/>
          <a:p>
            <a:pPr algn="ctr"/>
            <a:endParaRPr lang="fr-FR" sz="4500">
              <a:solidFill>
                <a:schemeClr val="bg1"/>
              </a:solidFill>
            </a:endParaRPr>
          </a:p>
        </p:txBody>
      </p:sp>
      <p:pic>
        <p:nvPicPr>
          <p:cNvPr id="8" name="Picture 2" descr="Altho — Wikipédia">
            <a:extLst>
              <a:ext uri="{FF2B5EF4-FFF2-40B4-BE49-F238E27FC236}">
                <a16:creationId xmlns:a16="http://schemas.microsoft.com/office/drawing/2014/main" id="{4A117DD7-8D0F-AD28-38EC-05042DCEE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7B3BF8E9-C78E-92AD-CEDD-774C7E44AB20}"/>
              </a:ext>
            </a:extLst>
          </p:cNvPr>
          <p:cNvSpPr txBox="1"/>
          <p:nvPr/>
        </p:nvSpPr>
        <p:spPr>
          <a:xfrm>
            <a:off x="0" y="204769"/>
            <a:ext cx="12192000" cy="784830"/>
          </a:xfrm>
          <a:prstGeom prst="rect">
            <a:avLst/>
          </a:prstGeom>
          <a:noFill/>
        </p:spPr>
        <p:txBody>
          <a:bodyPr wrap="square" lIns="91440" tIns="45720" rIns="91440" bIns="45720" rtlCol="0" anchor="t">
            <a:spAutoFit/>
          </a:bodyPr>
          <a:lstStyle/>
          <a:p>
            <a:pPr algn="ctr"/>
            <a:r>
              <a:rPr lang="fr-FR" sz="4500">
                <a:solidFill>
                  <a:schemeClr val="bg1"/>
                </a:solidFill>
              </a:rPr>
              <a:t>Effet variété et effet recette</a:t>
            </a:r>
            <a:endParaRPr lang="en-US">
              <a:solidFill>
                <a:schemeClr val="bg1"/>
              </a:solidFill>
              <a:ea typeface="Calibri" panose="020F0502020204030204"/>
              <a:cs typeface="Calibri"/>
            </a:endParaRPr>
          </a:p>
        </p:txBody>
      </p:sp>
      <p:sp>
        <p:nvSpPr>
          <p:cNvPr id="12" name="ZoneTexte 11">
            <a:extLst>
              <a:ext uri="{FF2B5EF4-FFF2-40B4-BE49-F238E27FC236}">
                <a16:creationId xmlns:a16="http://schemas.microsoft.com/office/drawing/2014/main" id="{87460C44-64A6-E7D1-B2F7-42E17EFC2681}"/>
              </a:ext>
            </a:extLst>
          </p:cNvPr>
          <p:cNvSpPr txBox="1"/>
          <p:nvPr/>
        </p:nvSpPr>
        <p:spPr>
          <a:xfrm>
            <a:off x="10160" y="763569"/>
            <a:ext cx="12212320" cy="523220"/>
          </a:xfrm>
          <a:prstGeom prst="rect">
            <a:avLst/>
          </a:prstGeom>
          <a:noFill/>
        </p:spPr>
        <p:txBody>
          <a:bodyPr wrap="square" lIns="91440" tIns="45720" rIns="91440" bIns="45720" rtlCol="0" anchor="t">
            <a:spAutoFit/>
          </a:bodyPr>
          <a:lstStyle/>
          <a:p>
            <a:pPr algn="ctr"/>
            <a:r>
              <a:rPr lang="fr-FR" sz="2800">
                <a:solidFill>
                  <a:schemeClr val="bg1"/>
                </a:solidFill>
              </a:rPr>
              <a:t>Débit Entrant ; Tardives</a:t>
            </a:r>
            <a:endParaRPr lang="fr-FR" sz="2800">
              <a:solidFill>
                <a:schemeClr val="bg1"/>
              </a:solidFill>
              <a:ea typeface="Calibri"/>
              <a:cs typeface="Calibri"/>
            </a:endParaRPr>
          </a:p>
        </p:txBody>
      </p:sp>
      <p:sp>
        <p:nvSpPr>
          <p:cNvPr id="4" name="Rectangle : coins arrondis 1">
            <a:extLst>
              <a:ext uri="{FF2B5EF4-FFF2-40B4-BE49-F238E27FC236}">
                <a16:creationId xmlns:a16="http://schemas.microsoft.com/office/drawing/2014/main" id="{7E8C2888-5155-46AB-5235-364DC60EF85E}"/>
              </a:ext>
            </a:extLst>
          </p:cNvPr>
          <p:cNvSpPr/>
          <p:nvPr/>
        </p:nvSpPr>
        <p:spPr>
          <a:xfrm>
            <a:off x="242653" y="5333630"/>
            <a:ext cx="2877674" cy="1293943"/>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100" u="sng">
                <a:solidFill>
                  <a:srgbClr val="202B3D"/>
                </a:solidFill>
                <a:cs typeface="Calibri"/>
              </a:rPr>
              <a:t>Année :</a:t>
            </a:r>
            <a:r>
              <a:rPr lang="fr-FR" sz="1100">
                <a:solidFill>
                  <a:srgbClr val="202B3D"/>
                </a:solidFill>
                <a:cs typeface="Calibri"/>
              </a:rPr>
              <a:t> 2023</a:t>
            </a:r>
            <a:endParaRPr lang="en-US" sz="1100">
              <a:solidFill>
                <a:srgbClr val="202B3D"/>
              </a:solidFill>
              <a:cs typeface="Calibri"/>
            </a:endParaRPr>
          </a:p>
          <a:p>
            <a:r>
              <a:rPr lang="fr-FR" sz="1100" u="sng">
                <a:solidFill>
                  <a:srgbClr val="202B3D"/>
                </a:solidFill>
                <a:cs typeface="Calibri"/>
              </a:rPr>
              <a:t>Ligne :</a:t>
            </a:r>
            <a:r>
              <a:rPr lang="fr-FR" sz="1100">
                <a:solidFill>
                  <a:srgbClr val="202B3D"/>
                </a:solidFill>
                <a:cs typeface="Calibri"/>
              </a:rPr>
              <a:t> L2</a:t>
            </a:r>
            <a:endParaRPr lang="fr-FR" sz="1100">
              <a:solidFill>
                <a:srgbClr val="202B3D"/>
              </a:solidFill>
              <a:ea typeface="Calibri"/>
              <a:cs typeface="Calibri"/>
            </a:endParaRPr>
          </a:p>
          <a:p>
            <a:r>
              <a:rPr lang="fr-FR" sz="1100" u="sng">
                <a:solidFill>
                  <a:srgbClr val="202B3D"/>
                </a:solidFill>
                <a:cs typeface="Calibri"/>
              </a:rPr>
              <a:t>Recette :</a:t>
            </a:r>
            <a:r>
              <a:rPr lang="fr-FR" sz="1100">
                <a:solidFill>
                  <a:srgbClr val="202B3D"/>
                </a:solidFill>
                <a:cs typeface="Calibri"/>
              </a:rPr>
              <a:t> Ancienne, Lisse, Ondulée, Paysanne</a:t>
            </a:r>
            <a:endParaRPr lang="fr-FR" sz="1100">
              <a:solidFill>
                <a:srgbClr val="202B3D"/>
              </a:solidFill>
              <a:ea typeface="Calibri"/>
              <a:cs typeface="Calibri"/>
            </a:endParaRPr>
          </a:p>
          <a:p>
            <a:r>
              <a:rPr lang="fr-FR" sz="1100" u="sng">
                <a:solidFill>
                  <a:srgbClr val="202B3D"/>
                </a:solidFill>
                <a:cs typeface="Calibri"/>
              </a:rPr>
              <a:t>Variété :</a:t>
            </a:r>
            <a:r>
              <a:rPr lang="fr-FR" sz="1100">
                <a:solidFill>
                  <a:srgbClr val="202B3D"/>
                </a:solidFill>
                <a:cs typeface="Calibri"/>
              </a:rPr>
              <a:t> </a:t>
            </a:r>
            <a:r>
              <a:rPr lang="fr-FR" sz="1100" err="1">
                <a:solidFill>
                  <a:srgbClr val="202B3D"/>
                </a:solidFill>
                <a:cs typeface="Calibri"/>
              </a:rPr>
              <a:t>Heraclea</a:t>
            </a:r>
            <a:r>
              <a:rPr lang="fr-FR" sz="1100">
                <a:solidFill>
                  <a:srgbClr val="202B3D"/>
                </a:solidFill>
                <a:cs typeface="Calibri"/>
              </a:rPr>
              <a:t>, Lady </a:t>
            </a:r>
            <a:r>
              <a:rPr lang="fr-FR" sz="1100" err="1">
                <a:solidFill>
                  <a:srgbClr val="202B3D"/>
                </a:solidFill>
                <a:cs typeface="Calibri"/>
              </a:rPr>
              <a:t>Amarilla</a:t>
            </a:r>
            <a:r>
              <a:rPr lang="fr-FR" sz="1100">
                <a:solidFill>
                  <a:srgbClr val="202B3D"/>
                </a:solidFill>
                <a:cs typeface="Calibri"/>
              </a:rPr>
              <a:t>, Lady Claire, </a:t>
            </a:r>
            <a:r>
              <a:rPr lang="fr-FR" sz="1100" err="1">
                <a:solidFill>
                  <a:srgbClr val="202B3D"/>
                </a:solidFill>
                <a:cs typeface="Calibri"/>
              </a:rPr>
              <a:t>Opal</a:t>
            </a:r>
            <a:r>
              <a:rPr lang="fr-FR" sz="1100">
                <a:solidFill>
                  <a:srgbClr val="202B3D"/>
                </a:solidFill>
                <a:cs typeface="Calibri"/>
              </a:rPr>
              <a:t>, Rumba</a:t>
            </a:r>
            <a:endParaRPr lang="fr-FR" sz="1100">
              <a:solidFill>
                <a:srgbClr val="202B3D"/>
              </a:solidFill>
              <a:ea typeface="Calibri"/>
              <a:cs typeface="Calibri"/>
            </a:endParaRPr>
          </a:p>
          <a:p>
            <a:r>
              <a:rPr lang="fr-FR" sz="1100" u="sng">
                <a:solidFill>
                  <a:srgbClr val="202B3D"/>
                </a:solidFill>
                <a:cs typeface="Calibri"/>
              </a:rPr>
              <a:t>Précocité :</a:t>
            </a:r>
            <a:r>
              <a:rPr lang="fr-FR" sz="1100">
                <a:solidFill>
                  <a:srgbClr val="202B3D"/>
                </a:solidFill>
                <a:cs typeface="Calibri"/>
              </a:rPr>
              <a:t> Tardive</a:t>
            </a:r>
            <a:endParaRPr lang="fr-FR" sz="1100">
              <a:solidFill>
                <a:srgbClr val="202B3D"/>
              </a:solidFill>
              <a:ea typeface="Calibri"/>
              <a:cs typeface="Calibri"/>
            </a:endParaRPr>
          </a:p>
        </p:txBody>
      </p:sp>
      <p:sp>
        <p:nvSpPr>
          <p:cNvPr id="9" name="Rectangle : coins arrondis 1">
            <a:extLst>
              <a:ext uri="{FF2B5EF4-FFF2-40B4-BE49-F238E27FC236}">
                <a16:creationId xmlns:a16="http://schemas.microsoft.com/office/drawing/2014/main" id="{7AF4C757-F168-3AA9-F30A-4FB42F85447E}"/>
              </a:ext>
            </a:extLst>
          </p:cNvPr>
          <p:cNvSpPr/>
          <p:nvPr/>
        </p:nvSpPr>
        <p:spPr>
          <a:xfrm>
            <a:off x="242653" y="1591676"/>
            <a:ext cx="2190831" cy="460012"/>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200" u="sng">
                <a:solidFill>
                  <a:srgbClr val="202B3D"/>
                </a:solidFill>
                <a:cs typeface="Calibri"/>
              </a:rPr>
              <a:t>Modèle </a:t>
            </a:r>
            <a:r>
              <a:rPr lang="fr-FR" sz="1200">
                <a:solidFill>
                  <a:srgbClr val="202B3D"/>
                </a:solidFill>
                <a:cs typeface="Calibri"/>
              </a:rPr>
              <a:t>: Forêt aléatoire</a:t>
            </a:r>
          </a:p>
        </p:txBody>
      </p:sp>
      <p:sp>
        <p:nvSpPr>
          <p:cNvPr id="20" name="TextBox 2">
            <a:extLst>
              <a:ext uri="{FF2B5EF4-FFF2-40B4-BE49-F238E27FC236}">
                <a16:creationId xmlns:a16="http://schemas.microsoft.com/office/drawing/2014/main" id="{787D78D7-C8A6-13C5-DAF3-998BB9C4224D}"/>
              </a:ext>
            </a:extLst>
          </p:cNvPr>
          <p:cNvSpPr txBox="1"/>
          <p:nvPr/>
        </p:nvSpPr>
        <p:spPr>
          <a:xfrm>
            <a:off x="2433484" y="1581208"/>
            <a:ext cx="14332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u="sng">
                <a:ea typeface="Calibri"/>
                <a:cs typeface="Calibri"/>
              </a:rPr>
              <a:t>R² :</a:t>
            </a:r>
            <a:r>
              <a:rPr lang="en-US" sz="1200" i="1">
                <a:ea typeface="Calibri"/>
                <a:cs typeface="Calibri"/>
              </a:rPr>
              <a:t> 0.91</a:t>
            </a:r>
          </a:p>
          <a:p>
            <a:r>
              <a:rPr lang="en-US" sz="1200" i="1" u="sng">
                <a:ea typeface="Calibri"/>
                <a:cs typeface="Calibri"/>
              </a:rPr>
              <a:t>RMSE :</a:t>
            </a:r>
            <a:r>
              <a:rPr lang="en-US" sz="1200" i="1">
                <a:ea typeface="Calibri"/>
                <a:cs typeface="Calibri"/>
              </a:rPr>
              <a:t> 224.0</a:t>
            </a:r>
            <a:endParaRPr lang="en-US" sz="1200" i="1" u="sng">
              <a:ea typeface="Calibri"/>
              <a:cs typeface="Calibri"/>
            </a:endParaRPr>
          </a:p>
        </p:txBody>
      </p:sp>
      <p:pic>
        <p:nvPicPr>
          <p:cNvPr id="7" name="Picture 6">
            <a:extLst>
              <a:ext uri="{FF2B5EF4-FFF2-40B4-BE49-F238E27FC236}">
                <a16:creationId xmlns:a16="http://schemas.microsoft.com/office/drawing/2014/main" id="{98E111E6-0D78-1058-E2DF-37080F0EACAD}"/>
              </a:ext>
            </a:extLst>
          </p:cNvPr>
          <p:cNvPicPr>
            <a:picLocks noChangeAspect="1"/>
          </p:cNvPicPr>
          <p:nvPr/>
        </p:nvPicPr>
        <p:blipFill>
          <a:blip r:embed="rId5"/>
          <a:stretch>
            <a:fillRect/>
          </a:stretch>
        </p:blipFill>
        <p:spPr>
          <a:xfrm>
            <a:off x="6529388" y="2133600"/>
            <a:ext cx="5619750" cy="3200400"/>
          </a:xfrm>
          <a:prstGeom prst="rect">
            <a:avLst/>
          </a:prstGeom>
        </p:spPr>
      </p:pic>
      <p:sp>
        <p:nvSpPr>
          <p:cNvPr id="5" name="Espace réservé du numéro de diapositive 3">
            <a:extLst>
              <a:ext uri="{FF2B5EF4-FFF2-40B4-BE49-F238E27FC236}">
                <a16:creationId xmlns:a16="http://schemas.microsoft.com/office/drawing/2014/main" id="{5EB59D31-BE77-C947-A65C-381DDE75EE47}"/>
              </a:ext>
            </a:extLst>
          </p:cNvPr>
          <p:cNvSpPr>
            <a:spLocks noGrp="1"/>
          </p:cNvSpPr>
          <p:nvPr>
            <p:ph type="sldNum" sz="quarter" idx="12"/>
          </p:nvPr>
        </p:nvSpPr>
        <p:spPr>
          <a:xfrm>
            <a:off x="9448800" y="6492875"/>
            <a:ext cx="2743200" cy="365125"/>
          </a:xfrm>
        </p:spPr>
        <p:txBody>
          <a:bodyPr/>
          <a:lstStyle/>
          <a:p>
            <a:fld id="{21D9F5FE-0FED-4652-B94E-2573D89FB861}" type="slidenum">
              <a:rPr lang="fr-FR" dirty="0" smtClean="0"/>
              <a:t>20</a:t>
            </a:fld>
            <a:endParaRPr lang="fr-FR"/>
          </a:p>
        </p:txBody>
      </p:sp>
      <p:sp>
        <p:nvSpPr>
          <p:cNvPr id="3" name="ZoneTexte 2">
            <a:extLst>
              <a:ext uri="{FF2B5EF4-FFF2-40B4-BE49-F238E27FC236}">
                <a16:creationId xmlns:a16="http://schemas.microsoft.com/office/drawing/2014/main" id="{38B04658-72AE-0341-F80B-8E2093A9F7BD}"/>
              </a:ext>
            </a:extLst>
          </p:cNvPr>
          <p:cNvSpPr txBox="1"/>
          <p:nvPr/>
        </p:nvSpPr>
        <p:spPr>
          <a:xfrm>
            <a:off x="3244532" y="5691698"/>
            <a:ext cx="8194849" cy="1107996"/>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fr-FR" sz="2200">
                <a:cs typeface="Calibri"/>
              </a:rPr>
              <a:t>Variation faible (mais en accord avec une faible importance des variables dans le modèle) </a:t>
            </a:r>
            <a:endParaRPr lang="fr-FR" sz="2200"/>
          </a:p>
          <a:p>
            <a:pPr marL="285750" indent="-285750">
              <a:buFont typeface="Wingdings" panose="05000000000000000000" pitchFamily="2" charset="2"/>
              <a:buChar char="ü"/>
            </a:pPr>
            <a:endParaRPr lang="fr-FR" sz="2200">
              <a:ea typeface="Calibri" panose="020F0502020204030204"/>
              <a:cs typeface="Calibri" panose="020F0502020204030204"/>
            </a:endParaRPr>
          </a:p>
        </p:txBody>
      </p:sp>
    </p:spTree>
    <p:extLst>
      <p:ext uri="{BB962C8B-B14F-4D97-AF65-F5344CB8AC3E}">
        <p14:creationId xmlns:p14="http://schemas.microsoft.com/office/powerpoint/2010/main" val="93331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oîte noire (système) — Wikipédia">
            <a:extLst>
              <a:ext uri="{FF2B5EF4-FFF2-40B4-BE49-F238E27FC236}">
                <a16:creationId xmlns:a16="http://schemas.microsoft.com/office/drawing/2014/main" id="{50371390-2ADA-D6C0-36F2-8D990B71B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780" y="2250862"/>
            <a:ext cx="5530220" cy="1976132"/>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9D25C041-0C8D-4414-9900-6FEB49E8C490}"/>
              </a:ext>
            </a:extLst>
          </p:cNvPr>
          <p:cNvSpPr>
            <a:spLocks noGrp="1"/>
          </p:cNvSpPr>
          <p:nvPr>
            <p:ph type="sldNum" sz="quarter" idx="12"/>
          </p:nvPr>
        </p:nvSpPr>
        <p:spPr>
          <a:xfrm>
            <a:off x="11708080" y="6494894"/>
            <a:ext cx="486889" cy="365125"/>
          </a:xfrm>
        </p:spPr>
        <p:txBody>
          <a:bodyPr/>
          <a:lstStyle/>
          <a:p>
            <a:fld id="{21D9F5FE-0FED-4652-B94E-2573D89FB861}" type="slidenum">
              <a:rPr lang="fr-FR" smtClean="0">
                <a:solidFill>
                  <a:schemeClr val="bg1"/>
                </a:solidFill>
              </a:rPr>
              <a:t>21</a:t>
            </a:fld>
            <a:endParaRPr lang="fr-FR">
              <a:solidFill>
                <a:schemeClr val="bg1"/>
              </a:solidFill>
            </a:endParaRPr>
          </a:p>
        </p:txBody>
      </p:sp>
      <p:sp>
        <p:nvSpPr>
          <p:cNvPr id="32" name="ZoneTexte 31">
            <a:extLst>
              <a:ext uri="{FF2B5EF4-FFF2-40B4-BE49-F238E27FC236}">
                <a16:creationId xmlns:a16="http://schemas.microsoft.com/office/drawing/2014/main" id="{A0E537D0-9383-4BA2-A340-BE96FE24CB92}"/>
              </a:ext>
            </a:extLst>
          </p:cNvPr>
          <p:cNvSpPr txBox="1"/>
          <p:nvPr/>
        </p:nvSpPr>
        <p:spPr>
          <a:xfrm>
            <a:off x="1686560" y="0"/>
            <a:ext cx="5236755" cy="2169825"/>
          </a:xfrm>
          <a:prstGeom prst="rect">
            <a:avLst/>
          </a:prstGeom>
          <a:noFill/>
        </p:spPr>
        <p:txBody>
          <a:bodyPr wrap="square" lIns="91440" tIns="45720" rIns="91440" bIns="45720" anchor="t">
            <a:spAutoFit/>
          </a:bodyPr>
          <a:lstStyle/>
          <a:p>
            <a:pPr algn="ctr"/>
            <a:r>
              <a:rPr lang="en-US" sz="4500" err="1">
                <a:solidFill>
                  <a:srgbClr val="202B3D"/>
                </a:solidFill>
              </a:rPr>
              <a:t>Limites</a:t>
            </a:r>
            <a:r>
              <a:rPr lang="en-US" sz="4500">
                <a:solidFill>
                  <a:srgbClr val="202B3D"/>
                </a:solidFill>
              </a:rPr>
              <a:t> des </a:t>
            </a:r>
          </a:p>
          <a:p>
            <a:pPr algn="ctr"/>
            <a:r>
              <a:rPr lang="en-US" sz="4500" err="1">
                <a:solidFill>
                  <a:srgbClr val="202B3D"/>
                </a:solidFill>
                <a:ea typeface="Calibri" panose="020F0502020204030204"/>
                <a:cs typeface="Calibri" panose="020F0502020204030204"/>
              </a:rPr>
              <a:t>Forêts</a:t>
            </a:r>
            <a:r>
              <a:rPr lang="en-US" sz="4500">
                <a:solidFill>
                  <a:srgbClr val="202B3D"/>
                </a:solidFill>
                <a:ea typeface="Calibri" panose="020F0502020204030204"/>
                <a:cs typeface="Calibri" panose="020F0502020204030204"/>
              </a:rPr>
              <a:t> </a:t>
            </a:r>
            <a:r>
              <a:rPr lang="en-US" sz="4500" err="1">
                <a:solidFill>
                  <a:srgbClr val="202B3D"/>
                </a:solidFill>
                <a:ea typeface="Calibri" panose="020F0502020204030204"/>
                <a:cs typeface="Calibri" panose="020F0502020204030204"/>
              </a:rPr>
              <a:t>aléatoires</a:t>
            </a:r>
            <a:endParaRPr lang="en-US" sz="4500">
              <a:solidFill>
                <a:srgbClr val="202B3D"/>
              </a:solidFill>
              <a:ea typeface="Calibri" panose="020F0502020204030204"/>
              <a:cs typeface="Calibri" panose="020F0502020204030204"/>
            </a:endParaRPr>
          </a:p>
          <a:p>
            <a:pPr algn="ctr"/>
            <a:endParaRPr lang="fr-FR" sz="4500">
              <a:solidFill>
                <a:srgbClr val="202B3D"/>
              </a:solidFill>
            </a:endParaRPr>
          </a:p>
        </p:txBody>
      </p:sp>
      <p:cxnSp>
        <p:nvCxnSpPr>
          <p:cNvPr id="33" name="Connecteur droit 32">
            <a:extLst>
              <a:ext uri="{FF2B5EF4-FFF2-40B4-BE49-F238E27FC236}">
                <a16:creationId xmlns:a16="http://schemas.microsoft.com/office/drawing/2014/main" id="{6DBDCE5D-0882-4B92-B77B-44B1BDC29E70}"/>
              </a:ext>
            </a:extLst>
          </p:cNvPr>
          <p:cNvCxnSpPr/>
          <p:nvPr/>
        </p:nvCxnSpPr>
        <p:spPr>
          <a:xfrm>
            <a:off x="2614446" y="1579868"/>
            <a:ext cx="3364978" cy="0"/>
          </a:xfrm>
          <a:prstGeom prst="line">
            <a:avLst/>
          </a:prstGeom>
          <a:ln w="38100">
            <a:solidFill>
              <a:srgbClr val="202B3D"/>
            </a:solidFill>
          </a:ln>
        </p:spPr>
        <p:style>
          <a:lnRef idx="1">
            <a:schemeClr val="accent1"/>
          </a:lnRef>
          <a:fillRef idx="0">
            <a:schemeClr val="accent1"/>
          </a:fillRef>
          <a:effectRef idx="0">
            <a:schemeClr val="accent1"/>
          </a:effectRef>
          <a:fontRef idx="minor">
            <a:schemeClr val="tx1"/>
          </a:fontRef>
        </p:style>
      </p:cxnSp>
      <p:pic>
        <p:nvPicPr>
          <p:cNvPr id="2" name="Picture 2" descr="Altho — Wikipédia">
            <a:extLst>
              <a:ext uri="{FF2B5EF4-FFF2-40B4-BE49-F238E27FC236}">
                <a16:creationId xmlns:a16="http://schemas.microsoft.com/office/drawing/2014/main" id="{C2641AF2-08A3-EDEB-D82D-31BD5E5D7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DA3D340B-F72D-553E-437D-7D0B0A9EE34D}"/>
              </a:ext>
            </a:extLst>
          </p:cNvPr>
          <p:cNvSpPr txBox="1"/>
          <p:nvPr/>
        </p:nvSpPr>
        <p:spPr>
          <a:xfrm>
            <a:off x="6793774" y="3006281"/>
            <a:ext cx="5197565" cy="2062103"/>
          </a:xfrm>
          <a:prstGeom prst="rect">
            <a:avLst/>
          </a:prstGeom>
          <a:noFill/>
        </p:spPr>
        <p:txBody>
          <a:bodyPr wrap="square" lIns="91440" tIns="45720" rIns="91440" bIns="45720" anchor="t">
            <a:spAutoFit/>
          </a:bodyPr>
          <a:lstStyle/>
          <a:p>
            <a:pPr marL="285750" indent="-285750">
              <a:spcBef>
                <a:spcPts val="1200"/>
              </a:spcBef>
              <a:spcAft>
                <a:spcPts val="1200"/>
              </a:spcAft>
              <a:buFont typeface="Wingdings" panose="05000000000000000000" pitchFamily="2" charset="2"/>
              <a:buChar char="Ø"/>
            </a:pPr>
            <a:r>
              <a:rPr lang="en-US" sz="2200" err="1">
                <a:solidFill>
                  <a:schemeClr val="bg1"/>
                </a:solidFill>
              </a:rPr>
              <a:t>Difficultés</a:t>
            </a:r>
            <a:r>
              <a:rPr lang="en-US" sz="2200">
                <a:solidFill>
                  <a:schemeClr val="bg1"/>
                </a:solidFill>
              </a:rPr>
              <a:t> à </a:t>
            </a:r>
            <a:r>
              <a:rPr lang="en-US" sz="2200" err="1">
                <a:solidFill>
                  <a:schemeClr val="bg1"/>
                </a:solidFill>
              </a:rPr>
              <a:t>interpréter</a:t>
            </a:r>
            <a:endParaRPr lang="en-US" sz="2200">
              <a:solidFill>
                <a:schemeClr val="bg1"/>
              </a:solidFill>
              <a:cs typeface="Calibri"/>
            </a:endParaRPr>
          </a:p>
          <a:p>
            <a:pPr marL="285750" indent="-285750">
              <a:spcBef>
                <a:spcPts val="1200"/>
              </a:spcBef>
              <a:spcAft>
                <a:spcPts val="1200"/>
              </a:spcAft>
              <a:buFont typeface="Wingdings" panose="05000000000000000000" pitchFamily="2" charset="2"/>
              <a:buChar char="Ø"/>
            </a:pPr>
            <a:endParaRPr lang="en-US" sz="2200">
              <a:solidFill>
                <a:schemeClr val="bg1"/>
              </a:solidFill>
              <a:cs typeface="Calibri"/>
            </a:endParaRPr>
          </a:p>
          <a:p>
            <a:pPr marL="285750" indent="-285750">
              <a:spcBef>
                <a:spcPts val="1200"/>
              </a:spcBef>
              <a:spcAft>
                <a:spcPts val="1200"/>
              </a:spcAft>
              <a:buFont typeface="Wingdings" panose="05000000000000000000" pitchFamily="2" charset="2"/>
              <a:buChar char="Ø"/>
            </a:pPr>
            <a:r>
              <a:rPr lang="fr-FR" sz="2200">
                <a:solidFill>
                  <a:schemeClr val="bg1"/>
                </a:solidFill>
                <a:latin typeface="Calibri"/>
                <a:cs typeface="Calibri"/>
              </a:rPr>
              <a:t>Ne sont pas bien adaptées pour capturer les relations temporelles</a:t>
            </a:r>
            <a:endParaRPr lang="en-US" sz="2200">
              <a:solidFill>
                <a:schemeClr val="bg1"/>
              </a:solidFill>
              <a:latin typeface="Calibri"/>
              <a:cs typeface="Calibri"/>
            </a:endParaRPr>
          </a:p>
        </p:txBody>
      </p:sp>
      <p:pic>
        <p:nvPicPr>
          <p:cNvPr id="9" name="Image 8">
            <a:extLst>
              <a:ext uri="{FF2B5EF4-FFF2-40B4-BE49-F238E27FC236}">
                <a16:creationId xmlns:a16="http://schemas.microsoft.com/office/drawing/2014/main" id="{A0E55FAB-4E9C-F7CB-6DD6-A0B8BD17C8C8}"/>
              </a:ext>
            </a:extLst>
          </p:cNvPr>
          <p:cNvPicPr>
            <a:picLocks noChangeAspect="1"/>
          </p:cNvPicPr>
          <p:nvPr/>
        </p:nvPicPr>
        <p:blipFill>
          <a:blip r:embed="rId5"/>
          <a:stretch>
            <a:fillRect/>
          </a:stretch>
        </p:blipFill>
        <p:spPr>
          <a:xfrm>
            <a:off x="1686560" y="4284389"/>
            <a:ext cx="3413299" cy="2244244"/>
          </a:xfrm>
          <a:prstGeom prst="rect">
            <a:avLst/>
          </a:prstGeom>
        </p:spPr>
      </p:pic>
    </p:spTree>
    <p:extLst>
      <p:ext uri="{BB962C8B-B14F-4D97-AF65-F5344CB8AC3E}">
        <p14:creationId xmlns:p14="http://schemas.microsoft.com/office/powerpoint/2010/main" val="292876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3AE6AC7-3D9D-463E-8566-71D3E389B936}"/>
              </a:ext>
            </a:extLst>
          </p:cNvPr>
          <p:cNvSpPr>
            <a:spLocks noGrp="1"/>
          </p:cNvSpPr>
          <p:nvPr>
            <p:ph type="sldNum" sz="quarter" idx="12"/>
          </p:nvPr>
        </p:nvSpPr>
        <p:spPr>
          <a:xfrm>
            <a:off x="11668496" y="6494895"/>
            <a:ext cx="526473" cy="365125"/>
          </a:xfrm>
        </p:spPr>
        <p:txBody>
          <a:bodyPr/>
          <a:lstStyle/>
          <a:p>
            <a:fld id="{21D9F5FE-0FED-4652-B94E-2573D89FB861}" type="slidenum">
              <a:rPr lang="fr-FR" smtClean="0">
                <a:solidFill>
                  <a:schemeClr val="bg1"/>
                </a:solidFill>
              </a:rPr>
              <a:t>22</a:t>
            </a:fld>
            <a:endParaRPr lang="fr-FR">
              <a:solidFill>
                <a:schemeClr val="bg1"/>
              </a:solidFill>
            </a:endParaRPr>
          </a:p>
        </p:txBody>
      </p:sp>
      <p:pic>
        <p:nvPicPr>
          <p:cNvPr id="4" name="Picture 2">
            <a:extLst>
              <a:ext uri="{FF2B5EF4-FFF2-40B4-BE49-F238E27FC236}">
                <a16:creationId xmlns:a16="http://schemas.microsoft.com/office/drawing/2014/main" id="{50418502-0029-47D6-933F-9504D6446689}"/>
              </a:ext>
            </a:extLst>
          </p:cNvPr>
          <p:cNvPicPr>
            <a:picLocks noChangeAspect="1" noChangeArrowheads="1"/>
          </p:cNvPicPr>
          <p:nvPr/>
        </p:nvPicPr>
        <p:blipFill rotWithShape="1">
          <a:blip r:embed="rId3"/>
          <a:srcRect l="17391" r="17391"/>
          <a:stretch/>
        </p:blipFill>
        <p:spPr bwMode="auto">
          <a:xfrm>
            <a:off x="-299973" y="5321923"/>
            <a:ext cx="2648132" cy="2648132"/>
          </a:xfrm>
          <a:prstGeom prst="diamond">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5CB0436D-B560-4612-B671-D18D172EE624}"/>
              </a:ext>
            </a:extLst>
          </p:cNvPr>
          <p:cNvPicPr>
            <a:picLocks noChangeAspect="1"/>
          </p:cNvPicPr>
          <p:nvPr/>
        </p:nvPicPr>
        <p:blipFill rotWithShape="1">
          <a:blip r:embed="rId4"/>
          <a:srcRect l="21905" r="21905"/>
          <a:stretch/>
        </p:blipFill>
        <p:spPr bwMode="auto">
          <a:xfrm>
            <a:off x="-1871863" y="3694035"/>
            <a:ext cx="2648131" cy="2648131"/>
          </a:xfrm>
          <a:prstGeom prst="diamond">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10" name="Image 9">
            <a:extLst>
              <a:ext uri="{FF2B5EF4-FFF2-40B4-BE49-F238E27FC236}">
                <a16:creationId xmlns:a16="http://schemas.microsoft.com/office/drawing/2014/main" id="{F11C778C-4BFF-450C-A058-215003C546C4}"/>
              </a:ext>
            </a:extLst>
          </p:cNvPr>
          <p:cNvPicPr>
            <a:picLocks noChangeAspect="1"/>
          </p:cNvPicPr>
          <p:nvPr/>
        </p:nvPicPr>
        <p:blipFill rotWithShape="1">
          <a:blip r:embed="rId5"/>
          <a:srcRect l="21875" r="21875"/>
          <a:stretch/>
        </p:blipFill>
        <p:spPr bwMode="auto">
          <a:xfrm>
            <a:off x="-2001790" y="670663"/>
            <a:ext cx="2648131" cy="2648131"/>
          </a:xfrm>
          <a:prstGeom prst="diamond">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ADA1CB31-EB8A-46DF-9C28-7A48F2D0C588}"/>
              </a:ext>
            </a:extLst>
          </p:cNvPr>
          <p:cNvSpPr/>
          <p:nvPr/>
        </p:nvSpPr>
        <p:spPr>
          <a:xfrm rot="18903175">
            <a:off x="-43199" y="5548246"/>
            <a:ext cx="2194410" cy="23363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866" name="Picture 2">
            <a:extLst>
              <a:ext uri="{FF2B5EF4-FFF2-40B4-BE49-F238E27FC236}">
                <a16:creationId xmlns:a16="http://schemas.microsoft.com/office/drawing/2014/main" id="{D36C3472-1421-4833-8448-3E5E73650BF3}"/>
              </a:ext>
            </a:extLst>
          </p:cNvPr>
          <p:cNvPicPr>
            <a:picLocks noChangeAspect="1" noChangeArrowheads="1"/>
          </p:cNvPicPr>
          <p:nvPr/>
        </p:nvPicPr>
        <p:blipFill rotWithShape="1">
          <a:blip r:embed="rId6"/>
          <a:srcRect l="18750" r="18750"/>
          <a:stretch/>
        </p:blipFill>
        <p:spPr bwMode="auto">
          <a:xfrm>
            <a:off x="-438200" y="2141314"/>
            <a:ext cx="2727932" cy="2727932"/>
          </a:xfrm>
          <a:prstGeom prst="diamond">
            <a:avLst/>
          </a:prstGeom>
          <a:noFill/>
          <a:extLst>
            <a:ext uri="{909E8E84-426E-40DD-AFC4-6F175D3DCCD1}">
              <a14:hiddenFill xmlns:a14="http://schemas.microsoft.com/office/drawing/2010/main">
                <a:solidFill>
                  <a:srgbClr val="FFFFFF"/>
                </a:solidFill>
              </a14:hiddenFill>
            </a:ext>
          </a:extLst>
        </p:spPr>
      </p:pic>
      <p:pic>
        <p:nvPicPr>
          <p:cNvPr id="36868" name="Picture 4">
            <a:extLst>
              <a:ext uri="{FF2B5EF4-FFF2-40B4-BE49-F238E27FC236}">
                <a16:creationId xmlns:a16="http://schemas.microsoft.com/office/drawing/2014/main" id="{46B897F3-BF1C-42BC-926E-BC5D6C6D055B}"/>
              </a:ext>
            </a:extLst>
          </p:cNvPr>
          <p:cNvPicPr>
            <a:picLocks noChangeAspect="1" noChangeArrowheads="1"/>
          </p:cNvPicPr>
          <p:nvPr/>
        </p:nvPicPr>
        <p:blipFill rotWithShape="1">
          <a:blip r:embed="rId7"/>
          <a:srcRect l="21875" r="21875"/>
          <a:stretch/>
        </p:blipFill>
        <p:spPr bwMode="auto">
          <a:xfrm>
            <a:off x="-463213" y="-1025796"/>
            <a:ext cx="2741685" cy="2741685"/>
          </a:xfrm>
          <a:prstGeom prst="diamond">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F0BA6B2-EA0D-48B0-8D69-41BFD5F66F90}"/>
              </a:ext>
            </a:extLst>
          </p:cNvPr>
          <p:cNvPicPr>
            <a:picLocks noChangeAspect="1" noChangeArrowheads="1"/>
          </p:cNvPicPr>
          <p:nvPr/>
        </p:nvPicPr>
        <p:blipFill rotWithShape="1">
          <a:blip r:embed="rId8"/>
          <a:srcRect l="12500" r="12500"/>
          <a:stretch/>
        </p:blipFill>
        <p:spPr bwMode="auto">
          <a:xfrm>
            <a:off x="1271918" y="3757179"/>
            <a:ext cx="2648131" cy="2648131"/>
          </a:xfrm>
          <a:prstGeom prst="diamond">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2">
            <a:hlinkClick r:id="" action="ppaction://noaction" highlightClick="1"/>
            <a:extLst>
              <a:ext uri="{FF2B5EF4-FFF2-40B4-BE49-F238E27FC236}">
                <a16:creationId xmlns:a16="http://schemas.microsoft.com/office/drawing/2014/main" id="{40667E0A-50FE-49A3-93CF-2B2CAEFAD374}"/>
              </a:ext>
            </a:extLst>
          </p:cNvPr>
          <p:cNvPicPr>
            <a:picLocks noChangeAspect="1" noChangeArrowheads="1"/>
          </p:cNvPicPr>
          <p:nvPr/>
        </p:nvPicPr>
        <p:blipFill rotWithShape="1">
          <a:blip r:embed="rId9"/>
          <a:srcRect l="21875" r="21875"/>
          <a:stretch/>
        </p:blipFill>
        <p:spPr bwMode="auto">
          <a:xfrm>
            <a:off x="1176506" y="640342"/>
            <a:ext cx="2648131" cy="2648131"/>
          </a:xfrm>
          <a:prstGeom prst="diamond">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300000D-8552-4AE8-9A16-9F009FE0E70B}"/>
              </a:ext>
            </a:extLst>
          </p:cNvPr>
          <p:cNvSpPr/>
          <p:nvPr/>
        </p:nvSpPr>
        <p:spPr>
          <a:xfrm rot="18903175">
            <a:off x="-144613" y="2336837"/>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2925E876-86A6-4A42-9997-F86910FE04AC}"/>
              </a:ext>
            </a:extLst>
          </p:cNvPr>
          <p:cNvSpPr/>
          <p:nvPr/>
        </p:nvSpPr>
        <p:spPr>
          <a:xfrm rot="18903175">
            <a:off x="1498778" y="3991414"/>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7E4F6CA2-A826-4522-A9CE-1D43136C41A3}"/>
              </a:ext>
            </a:extLst>
          </p:cNvPr>
          <p:cNvSpPr/>
          <p:nvPr/>
        </p:nvSpPr>
        <p:spPr>
          <a:xfrm rot="18903175">
            <a:off x="-243910" y="-871564"/>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EC375639-C827-4373-87F7-68B76062B7C8}"/>
              </a:ext>
            </a:extLst>
          </p:cNvPr>
          <p:cNvSpPr/>
          <p:nvPr/>
        </p:nvSpPr>
        <p:spPr>
          <a:xfrm rot="18903175">
            <a:off x="1413234" y="785606"/>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Rectangle : coins arrondis 114">
            <a:extLst>
              <a:ext uri="{FF2B5EF4-FFF2-40B4-BE49-F238E27FC236}">
                <a16:creationId xmlns:a16="http://schemas.microsoft.com/office/drawing/2014/main" id="{713E2312-638D-4234-AAEA-82624B34FF3E}"/>
              </a:ext>
            </a:extLst>
          </p:cNvPr>
          <p:cNvSpPr/>
          <p:nvPr/>
        </p:nvSpPr>
        <p:spPr>
          <a:xfrm>
            <a:off x="4669839" y="-209384"/>
            <a:ext cx="8390178" cy="168965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9" name="Picture 12" descr="Afficher l’image source">
            <a:extLst>
              <a:ext uri="{FF2B5EF4-FFF2-40B4-BE49-F238E27FC236}">
                <a16:creationId xmlns:a16="http://schemas.microsoft.com/office/drawing/2014/main" id="{DCEE4812-9374-4FBE-8BA0-7D2B70282ED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6666" t="1" b="1020"/>
          <a:stretch/>
        </p:blipFill>
        <p:spPr bwMode="auto">
          <a:xfrm>
            <a:off x="4890963" y="155167"/>
            <a:ext cx="1981200" cy="8428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71B958-D156-4C6A-9DE3-79448E0946F7}"/>
              </a:ext>
            </a:extLst>
          </p:cNvPr>
          <p:cNvSpPr/>
          <p:nvPr/>
        </p:nvSpPr>
        <p:spPr>
          <a:xfrm>
            <a:off x="-395130" y="-1105404"/>
            <a:ext cx="13551208" cy="102579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c</a:t>
            </a:r>
          </a:p>
        </p:txBody>
      </p:sp>
      <p:sp>
        <p:nvSpPr>
          <p:cNvPr id="23" name="Rectangle 22">
            <a:extLst>
              <a:ext uri="{FF2B5EF4-FFF2-40B4-BE49-F238E27FC236}">
                <a16:creationId xmlns:a16="http://schemas.microsoft.com/office/drawing/2014/main" id="{5A3AA517-83A9-4A86-B1E3-B78190014A32}"/>
              </a:ext>
            </a:extLst>
          </p:cNvPr>
          <p:cNvSpPr/>
          <p:nvPr/>
        </p:nvSpPr>
        <p:spPr>
          <a:xfrm rot="5400000">
            <a:off x="8395910" y="1849783"/>
            <a:ext cx="8980942" cy="124053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A2044CD9-752D-4296-BE52-CBB356C7DD90}"/>
              </a:ext>
            </a:extLst>
          </p:cNvPr>
          <p:cNvSpPr/>
          <p:nvPr/>
        </p:nvSpPr>
        <p:spPr>
          <a:xfrm rot="5400000">
            <a:off x="-5703202" y="2484943"/>
            <a:ext cx="8980942" cy="2194781"/>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010E2962-5F79-429A-86C6-B91CF889BCF9}"/>
              </a:ext>
            </a:extLst>
          </p:cNvPr>
          <p:cNvSpPr/>
          <p:nvPr/>
        </p:nvSpPr>
        <p:spPr>
          <a:xfrm rot="5400000">
            <a:off x="8548310" y="2002183"/>
            <a:ext cx="8980942" cy="124053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A8B6232F-E3E2-49F0-8C49-18C1546082DF}"/>
              </a:ext>
            </a:extLst>
          </p:cNvPr>
          <p:cNvSpPr/>
          <p:nvPr/>
        </p:nvSpPr>
        <p:spPr>
          <a:xfrm>
            <a:off x="-299973" y="6899909"/>
            <a:ext cx="13551208" cy="102579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c</a:t>
            </a:r>
          </a:p>
        </p:txBody>
      </p:sp>
      <p:sp>
        <p:nvSpPr>
          <p:cNvPr id="30" name="ZoneTexte 29">
            <a:extLst>
              <a:ext uri="{FF2B5EF4-FFF2-40B4-BE49-F238E27FC236}">
                <a16:creationId xmlns:a16="http://schemas.microsoft.com/office/drawing/2014/main" id="{214F3F3B-2255-4B46-96F0-CE38D1DB974B}"/>
              </a:ext>
            </a:extLst>
          </p:cNvPr>
          <p:cNvSpPr txBox="1"/>
          <p:nvPr/>
        </p:nvSpPr>
        <p:spPr>
          <a:xfrm>
            <a:off x="4171575" y="3049293"/>
            <a:ext cx="8020425" cy="1415772"/>
          </a:xfrm>
          <a:prstGeom prst="rect">
            <a:avLst/>
          </a:prstGeom>
          <a:noFill/>
        </p:spPr>
        <p:txBody>
          <a:bodyPr wrap="square" rtlCol="0">
            <a:spAutoFit/>
          </a:bodyPr>
          <a:lstStyle/>
          <a:p>
            <a:pPr algn="ctr"/>
            <a:r>
              <a:rPr lang="fr-FR" sz="4300">
                <a:solidFill>
                  <a:schemeClr val="bg1"/>
                </a:solidFill>
              </a:rPr>
              <a:t>PARTIE III : Optimisation </a:t>
            </a:r>
          </a:p>
          <a:p>
            <a:pPr algn="ctr"/>
            <a:r>
              <a:rPr lang="fr-FR" sz="4300">
                <a:solidFill>
                  <a:schemeClr val="bg1"/>
                </a:solidFill>
              </a:rPr>
              <a:t>multi-objectifs</a:t>
            </a:r>
          </a:p>
        </p:txBody>
      </p:sp>
      <p:pic>
        <p:nvPicPr>
          <p:cNvPr id="7" name="Picture 2" descr="Altho — Wikipédia">
            <a:extLst>
              <a:ext uri="{FF2B5EF4-FFF2-40B4-BE49-F238E27FC236}">
                <a16:creationId xmlns:a16="http://schemas.microsoft.com/office/drawing/2014/main" id="{50C0C9CC-4BAC-15AF-4DBF-DC158684379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20000" y="121234"/>
            <a:ext cx="1981200" cy="10158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Brets | Saint-Gérand">
            <a:extLst>
              <a:ext uri="{FF2B5EF4-FFF2-40B4-BE49-F238E27FC236}">
                <a16:creationId xmlns:a16="http://schemas.microsoft.com/office/drawing/2014/main" id="{0D812746-DDB5-BE6A-80E3-16CA8A746D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46812" y="-96039"/>
            <a:ext cx="1468123" cy="1468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543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0501D-EE7E-0508-B008-313FA9D334E4}"/>
            </a:ext>
          </a:extLst>
        </p:cNvPr>
        <p:cNvGrpSpPr/>
        <p:nvPr/>
      </p:nvGrpSpPr>
      <p:grpSpPr>
        <a:xfrm>
          <a:off x="0" y="0"/>
          <a:ext cx="0" cy="0"/>
          <a:chOff x="0" y="0"/>
          <a:chExt cx="0" cy="0"/>
        </a:xfrm>
      </p:grpSpPr>
      <p:cxnSp>
        <p:nvCxnSpPr>
          <p:cNvPr id="25" name="Connecteur droit avec flèche 24">
            <a:extLst>
              <a:ext uri="{FF2B5EF4-FFF2-40B4-BE49-F238E27FC236}">
                <a16:creationId xmlns:a16="http://schemas.microsoft.com/office/drawing/2014/main" id="{501F52B6-081F-FBA2-3A25-B3F3A59A468E}"/>
              </a:ext>
            </a:extLst>
          </p:cNvPr>
          <p:cNvCxnSpPr>
            <a:cxnSpLocks/>
          </p:cNvCxnSpPr>
          <p:nvPr/>
        </p:nvCxnSpPr>
        <p:spPr>
          <a:xfrm flipH="1" flipV="1">
            <a:off x="7119510" y="3263787"/>
            <a:ext cx="2055059" cy="920775"/>
          </a:xfrm>
          <a:prstGeom prst="straightConnector1">
            <a:avLst/>
          </a:prstGeom>
          <a:ln w="28575">
            <a:solidFill>
              <a:srgbClr val="202B3D"/>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03C353B0-79C0-DDCF-9414-A4CA98FBAAB1}"/>
              </a:ext>
            </a:extLst>
          </p:cNvPr>
          <p:cNvCxnSpPr>
            <a:cxnSpLocks/>
          </p:cNvCxnSpPr>
          <p:nvPr/>
        </p:nvCxnSpPr>
        <p:spPr>
          <a:xfrm flipV="1">
            <a:off x="3553713" y="3268626"/>
            <a:ext cx="1503178" cy="901995"/>
          </a:xfrm>
          <a:prstGeom prst="straightConnector1">
            <a:avLst/>
          </a:prstGeom>
          <a:ln w="28575">
            <a:solidFill>
              <a:srgbClr val="202B3D"/>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C86FB3C0-5191-1621-DB39-F741AEB59E2C}"/>
              </a:ext>
            </a:extLst>
          </p:cNvPr>
          <p:cNvSpPr txBox="1"/>
          <p:nvPr/>
        </p:nvSpPr>
        <p:spPr>
          <a:xfrm>
            <a:off x="940076" y="201891"/>
            <a:ext cx="10311847" cy="830997"/>
          </a:xfrm>
          <a:prstGeom prst="rect">
            <a:avLst/>
          </a:prstGeom>
          <a:noFill/>
        </p:spPr>
        <p:txBody>
          <a:bodyPr wrap="square" lIns="91440" tIns="45720" rIns="91440" bIns="45720" anchor="t">
            <a:spAutoFit/>
          </a:bodyPr>
          <a:lstStyle/>
          <a:p>
            <a:pPr algn="ctr"/>
            <a:r>
              <a:rPr lang="fr-FR" sz="4800">
                <a:solidFill>
                  <a:schemeClr val="bg1"/>
                </a:solidFill>
              </a:rPr>
              <a:t>Optimisation multi-objectifs</a:t>
            </a:r>
            <a:endParaRPr lang="en-US" err="1"/>
          </a:p>
        </p:txBody>
      </p:sp>
      <p:pic>
        <p:nvPicPr>
          <p:cNvPr id="2" name="Picture 2" descr="Altho — Wikipédia">
            <a:extLst>
              <a:ext uri="{FF2B5EF4-FFF2-40B4-BE49-F238E27FC236}">
                <a16:creationId xmlns:a16="http://schemas.microsoft.com/office/drawing/2014/main" id="{A015E1ED-E56C-DF14-F0F4-7B11F90F6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2">
            <a:extLst>
              <a:ext uri="{FF2B5EF4-FFF2-40B4-BE49-F238E27FC236}">
                <a16:creationId xmlns:a16="http://schemas.microsoft.com/office/drawing/2014/main" id="{E7039332-FA85-9197-544D-FAC29DE087DC}"/>
              </a:ext>
            </a:extLst>
          </p:cNvPr>
          <p:cNvSpPr txBox="1"/>
          <p:nvPr/>
        </p:nvSpPr>
        <p:spPr>
          <a:xfrm>
            <a:off x="1302149" y="1508773"/>
            <a:ext cx="9311863" cy="1107996"/>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200">
                <a:latin typeface="Calibri"/>
                <a:cs typeface="Calibri"/>
              </a:rPr>
              <a:t>Optimisation de plusieurs variables 'objectif'</a:t>
            </a:r>
            <a:endParaRPr lang="en-US" sz="2200">
              <a:latin typeface="Calibri"/>
              <a:cs typeface="Calibri"/>
            </a:endParaRPr>
          </a:p>
          <a:p>
            <a:pPr marL="285750" indent="-285750">
              <a:buFont typeface="Wingdings" panose="05000000000000000000" pitchFamily="2" charset="2"/>
              <a:buChar char="Ø"/>
            </a:pPr>
            <a:r>
              <a:rPr lang="fr-FR" sz="2200">
                <a:latin typeface="Söhne"/>
                <a:cs typeface="Calibri" panose="020F0502020204030204"/>
              </a:rPr>
              <a:t>Certains objectifs peuvent être contradictoires = cherche un compromis</a:t>
            </a:r>
          </a:p>
          <a:p>
            <a:pPr marL="285750" indent="-285750">
              <a:buFont typeface="Wingdings" panose="05000000000000000000" pitchFamily="2" charset="2"/>
              <a:buChar char="Ø"/>
            </a:pPr>
            <a:r>
              <a:rPr lang="fr-FR" sz="2200">
                <a:ea typeface="+mn-lt"/>
                <a:cs typeface="+mn-lt"/>
              </a:rPr>
              <a:t>Intérêt grandissant dans l'industrie </a:t>
            </a:r>
            <a:r>
              <a:rPr lang="fr-FR">
                <a:ea typeface="+mn-lt"/>
                <a:cs typeface="+mn-lt"/>
              </a:rPr>
              <a:t>(ex : aide à la décision pour les friteurs) </a:t>
            </a:r>
          </a:p>
        </p:txBody>
      </p:sp>
      <p:sp>
        <p:nvSpPr>
          <p:cNvPr id="11" name="ZoneTexte 10">
            <a:extLst>
              <a:ext uri="{FF2B5EF4-FFF2-40B4-BE49-F238E27FC236}">
                <a16:creationId xmlns:a16="http://schemas.microsoft.com/office/drawing/2014/main" id="{C1A1BCEF-6A2D-E0E2-60F2-78EF2A61FC94}"/>
              </a:ext>
            </a:extLst>
          </p:cNvPr>
          <p:cNvSpPr txBox="1"/>
          <p:nvPr/>
        </p:nvSpPr>
        <p:spPr>
          <a:xfrm>
            <a:off x="7227985" y="2670223"/>
            <a:ext cx="3976577" cy="923330"/>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Ø"/>
            </a:pPr>
            <a:r>
              <a:rPr lang="fr-FR">
                <a:latin typeface="Calibri"/>
                <a:cs typeface="Calibri"/>
              </a:rPr>
              <a:t>Maximiser le débit </a:t>
            </a:r>
          </a:p>
          <a:p>
            <a:pPr marL="285750" indent="-285750">
              <a:buFont typeface="Wingdings" panose="05000000000000000000" pitchFamily="2" charset="2"/>
              <a:buChar char="Ø"/>
            </a:pPr>
            <a:r>
              <a:rPr lang="fr-FR">
                <a:latin typeface="Calibri"/>
                <a:cs typeface="Calibri"/>
              </a:rPr>
              <a:t>Minimiser les chips brunes</a:t>
            </a:r>
          </a:p>
          <a:p>
            <a:endParaRPr lang="fr-FR"/>
          </a:p>
        </p:txBody>
      </p:sp>
      <p:grpSp>
        <p:nvGrpSpPr>
          <p:cNvPr id="14" name="Groupe 13">
            <a:extLst>
              <a:ext uri="{FF2B5EF4-FFF2-40B4-BE49-F238E27FC236}">
                <a16:creationId xmlns:a16="http://schemas.microsoft.com/office/drawing/2014/main" id="{3ABB264B-778B-C6C2-611B-1A319CE4E2C2}"/>
              </a:ext>
            </a:extLst>
          </p:cNvPr>
          <p:cNvGrpSpPr/>
          <p:nvPr/>
        </p:nvGrpSpPr>
        <p:grpSpPr>
          <a:xfrm>
            <a:off x="5081697" y="2759336"/>
            <a:ext cx="2009553" cy="510363"/>
            <a:chOff x="4376847" y="3102236"/>
            <a:chExt cx="2009553" cy="510363"/>
          </a:xfrm>
        </p:grpSpPr>
        <p:sp>
          <p:nvSpPr>
            <p:cNvPr id="12" name="Rectangle 11">
              <a:extLst>
                <a:ext uri="{FF2B5EF4-FFF2-40B4-BE49-F238E27FC236}">
                  <a16:creationId xmlns:a16="http://schemas.microsoft.com/office/drawing/2014/main" id="{98FE4502-4669-850B-2EC4-4093713FB4BB}"/>
                </a:ext>
              </a:extLst>
            </p:cNvPr>
            <p:cNvSpPr/>
            <p:nvPr/>
          </p:nvSpPr>
          <p:spPr>
            <a:xfrm>
              <a:off x="4376847" y="3102236"/>
              <a:ext cx="2009553" cy="51036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26CDFC1E-F168-0A40-0BE3-611387863F78}"/>
                </a:ext>
              </a:extLst>
            </p:cNvPr>
            <p:cNvSpPr txBox="1"/>
            <p:nvPr/>
          </p:nvSpPr>
          <p:spPr>
            <a:xfrm>
              <a:off x="4699749" y="3121882"/>
              <a:ext cx="1513367" cy="461665"/>
            </a:xfrm>
            <a:prstGeom prst="rect">
              <a:avLst/>
            </a:prstGeom>
            <a:noFill/>
          </p:spPr>
          <p:txBody>
            <a:bodyPr wrap="square" rtlCol="0">
              <a:spAutoFit/>
            </a:bodyPr>
            <a:lstStyle/>
            <a:p>
              <a:r>
                <a:rPr lang="fr-FR" sz="2400"/>
                <a:t>Objectifs</a:t>
              </a:r>
            </a:p>
          </p:txBody>
        </p:sp>
      </p:grpSp>
      <p:grpSp>
        <p:nvGrpSpPr>
          <p:cNvPr id="15" name="Groupe 14">
            <a:extLst>
              <a:ext uri="{FF2B5EF4-FFF2-40B4-BE49-F238E27FC236}">
                <a16:creationId xmlns:a16="http://schemas.microsoft.com/office/drawing/2014/main" id="{DA70AAF4-5DC4-1751-61D0-5954C63D0806}"/>
              </a:ext>
            </a:extLst>
          </p:cNvPr>
          <p:cNvGrpSpPr/>
          <p:nvPr/>
        </p:nvGrpSpPr>
        <p:grpSpPr>
          <a:xfrm>
            <a:off x="8881950" y="4035318"/>
            <a:ext cx="2009554" cy="510363"/>
            <a:chOff x="4376847" y="3102236"/>
            <a:chExt cx="2009554" cy="510363"/>
          </a:xfrm>
          <a:solidFill>
            <a:schemeClr val="accent4">
              <a:lumMod val="40000"/>
              <a:lumOff val="60000"/>
            </a:schemeClr>
          </a:solidFill>
        </p:grpSpPr>
        <p:sp>
          <p:nvSpPr>
            <p:cNvPr id="16" name="Rectangle 15">
              <a:extLst>
                <a:ext uri="{FF2B5EF4-FFF2-40B4-BE49-F238E27FC236}">
                  <a16:creationId xmlns:a16="http://schemas.microsoft.com/office/drawing/2014/main" id="{C277C62E-66A3-E1BB-EDCC-99CC2EC24A43}"/>
                </a:ext>
              </a:extLst>
            </p:cNvPr>
            <p:cNvSpPr/>
            <p:nvPr/>
          </p:nvSpPr>
          <p:spPr>
            <a:xfrm>
              <a:off x="4376847" y="3102236"/>
              <a:ext cx="2009553" cy="51036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64D7C8D9-5A52-D886-9569-1C9E93E90E96}"/>
                </a:ext>
              </a:extLst>
            </p:cNvPr>
            <p:cNvSpPr txBox="1"/>
            <p:nvPr/>
          </p:nvSpPr>
          <p:spPr>
            <a:xfrm>
              <a:off x="4447509" y="3219845"/>
              <a:ext cx="1938892" cy="323165"/>
            </a:xfrm>
            <a:prstGeom prst="rect">
              <a:avLst/>
            </a:prstGeom>
            <a:grpFill/>
            <a:ln>
              <a:noFill/>
            </a:ln>
          </p:spPr>
          <p:txBody>
            <a:bodyPr wrap="square" lIns="91440" tIns="45720" rIns="91440" bIns="45720" rtlCol="0" anchor="t">
              <a:spAutoFit/>
            </a:bodyPr>
            <a:lstStyle/>
            <a:p>
              <a:r>
                <a:rPr lang="fr-FR" sz="1500"/>
                <a:t>Variables informatives</a:t>
              </a:r>
              <a:endParaRPr lang="fr-FR" sz="1500">
                <a:cs typeface="Calibri"/>
              </a:endParaRPr>
            </a:p>
          </p:txBody>
        </p:sp>
      </p:grpSp>
      <p:grpSp>
        <p:nvGrpSpPr>
          <p:cNvPr id="18" name="Groupe 17">
            <a:extLst>
              <a:ext uri="{FF2B5EF4-FFF2-40B4-BE49-F238E27FC236}">
                <a16:creationId xmlns:a16="http://schemas.microsoft.com/office/drawing/2014/main" id="{D3CDDF7A-01A7-C606-1862-9E26314EEE6F}"/>
              </a:ext>
            </a:extLst>
          </p:cNvPr>
          <p:cNvGrpSpPr/>
          <p:nvPr/>
        </p:nvGrpSpPr>
        <p:grpSpPr>
          <a:xfrm>
            <a:off x="1709121" y="4068829"/>
            <a:ext cx="2215271" cy="510363"/>
            <a:chOff x="4376847" y="3102236"/>
            <a:chExt cx="2215271" cy="510363"/>
          </a:xfrm>
        </p:grpSpPr>
        <p:sp>
          <p:nvSpPr>
            <p:cNvPr id="19" name="Rectangle 18">
              <a:extLst>
                <a:ext uri="{FF2B5EF4-FFF2-40B4-BE49-F238E27FC236}">
                  <a16:creationId xmlns:a16="http://schemas.microsoft.com/office/drawing/2014/main" id="{3F276936-0322-3C51-3C10-8A01DAA56D0B}"/>
                </a:ext>
              </a:extLst>
            </p:cNvPr>
            <p:cNvSpPr/>
            <p:nvPr/>
          </p:nvSpPr>
          <p:spPr>
            <a:xfrm>
              <a:off x="4376847" y="3102236"/>
              <a:ext cx="2009553" cy="510363"/>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1A2CD9CD-A4DE-2094-8730-0BA341FFA311}"/>
                </a:ext>
              </a:extLst>
            </p:cNvPr>
            <p:cNvSpPr txBox="1"/>
            <p:nvPr/>
          </p:nvSpPr>
          <p:spPr>
            <a:xfrm>
              <a:off x="4433460" y="3188140"/>
              <a:ext cx="2158658" cy="338554"/>
            </a:xfrm>
            <a:prstGeom prst="rect">
              <a:avLst/>
            </a:prstGeom>
            <a:noFill/>
          </p:spPr>
          <p:txBody>
            <a:bodyPr wrap="square" rtlCol="0">
              <a:spAutoFit/>
            </a:bodyPr>
            <a:lstStyle/>
            <a:p>
              <a:r>
                <a:rPr lang="fr-FR" sz="1600"/>
                <a:t>Variables de décision</a:t>
              </a:r>
            </a:p>
          </p:txBody>
        </p:sp>
      </p:grpSp>
      <p:sp>
        <p:nvSpPr>
          <p:cNvPr id="30" name="ZoneTexte 2">
            <a:extLst>
              <a:ext uri="{FF2B5EF4-FFF2-40B4-BE49-F238E27FC236}">
                <a16:creationId xmlns:a16="http://schemas.microsoft.com/office/drawing/2014/main" id="{E215FE07-434D-E594-484B-2B10B86DEA1F}"/>
              </a:ext>
            </a:extLst>
          </p:cNvPr>
          <p:cNvSpPr txBox="1"/>
          <p:nvPr/>
        </p:nvSpPr>
        <p:spPr>
          <a:xfrm>
            <a:off x="1585296" y="4815537"/>
            <a:ext cx="2691428" cy="1754326"/>
          </a:xfrm>
          <a:prstGeom prst="rect">
            <a:avLst/>
          </a:prstGeom>
          <a:noFill/>
        </p:spPr>
        <p:txBody>
          <a:bodyPr wrap="square" lIns="91440" tIns="45720" rIns="91440" bIns="45720" rtlCol="0" anchor="t">
            <a:spAutoFit/>
          </a:bodyPr>
          <a:lstStyle/>
          <a:p>
            <a:pPr marL="285750" indent="-285750">
              <a:buFont typeface="Wingdings,Sans-Serif"/>
              <a:buChar char="Ø"/>
            </a:pPr>
            <a:r>
              <a:rPr lang="fr-FR">
                <a:latin typeface="Söhne"/>
                <a:cs typeface="Calibri"/>
              </a:rPr>
              <a:t>Température entrée friteuse</a:t>
            </a:r>
          </a:p>
          <a:p>
            <a:pPr marL="285750" indent="-285750">
              <a:buFont typeface="Wingdings,Sans-Serif"/>
              <a:buChar char="Ø"/>
            </a:pPr>
            <a:r>
              <a:rPr lang="fr-FR">
                <a:latin typeface="Söhne"/>
                <a:cs typeface="Calibri"/>
              </a:rPr>
              <a:t>Vitesse tapis</a:t>
            </a:r>
          </a:p>
          <a:p>
            <a:pPr marL="285750" indent="-285750">
              <a:buFont typeface="Wingdings,Sans-Serif"/>
              <a:buChar char="Ø"/>
            </a:pPr>
            <a:r>
              <a:rPr lang="fr-FR">
                <a:latin typeface="Söhne"/>
                <a:cs typeface="Calibri"/>
              </a:rPr>
              <a:t>Temps de pelage</a:t>
            </a:r>
          </a:p>
          <a:p>
            <a:pPr marL="285750" indent="-285750">
              <a:buFont typeface="Wingdings,Sans-Serif"/>
              <a:buChar char="Ø"/>
            </a:pPr>
            <a:r>
              <a:rPr lang="fr-FR">
                <a:latin typeface="Söhne"/>
                <a:cs typeface="Calibri"/>
              </a:rPr>
              <a:t>…</a:t>
            </a:r>
          </a:p>
          <a:p>
            <a:pPr marL="285750" indent="-285750">
              <a:buFont typeface="Wingdings,Sans-Serif"/>
              <a:buChar char="Ø"/>
            </a:pPr>
            <a:endParaRPr lang="en-US">
              <a:latin typeface="Söhne"/>
              <a:cs typeface="Calibri"/>
            </a:endParaRPr>
          </a:p>
        </p:txBody>
      </p:sp>
      <p:sp>
        <p:nvSpPr>
          <p:cNvPr id="4" name="ZoneTexte 2">
            <a:extLst>
              <a:ext uri="{FF2B5EF4-FFF2-40B4-BE49-F238E27FC236}">
                <a16:creationId xmlns:a16="http://schemas.microsoft.com/office/drawing/2014/main" id="{4FE5A88D-3B98-F709-7D62-2C88A378EDE1}"/>
              </a:ext>
            </a:extLst>
          </p:cNvPr>
          <p:cNvSpPr txBox="1"/>
          <p:nvPr/>
        </p:nvSpPr>
        <p:spPr>
          <a:xfrm>
            <a:off x="9214821" y="4777437"/>
            <a:ext cx="1843703" cy="1754326"/>
          </a:xfrm>
          <a:prstGeom prst="rect">
            <a:avLst/>
          </a:prstGeom>
          <a:noFill/>
        </p:spPr>
        <p:txBody>
          <a:bodyPr wrap="square" lIns="91440" tIns="45720" rIns="91440" bIns="45720" rtlCol="0" anchor="t">
            <a:spAutoFit/>
          </a:bodyPr>
          <a:lstStyle/>
          <a:p>
            <a:pPr marL="285750" indent="-285750">
              <a:buFont typeface="Wingdings,Sans-Serif"/>
              <a:buChar char="Ø"/>
            </a:pPr>
            <a:r>
              <a:rPr lang="fr-FR">
                <a:ea typeface="+mn-lt"/>
                <a:cs typeface="+mn-lt"/>
              </a:rPr>
              <a:t>Température sortie friteuse</a:t>
            </a:r>
            <a:endParaRPr lang="fr-FR">
              <a:latin typeface="Söhne"/>
              <a:cs typeface="Calibri"/>
            </a:endParaRPr>
          </a:p>
          <a:p>
            <a:pPr marL="285750" indent="-285750">
              <a:buFont typeface="Wingdings,Sans-Serif"/>
              <a:buChar char="Ø"/>
            </a:pPr>
            <a:r>
              <a:rPr lang="fr-FR">
                <a:latin typeface="Söhne"/>
                <a:cs typeface="Calibri"/>
              </a:rPr>
              <a:t>Humidité</a:t>
            </a:r>
            <a:endParaRPr lang="fr-FR"/>
          </a:p>
          <a:p>
            <a:pPr marL="285750" indent="-285750">
              <a:buFont typeface="Wingdings,Sans-Serif"/>
              <a:buChar char="Ø"/>
            </a:pPr>
            <a:r>
              <a:rPr lang="fr-FR">
                <a:latin typeface="Söhne"/>
                <a:cs typeface="Calibri"/>
              </a:rPr>
              <a:t>Défauts</a:t>
            </a:r>
          </a:p>
          <a:p>
            <a:pPr marL="285750" indent="-285750">
              <a:buFont typeface="Wingdings,Sans-Serif"/>
              <a:buChar char="Ø"/>
            </a:pPr>
            <a:r>
              <a:rPr lang="fr-FR">
                <a:latin typeface="Söhne"/>
                <a:cs typeface="Calibri"/>
              </a:rPr>
              <a:t>…</a:t>
            </a:r>
          </a:p>
          <a:p>
            <a:pPr marL="285750" indent="-285750">
              <a:buFont typeface="Wingdings,Sans-Serif"/>
              <a:buChar char="Ø"/>
            </a:pPr>
            <a:endParaRPr lang="en-US">
              <a:latin typeface="Söhne"/>
              <a:cs typeface="Calibri"/>
            </a:endParaRPr>
          </a:p>
        </p:txBody>
      </p:sp>
      <p:sp>
        <p:nvSpPr>
          <p:cNvPr id="6" name="ZoneTexte 2">
            <a:extLst>
              <a:ext uri="{FF2B5EF4-FFF2-40B4-BE49-F238E27FC236}">
                <a16:creationId xmlns:a16="http://schemas.microsoft.com/office/drawing/2014/main" id="{1CED09F1-DC48-3718-5B0B-A5C689C0F56C}"/>
              </a:ext>
            </a:extLst>
          </p:cNvPr>
          <p:cNvSpPr txBox="1"/>
          <p:nvPr/>
        </p:nvSpPr>
        <p:spPr>
          <a:xfrm>
            <a:off x="5538675" y="4149476"/>
            <a:ext cx="1405890" cy="1200329"/>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Sans-Serif"/>
              <a:buChar char="Ø"/>
            </a:pPr>
            <a:r>
              <a:rPr lang="fr-FR">
                <a:latin typeface="Söhne"/>
                <a:cs typeface="Calibri"/>
              </a:rPr>
              <a:t>Variété</a:t>
            </a:r>
          </a:p>
          <a:p>
            <a:pPr marL="285750" indent="-285750">
              <a:buFont typeface="Wingdings,Sans-Serif"/>
              <a:buChar char="Ø"/>
            </a:pPr>
            <a:r>
              <a:rPr lang="fr-FR">
                <a:latin typeface="Söhne"/>
                <a:cs typeface="Calibri"/>
              </a:rPr>
              <a:t>Recette </a:t>
            </a:r>
          </a:p>
          <a:p>
            <a:pPr marL="285750" indent="-285750">
              <a:buFont typeface="Wingdings,Sans-Serif"/>
              <a:buChar char="Ø"/>
            </a:pPr>
            <a:r>
              <a:rPr lang="fr-FR">
                <a:latin typeface="Söhne"/>
                <a:cs typeface="Calibri"/>
              </a:rPr>
              <a:t>Précocité</a:t>
            </a:r>
          </a:p>
          <a:p>
            <a:pPr marL="285750" indent="-285750">
              <a:buFont typeface="Wingdings,Sans-Serif"/>
              <a:buChar char="Ø"/>
            </a:pPr>
            <a:r>
              <a:rPr lang="fr-FR">
                <a:latin typeface="Söhne"/>
                <a:cs typeface="Calibri"/>
              </a:rPr>
              <a:t>IQ</a:t>
            </a:r>
          </a:p>
        </p:txBody>
      </p:sp>
      <p:sp>
        <p:nvSpPr>
          <p:cNvPr id="7" name="Accolade fermante 30">
            <a:extLst>
              <a:ext uri="{FF2B5EF4-FFF2-40B4-BE49-F238E27FC236}">
                <a16:creationId xmlns:a16="http://schemas.microsoft.com/office/drawing/2014/main" id="{D217AC0E-E14C-4748-503C-9758240778FF}"/>
              </a:ext>
            </a:extLst>
          </p:cNvPr>
          <p:cNvSpPr/>
          <p:nvPr/>
        </p:nvSpPr>
        <p:spPr>
          <a:xfrm>
            <a:off x="6743700" y="4178051"/>
            <a:ext cx="148856" cy="117106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a:p>
        </p:txBody>
      </p:sp>
      <p:sp>
        <p:nvSpPr>
          <p:cNvPr id="8" name="ZoneTexte 31">
            <a:extLst>
              <a:ext uri="{FF2B5EF4-FFF2-40B4-BE49-F238E27FC236}">
                <a16:creationId xmlns:a16="http://schemas.microsoft.com/office/drawing/2014/main" id="{2485468C-DF65-ED66-9E4F-3EE251E51BE2}"/>
              </a:ext>
            </a:extLst>
          </p:cNvPr>
          <p:cNvSpPr txBox="1"/>
          <p:nvPr/>
        </p:nvSpPr>
        <p:spPr>
          <a:xfrm>
            <a:off x="5162772" y="5423316"/>
            <a:ext cx="2732567" cy="923330"/>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Paramètres fixes pour chaque optimisation</a:t>
            </a:r>
          </a:p>
          <a:p>
            <a:r>
              <a:rPr lang="fr-FR">
                <a:cs typeface="Calibri"/>
              </a:rPr>
              <a:t> =&gt; Informative</a:t>
            </a:r>
          </a:p>
        </p:txBody>
      </p:sp>
      <p:cxnSp>
        <p:nvCxnSpPr>
          <p:cNvPr id="10" name="Straight Arrow Connector 9">
            <a:extLst>
              <a:ext uri="{FF2B5EF4-FFF2-40B4-BE49-F238E27FC236}">
                <a16:creationId xmlns:a16="http://schemas.microsoft.com/office/drawing/2014/main" id="{323B88F2-1144-1EB5-0AFB-41383CFFD1FD}"/>
              </a:ext>
            </a:extLst>
          </p:cNvPr>
          <p:cNvCxnSpPr/>
          <p:nvPr/>
        </p:nvCxnSpPr>
        <p:spPr>
          <a:xfrm flipH="1" flipV="1">
            <a:off x="4429125" y="4181475"/>
            <a:ext cx="9525" cy="2085975"/>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ZoneTexte 31">
            <a:extLst>
              <a:ext uri="{FF2B5EF4-FFF2-40B4-BE49-F238E27FC236}">
                <a16:creationId xmlns:a16="http://schemas.microsoft.com/office/drawing/2014/main" id="{63278225-B4D2-1138-9A5A-D28779FA4D2E}"/>
              </a:ext>
            </a:extLst>
          </p:cNvPr>
          <p:cNvSpPr txBox="1"/>
          <p:nvPr/>
        </p:nvSpPr>
        <p:spPr>
          <a:xfrm>
            <a:off x="1452104" y="4551098"/>
            <a:ext cx="2732567" cy="276999"/>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a:cs typeface="Calibri"/>
              </a:rPr>
              <a:t>= Peuvent être modifiées directement</a:t>
            </a:r>
          </a:p>
        </p:txBody>
      </p:sp>
      <p:sp>
        <p:nvSpPr>
          <p:cNvPr id="24" name="ZoneTexte 31">
            <a:extLst>
              <a:ext uri="{FF2B5EF4-FFF2-40B4-BE49-F238E27FC236}">
                <a16:creationId xmlns:a16="http://schemas.microsoft.com/office/drawing/2014/main" id="{D0808EDC-A7DF-EDB5-36F5-28F3866B2533}"/>
              </a:ext>
            </a:extLst>
          </p:cNvPr>
          <p:cNvSpPr txBox="1"/>
          <p:nvPr/>
        </p:nvSpPr>
        <p:spPr>
          <a:xfrm>
            <a:off x="8416240" y="4522523"/>
            <a:ext cx="3008792" cy="276999"/>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a:cs typeface="Calibri"/>
              </a:rPr>
              <a:t>= Ne peuvent pas être directement modifiées</a:t>
            </a:r>
          </a:p>
        </p:txBody>
      </p:sp>
      <p:cxnSp>
        <p:nvCxnSpPr>
          <p:cNvPr id="27" name="Straight Arrow Connector 26">
            <a:extLst>
              <a:ext uri="{FF2B5EF4-FFF2-40B4-BE49-F238E27FC236}">
                <a16:creationId xmlns:a16="http://schemas.microsoft.com/office/drawing/2014/main" id="{B3C2524D-7A5F-95E0-1958-3FD13B9CAF8B}"/>
              </a:ext>
            </a:extLst>
          </p:cNvPr>
          <p:cNvCxnSpPr>
            <a:cxnSpLocks/>
          </p:cNvCxnSpPr>
          <p:nvPr/>
        </p:nvCxnSpPr>
        <p:spPr>
          <a:xfrm flipH="1" flipV="1">
            <a:off x="8153400" y="4181474"/>
            <a:ext cx="28575" cy="2085975"/>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Espace réservé du numéro de diapositive 3">
            <a:extLst>
              <a:ext uri="{FF2B5EF4-FFF2-40B4-BE49-F238E27FC236}">
                <a16:creationId xmlns:a16="http://schemas.microsoft.com/office/drawing/2014/main" id="{DEF89C55-E452-299D-C2E3-91DD01A02756}"/>
              </a:ext>
            </a:extLst>
          </p:cNvPr>
          <p:cNvSpPr txBox="1">
            <a:spLocks/>
          </p:cNvSpPr>
          <p:nvPr/>
        </p:nvSpPr>
        <p:spPr>
          <a:xfrm>
            <a:off x="11777354" y="6494894"/>
            <a:ext cx="417615" cy="365125"/>
          </a:xfrm>
          <a:prstGeom prst="rect">
            <a:avLst/>
          </a:prstGeom>
        </p:spPr>
        <p:txBody>
          <a:bodyPr vert="horz" lIns="91440" tIns="45720" rIns="91440" bIns="45720" rtlCol="0" anchor="ctr"/>
          <a:lstStyle>
            <a:defPPr>
              <a:defRPr lang="fr-FR"/>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fld id="{2066355A-084C-D24E-9AD2-7E4FC41EA627}" type="slidenum">
              <a:rPr lang="en-US" smtClean="0"/>
              <a:pPr defTabSz="457189"/>
              <a:t>23</a:t>
            </a:fld>
            <a:endParaRPr lang="en-US"/>
          </a:p>
        </p:txBody>
      </p:sp>
    </p:spTree>
    <p:extLst>
      <p:ext uri="{BB962C8B-B14F-4D97-AF65-F5344CB8AC3E}">
        <p14:creationId xmlns:p14="http://schemas.microsoft.com/office/powerpoint/2010/main" val="270325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0" grpId="0"/>
      <p:bldP spid="4" grpId="0"/>
      <p:bldP spid="6" grpId="0"/>
      <p:bldP spid="7" grpId="0" animBg="1"/>
      <p:bldP spid="8" grpId="0"/>
      <p:bldP spid="21"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0501D-EE7E-0508-B008-313FA9D334E4}"/>
            </a:ext>
          </a:extLst>
        </p:cNvPr>
        <p:cNvGrpSpPr/>
        <p:nvPr/>
      </p:nvGrpSpPr>
      <p:grpSpPr>
        <a:xfrm>
          <a:off x="0" y="0"/>
          <a:ext cx="0" cy="0"/>
          <a:chOff x="0" y="0"/>
          <a:chExt cx="0" cy="0"/>
        </a:xfrm>
      </p:grpSpPr>
      <p:sp>
        <p:nvSpPr>
          <p:cNvPr id="22" name="ZoneTexte 21">
            <a:extLst>
              <a:ext uri="{FF2B5EF4-FFF2-40B4-BE49-F238E27FC236}">
                <a16:creationId xmlns:a16="http://schemas.microsoft.com/office/drawing/2014/main" id="{C86FB3C0-5191-1621-DB39-F741AEB59E2C}"/>
              </a:ext>
            </a:extLst>
          </p:cNvPr>
          <p:cNvSpPr txBox="1"/>
          <p:nvPr/>
        </p:nvSpPr>
        <p:spPr>
          <a:xfrm>
            <a:off x="940076" y="201891"/>
            <a:ext cx="10311847" cy="830997"/>
          </a:xfrm>
          <a:prstGeom prst="rect">
            <a:avLst/>
          </a:prstGeom>
          <a:noFill/>
        </p:spPr>
        <p:txBody>
          <a:bodyPr wrap="square" lIns="91440" tIns="45720" rIns="91440" bIns="45720" anchor="t">
            <a:spAutoFit/>
          </a:bodyPr>
          <a:lstStyle/>
          <a:p>
            <a:pPr algn="ctr"/>
            <a:r>
              <a:rPr lang="fr-FR" sz="4800">
                <a:solidFill>
                  <a:schemeClr val="bg1"/>
                </a:solidFill>
              </a:rPr>
              <a:t>Optimisation multi-objectifs</a:t>
            </a:r>
            <a:endParaRPr lang="en-US"/>
          </a:p>
        </p:txBody>
      </p:sp>
      <p:sp>
        <p:nvSpPr>
          <p:cNvPr id="26" name="Espace réservé du numéro de diapositive 3">
            <a:extLst>
              <a:ext uri="{FF2B5EF4-FFF2-40B4-BE49-F238E27FC236}">
                <a16:creationId xmlns:a16="http://schemas.microsoft.com/office/drawing/2014/main" id="{D70D3EB2-A097-98CB-C3FD-674CCD881100}"/>
              </a:ext>
            </a:extLst>
          </p:cNvPr>
          <p:cNvSpPr>
            <a:spLocks noGrp="1"/>
          </p:cNvSpPr>
          <p:nvPr>
            <p:ph type="sldNum" sz="quarter" idx="12"/>
          </p:nvPr>
        </p:nvSpPr>
        <p:spPr>
          <a:xfrm>
            <a:off x="11747665" y="6494894"/>
            <a:ext cx="447304" cy="365125"/>
          </a:xfrm>
        </p:spPr>
        <p:txBody>
          <a:bodyPr/>
          <a:lstStyle/>
          <a:p>
            <a:pPr defTabSz="457189"/>
            <a:fld id="{2066355A-084C-D24E-9AD2-7E4FC41EA627}" type="slidenum">
              <a:rPr lang="en-US" sz="1600" smtClean="0"/>
              <a:pPr defTabSz="457189"/>
              <a:t>24</a:t>
            </a:fld>
            <a:endParaRPr lang="en-US" sz="1600"/>
          </a:p>
        </p:txBody>
      </p:sp>
      <p:pic>
        <p:nvPicPr>
          <p:cNvPr id="2" name="Picture 2" descr="Altho — Wikipédia">
            <a:extLst>
              <a:ext uri="{FF2B5EF4-FFF2-40B4-BE49-F238E27FC236}">
                <a16:creationId xmlns:a16="http://schemas.microsoft.com/office/drawing/2014/main" id="{A015E1ED-E56C-DF14-F0F4-7B11F90F6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7">
            <a:extLst>
              <a:ext uri="{FF2B5EF4-FFF2-40B4-BE49-F238E27FC236}">
                <a16:creationId xmlns:a16="http://schemas.microsoft.com/office/drawing/2014/main" id="{03C17E6B-BB0F-501E-E05E-5F09995DC3CB}"/>
              </a:ext>
            </a:extLst>
          </p:cNvPr>
          <p:cNvSpPr txBox="1"/>
          <p:nvPr/>
        </p:nvSpPr>
        <p:spPr>
          <a:xfrm>
            <a:off x="753806" y="1752128"/>
            <a:ext cx="10398633" cy="1477328"/>
          </a:xfrm>
          <a:prstGeom prst="rect">
            <a:avLst/>
          </a:prstGeom>
          <a:noFill/>
        </p:spPr>
        <p:txBody>
          <a:bodyPr wrap="square" lIns="91440" tIns="45720" rIns="91440" bIns="45720" rtlCol="0" anchor="t">
            <a:spAutoFit/>
          </a:bodyPr>
          <a:lstStyle/>
          <a:p>
            <a:r>
              <a:rPr lang="fr-FR">
                <a:latin typeface="Calibri"/>
                <a:cs typeface="Calibri"/>
              </a:rPr>
              <a:t>Utilisation de l'algorithme </a:t>
            </a:r>
            <a:r>
              <a:rPr lang="fr-FR" b="1">
                <a:latin typeface="Calibri"/>
                <a:cs typeface="Calibri"/>
              </a:rPr>
              <a:t>NSGA-II</a:t>
            </a:r>
          </a:p>
          <a:p>
            <a:pPr marL="285750" indent="-285750">
              <a:buFont typeface="Wingdings,Sans-Serif"/>
              <a:buChar char="Ø"/>
            </a:pPr>
            <a:r>
              <a:rPr lang="fr-FR" b="1">
                <a:latin typeface="Calibri"/>
                <a:cs typeface="Calibri"/>
              </a:rPr>
              <a:t>Algorithme génétique </a:t>
            </a:r>
            <a:r>
              <a:rPr lang="fr-FR">
                <a:latin typeface="Calibri"/>
                <a:cs typeface="Calibri"/>
              </a:rPr>
              <a:t>=</a:t>
            </a:r>
            <a:r>
              <a:rPr lang="fr-FR">
                <a:ea typeface="+mn-lt"/>
                <a:cs typeface="+mn-lt"/>
              </a:rPr>
              <a:t> algorithme utilisant des notions de sélection naturelle (sélection, recombinaison, mutation, ...) et l'applique à une population de solutions potentielles</a:t>
            </a:r>
            <a:endParaRPr lang="fr-FR"/>
          </a:p>
          <a:p>
            <a:pPr marL="285750" indent="-285750">
              <a:buFont typeface="Wingdings,Sans-Serif"/>
              <a:buChar char="Ø"/>
            </a:pPr>
            <a:r>
              <a:rPr lang="fr-FR">
                <a:latin typeface="Calibri"/>
                <a:cs typeface="Calibri"/>
              </a:rPr>
              <a:t>Sélection pour la </a:t>
            </a:r>
            <a:r>
              <a:rPr lang="fr-FR" b="1">
                <a:latin typeface="Calibri"/>
                <a:cs typeface="Calibri"/>
              </a:rPr>
              <a:t>'Reproduction' et 'Survie' modifié </a:t>
            </a:r>
            <a:r>
              <a:rPr lang="fr-FR">
                <a:latin typeface="Calibri"/>
                <a:cs typeface="Calibri"/>
              </a:rPr>
              <a:t>par rapport à un algo classique</a:t>
            </a:r>
          </a:p>
          <a:p>
            <a:pPr marL="285750" indent="-285750">
              <a:buFont typeface="Wingdings,Sans-Serif"/>
              <a:buChar char="Ø"/>
            </a:pPr>
            <a:endParaRPr lang="fr-FR" b="1">
              <a:cs typeface="Calibri"/>
            </a:endParaRPr>
          </a:p>
        </p:txBody>
      </p:sp>
      <p:pic>
        <p:nvPicPr>
          <p:cNvPr id="10" name="Picture 9" descr="564be81400c2492a8964d28b5d517199">
            <a:extLst>
              <a:ext uri="{FF2B5EF4-FFF2-40B4-BE49-F238E27FC236}">
                <a16:creationId xmlns:a16="http://schemas.microsoft.com/office/drawing/2014/main" id="{1E0832FB-E0F9-10EA-FFBB-1A073DE4B453}"/>
              </a:ext>
            </a:extLst>
          </p:cNvPr>
          <p:cNvPicPr>
            <a:picLocks noChangeAspect="1"/>
          </p:cNvPicPr>
          <p:nvPr/>
        </p:nvPicPr>
        <p:blipFill>
          <a:blip r:embed="rId4"/>
          <a:stretch>
            <a:fillRect/>
          </a:stretch>
        </p:blipFill>
        <p:spPr>
          <a:xfrm>
            <a:off x="9077325" y="2419078"/>
            <a:ext cx="2809875" cy="1591219"/>
          </a:xfrm>
          <a:prstGeom prst="rect">
            <a:avLst/>
          </a:prstGeom>
        </p:spPr>
      </p:pic>
      <p:pic>
        <p:nvPicPr>
          <p:cNvPr id="14" name="Picture 13">
            <a:extLst>
              <a:ext uri="{FF2B5EF4-FFF2-40B4-BE49-F238E27FC236}">
                <a16:creationId xmlns:a16="http://schemas.microsoft.com/office/drawing/2014/main" id="{F1680194-8B9E-2B78-2870-50F77BC58042}"/>
              </a:ext>
            </a:extLst>
          </p:cNvPr>
          <p:cNvPicPr>
            <a:picLocks noChangeAspect="1"/>
          </p:cNvPicPr>
          <p:nvPr/>
        </p:nvPicPr>
        <p:blipFill>
          <a:blip r:embed="rId5"/>
          <a:stretch>
            <a:fillRect/>
          </a:stretch>
        </p:blipFill>
        <p:spPr>
          <a:xfrm>
            <a:off x="6372225" y="4052888"/>
            <a:ext cx="3381375" cy="2800350"/>
          </a:xfrm>
          <a:prstGeom prst="rect">
            <a:avLst/>
          </a:prstGeom>
        </p:spPr>
      </p:pic>
      <p:sp>
        <p:nvSpPr>
          <p:cNvPr id="3" name="TextBox 2">
            <a:extLst>
              <a:ext uri="{FF2B5EF4-FFF2-40B4-BE49-F238E27FC236}">
                <a16:creationId xmlns:a16="http://schemas.microsoft.com/office/drawing/2014/main" id="{BDF94258-59A3-13DC-2EEF-37AE84B3FE6C}"/>
              </a:ext>
            </a:extLst>
          </p:cNvPr>
          <p:cNvSpPr txBox="1"/>
          <p:nvPr/>
        </p:nvSpPr>
        <p:spPr>
          <a:xfrm>
            <a:off x="752475" y="3152775"/>
            <a:ext cx="844867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Segoe UI"/>
              </a:rPr>
              <a:t>A chaque génération (= itération)</a:t>
            </a:r>
            <a:r>
              <a:rPr lang="en-US">
                <a:cs typeface="Segoe UI"/>
              </a:rPr>
              <a:t>​</a:t>
            </a:r>
          </a:p>
          <a:p>
            <a:pPr marL="285750" indent="-285750">
              <a:buChar char="•"/>
            </a:pPr>
            <a:r>
              <a:rPr lang="fr-FR" b="1">
                <a:cs typeface="Arial"/>
              </a:rPr>
              <a:t>Création</a:t>
            </a:r>
            <a:r>
              <a:rPr lang="fr-FR">
                <a:cs typeface="Arial"/>
              </a:rPr>
              <a:t> des solutions​</a:t>
            </a:r>
          </a:p>
          <a:p>
            <a:pPr marL="285750" indent="-285750">
              <a:buChar char="•"/>
            </a:pPr>
            <a:r>
              <a:rPr lang="fr-FR" b="1">
                <a:cs typeface="Arial"/>
              </a:rPr>
              <a:t>Sélection</a:t>
            </a:r>
            <a:r>
              <a:rPr lang="fr-FR">
                <a:cs typeface="Arial"/>
              </a:rPr>
              <a:t> des meilleures solutions</a:t>
            </a:r>
            <a:r>
              <a:rPr lang="fr-FR" sz="1400">
                <a:cs typeface="Arial"/>
              </a:rPr>
              <a:t> (par distance de foule avec distance de Manhattan)</a:t>
            </a:r>
            <a:r>
              <a:rPr lang="en-US" sz="1400">
                <a:cs typeface="Arial"/>
              </a:rPr>
              <a:t>​</a:t>
            </a:r>
          </a:p>
          <a:p>
            <a:pPr marL="285750" indent="-285750">
              <a:buChar char="•"/>
            </a:pPr>
            <a:r>
              <a:rPr lang="fr-FR" b="1">
                <a:cs typeface="Arial"/>
              </a:rPr>
              <a:t>Utilisation </a:t>
            </a:r>
            <a:r>
              <a:rPr lang="fr-FR">
                <a:cs typeface="Arial"/>
              </a:rPr>
              <a:t>des solutions sélectionnées </a:t>
            </a:r>
            <a:r>
              <a:rPr lang="en-US">
                <a:cs typeface="Arial"/>
              </a:rPr>
              <a:t>​</a:t>
            </a:r>
          </a:p>
          <a:p>
            <a:r>
              <a:rPr lang="fr-FR">
                <a:cs typeface="Segoe UI"/>
              </a:rPr>
              <a:t>      à la prochaine génération pour en créer de nouvelles</a:t>
            </a:r>
            <a:r>
              <a:rPr lang="en-US">
                <a:cs typeface="Segoe UI"/>
              </a:rPr>
              <a:t>​</a:t>
            </a:r>
          </a:p>
        </p:txBody>
      </p:sp>
      <p:sp>
        <p:nvSpPr>
          <p:cNvPr id="4" name="TextBox 3">
            <a:extLst>
              <a:ext uri="{FF2B5EF4-FFF2-40B4-BE49-F238E27FC236}">
                <a16:creationId xmlns:a16="http://schemas.microsoft.com/office/drawing/2014/main" id="{BBB5AFA9-C772-E510-2F4D-17FD559DD0C4}"/>
              </a:ext>
            </a:extLst>
          </p:cNvPr>
          <p:cNvSpPr txBox="1"/>
          <p:nvPr/>
        </p:nvSpPr>
        <p:spPr>
          <a:xfrm>
            <a:off x="752475" y="4362450"/>
            <a:ext cx="665797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Segoe UI"/>
              </a:rPr>
              <a:t>​</a:t>
            </a:r>
          </a:p>
          <a:p>
            <a:r>
              <a:rPr lang="fr-FR">
                <a:cs typeface="Segoe UI"/>
              </a:rPr>
              <a:t>​</a:t>
            </a:r>
          </a:p>
          <a:p>
            <a:r>
              <a:rPr lang="fr-FR">
                <a:cs typeface="Segoe UI"/>
              </a:rPr>
              <a:t>Obtention d'un </a:t>
            </a:r>
            <a:r>
              <a:rPr lang="fr-FR" b="1">
                <a:cs typeface="Segoe UI"/>
              </a:rPr>
              <a:t>front de Pareto</a:t>
            </a:r>
            <a:r>
              <a:rPr lang="en-US">
                <a:cs typeface="Segoe UI"/>
              </a:rPr>
              <a:t>​</a:t>
            </a:r>
          </a:p>
          <a:p>
            <a:pPr marL="285750" indent="-285750">
              <a:buChar char="•"/>
            </a:pPr>
            <a:r>
              <a:rPr lang="fr-FR">
                <a:cs typeface="Arial"/>
              </a:rPr>
              <a:t>Contient l'ensemble des </a:t>
            </a:r>
            <a:r>
              <a:rPr lang="fr-FR" b="1">
                <a:cs typeface="Arial"/>
              </a:rPr>
              <a:t>solutions optimales</a:t>
            </a:r>
            <a:r>
              <a:rPr lang="en-US">
                <a:cs typeface="Arial"/>
              </a:rPr>
              <a:t>​</a:t>
            </a:r>
          </a:p>
          <a:p>
            <a:r>
              <a:rPr lang="fr-FR">
                <a:cs typeface="Segoe UI"/>
              </a:rPr>
              <a:t>​</a:t>
            </a:r>
          </a:p>
          <a:p>
            <a:r>
              <a:rPr lang="fr-FR">
                <a:cs typeface="Segoe UI"/>
              </a:rPr>
              <a:t>​</a:t>
            </a:r>
          </a:p>
          <a:p>
            <a:r>
              <a:rPr lang="fr-FR">
                <a:cs typeface="Segoe UI"/>
              </a:rPr>
              <a:t>​</a:t>
            </a:r>
          </a:p>
        </p:txBody>
      </p:sp>
    </p:spTree>
    <p:extLst>
      <p:ext uri="{BB962C8B-B14F-4D97-AF65-F5344CB8AC3E}">
        <p14:creationId xmlns:p14="http://schemas.microsoft.com/office/powerpoint/2010/main" val="254054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0501D-EE7E-0508-B008-313FA9D334E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C6BD438-9676-4076-7CDE-787AC19962D7}"/>
              </a:ext>
            </a:extLst>
          </p:cNvPr>
          <p:cNvPicPr>
            <a:picLocks noChangeAspect="1"/>
          </p:cNvPicPr>
          <p:nvPr/>
        </p:nvPicPr>
        <p:blipFill>
          <a:blip r:embed="rId3"/>
          <a:stretch>
            <a:fillRect/>
          </a:stretch>
        </p:blipFill>
        <p:spPr>
          <a:xfrm>
            <a:off x="6473536" y="1981200"/>
            <a:ext cx="5550477" cy="4248150"/>
          </a:xfrm>
          <a:prstGeom prst="rect">
            <a:avLst/>
          </a:prstGeom>
        </p:spPr>
      </p:pic>
      <p:pic>
        <p:nvPicPr>
          <p:cNvPr id="11" name="Picture 10">
            <a:extLst>
              <a:ext uri="{FF2B5EF4-FFF2-40B4-BE49-F238E27FC236}">
                <a16:creationId xmlns:a16="http://schemas.microsoft.com/office/drawing/2014/main" id="{227B4602-1DC5-C847-59B6-C7159BFB1DAC}"/>
              </a:ext>
            </a:extLst>
          </p:cNvPr>
          <p:cNvPicPr>
            <a:picLocks noChangeAspect="1"/>
          </p:cNvPicPr>
          <p:nvPr/>
        </p:nvPicPr>
        <p:blipFill>
          <a:blip r:embed="rId4"/>
          <a:stretch>
            <a:fillRect/>
          </a:stretch>
        </p:blipFill>
        <p:spPr>
          <a:xfrm>
            <a:off x="525872" y="2050755"/>
            <a:ext cx="5968093" cy="4242254"/>
          </a:xfrm>
          <a:prstGeom prst="rect">
            <a:avLst/>
          </a:prstGeom>
        </p:spPr>
      </p:pic>
      <p:sp>
        <p:nvSpPr>
          <p:cNvPr id="22" name="ZoneTexte 21">
            <a:extLst>
              <a:ext uri="{FF2B5EF4-FFF2-40B4-BE49-F238E27FC236}">
                <a16:creationId xmlns:a16="http://schemas.microsoft.com/office/drawing/2014/main" id="{C86FB3C0-5191-1621-DB39-F741AEB59E2C}"/>
              </a:ext>
            </a:extLst>
          </p:cNvPr>
          <p:cNvSpPr txBox="1"/>
          <p:nvPr/>
        </p:nvSpPr>
        <p:spPr>
          <a:xfrm>
            <a:off x="940076" y="201891"/>
            <a:ext cx="10311847" cy="830997"/>
          </a:xfrm>
          <a:prstGeom prst="rect">
            <a:avLst/>
          </a:prstGeom>
          <a:noFill/>
        </p:spPr>
        <p:txBody>
          <a:bodyPr wrap="square" lIns="91440" tIns="45720" rIns="91440" bIns="45720" anchor="t">
            <a:spAutoFit/>
          </a:bodyPr>
          <a:lstStyle/>
          <a:p>
            <a:pPr algn="ctr"/>
            <a:r>
              <a:rPr lang="fr-FR" sz="4800">
                <a:solidFill>
                  <a:schemeClr val="bg1"/>
                </a:solidFill>
              </a:rPr>
              <a:t>Optimisation multi-objectifs</a:t>
            </a:r>
            <a:endParaRPr lang="en-US" err="1">
              <a:solidFill>
                <a:schemeClr val="bg1"/>
              </a:solidFill>
            </a:endParaRPr>
          </a:p>
        </p:txBody>
      </p:sp>
      <p:sp>
        <p:nvSpPr>
          <p:cNvPr id="26" name="Espace réservé du numéro de diapositive 3">
            <a:extLst>
              <a:ext uri="{FF2B5EF4-FFF2-40B4-BE49-F238E27FC236}">
                <a16:creationId xmlns:a16="http://schemas.microsoft.com/office/drawing/2014/main" id="{D70D3EB2-A097-98CB-C3FD-674CCD881100}"/>
              </a:ext>
            </a:extLst>
          </p:cNvPr>
          <p:cNvSpPr>
            <a:spLocks noGrp="1"/>
          </p:cNvSpPr>
          <p:nvPr>
            <p:ph type="sldNum" sz="quarter" idx="12"/>
          </p:nvPr>
        </p:nvSpPr>
        <p:spPr>
          <a:xfrm>
            <a:off x="11747665" y="6494894"/>
            <a:ext cx="447304" cy="365125"/>
          </a:xfrm>
        </p:spPr>
        <p:txBody>
          <a:bodyPr/>
          <a:lstStyle/>
          <a:p>
            <a:pPr defTabSz="457189"/>
            <a:fld id="{2066355A-084C-D24E-9AD2-7E4FC41EA627}" type="slidenum">
              <a:rPr lang="en-US" sz="1600" smtClean="0"/>
              <a:pPr defTabSz="457189"/>
              <a:t>25</a:t>
            </a:fld>
            <a:endParaRPr lang="en-US" sz="1600"/>
          </a:p>
        </p:txBody>
      </p:sp>
      <p:pic>
        <p:nvPicPr>
          <p:cNvPr id="2" name="Picture 2" descr="Altho — Wikipédia">
            <a:extLst>
              <a:ext uri="{FF2B5EF4-FFF2-40B4-BE49-F238E27FC236}">
                <a16:creationId xmlns:a16="http://schemas.microsoft.com/office/drawing/2014/main" id="{A015E1ED-E56C-DF14-F0F4-7B11F90F69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EE2A17C-5D0E-EBB2-2FB3-0C47BB420D32}"/>
              </a:ext>
            </a:extLst>
          </p:cNvPr>
          <p:cNvSpPr txBox="1"/>
          <p:nvPr/>
        </p:nvSpPr>
        <p:spPr>
          <a:xfrm>
            <a:off x="1097242" y="1817143"/>
            <a:ext cx="4619857" cy="338554"/>
          </a:xfrm>
          <a:prstGeom prst="rect">
            <a:avLst/>
          </a:prstGeom>
          <a:noFill/>
        </p:spPr>
        <p:txBody>
          <a:bodyPr wrap="square" rtlCol="0">
            <a:spAutoFit/>
          </a:bodyPr>
          <a:lstStyle/>
          <a:p>
            <a:r>
              <a:rPr lang="fr-FR" sz="1600" i="1"/>
              <a:t>Ensemble des solutions dans l’espace des objectifs</a:t>
            </a:r>
          </a:p>
        </p:txBody>
      </p:sp>
      <p:sp>
        <p:nvSpPr>
          <p:cNvPr id="12" name="ZoneTexte 11">
            <a:extLst>
              <a:ext uri="{FF2B5EF4-FFF2-40B4-BE49-F238E27FC236}">
                <a16:creationId xmlns:a16="http://schemas.microsoft.com/office/drawing/2014/main" id="{6660F0A0-F6B9-929E-0388-A66A5DBA9712}"/>
              </a:ext>
            </a:extLst>
          </p:cNvPr>
          <p:cNvSpPr txBox="1"/>
          <p:nvPr/>
        </p:nvSpPr>
        <p:spPr>
          <a:xfrm>
            <a:off x="7092991" y="1714222"/>
            <a:ext cx="4781782" cy="338554"/>
          </a:xfrm>
          <a:prstGeom prst="rect">
            <a:avLst/>
          </a:prstGeom>
          <a:noFill/>
        </p:spPr>
        <p:txBody>
          <a:bodyPr wrap="square" rtlCol="0">
            <a:spAutoFit/>
          </a:bodyPr>
          <a:lstStyle/>
          <a:p>
            <a:r>
              <a:rPr lang="fr-FR" sz="1600" i="1"/>
              <a:t>Solution choisie dans l’espace des variables de décision</a:t>
            </a:r>
          </a:p>
        </p:txBody>
      </p:sp>
      <p:grpSp>
        <p:nvGrpSpPr>
          <p:cNvPr id="16" name="Groupe 15">
            <a:extLst>
              <a:ext uri="{FF2B5EF4-FFF2-40B4-BE49-F238E27FC236}">
                <a16:creationId xmlns:a16="http://schemas.microsoft.com/office/drawing/2014/main" id="{8CEF3D0C-E315-5507-A4E6-8B032E1111B5}"/>
              </a:ext>
            </a:extLst>
          </p:cNvPr>
          <p:cNvGrpSpPr/>
          <p:nvPr/>
        </p:nvGrpSpPr>
        <p:grpSpPr>
          <a:xfrm>
            <a:off x="4380614" y="3615070"/>
            <a:ext cx="2405395" cy="1414682"/>
            <a:chOff x="4380614" y="3593805"/>
            <a:chExt cx="2828260" cy="1435947"/>
          </a:xfrm>
        </p:grpSpPr>
        <p:sp>
          <p:nvSpPr>
            <p:cNvPr id="13" name="Ellipse 12">
              <a:extLst>
                <a:ext uri="{FF2B5EF4-FFF2-40B4-BE49-F238E27FC236}">
                  <a16:creationId xmlns:a16="http://schemas.microsoft.com/office/drawing/2014/main" id="{51E8D633-AF5E-0954-B779-DA92BC3C6DA0}"/>
                </a:ext>
              </a:extLst>
            </p:cNvPr>
            <p:cNvSpPr/>
            <p:nvPr/>
          </p:nvSpPr>
          <p:spPr>
            <a:xfrm>
              <a:off x="4380614" y="4752753"/>
              <a:ext cx="255181" cy="276999"/>
            </a:xfrm>
            <a:prstGeom prst="ellipse">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cxnSp>
          <p:nvCxnSpPr>
            <p:cNvPr id="15" name="Connecteur : en angle 14">
              <a:extLst>
                <a:ext uri="{FF2B5EF4-FFF2-40B4-BE49-F238E27FC236}">
                  <a16:creationId xmlns:a16="http://schemas.microsoft.com/office/drawing/2014/main" id="{B2B702CD-CE97-D5B5-5820-552A5E8BE76A}"/>
                </a:ext>
              </a:extLst>
            </p:cNvPr>
            <p:cNvCxnSpPr>
              <a:stCxn id="13" idx="6"/>
            </p:cNvCxnSpPr>
            <p:nvPr/>
          </p:nvCxnSpPr>
          <p:spPr>
            <a:xfrm flipV="1">
              <a:off x="4635795" y="3593805"/>
              <a:ext cx="2573079" cy="1297448"/>
            </a:xfrm>
            <a:prstGeom prst="bentConnector3">
              <a:avLst/>
            </a:prstGeom>
            <a:ln w="28575">
              <a:tailEnd type="triangle"/>
            </a:ln>
          </p:spPr>
          <p:style>
            <a:lnRef idx="1">
              <a:schemeClr val="accent6"/>
            </a:lnRef>
            <a:fillRef idx="0">
              <a:schemeClr val="accent6"/>
            </a:fillRef>
            <a:effectRef idx="0">
              <a:schemeClr val="accent6"/>
            </a:effectRef>
            <a:fontRef idx="minor">
              <a:schemeClr val="tx1"/>
            </a:fontRef>
          </p:style>
        </p:cxnSp>
      </p:grpSp>
      <p:sp>
        <p:nvSpPr>
          <p:cNvPr id="5" name="ZoneTexte 10">
            <a:extLst>
              <a:ext uri="{FF2B5EF4-FFF2-40B4-BE49-F238E27FC236}">
                <a16:creationId xmlns:a16="http://schemas.microsoft.com/office/drawing/2014/main" id="{A19390F9-9340-7291-F5A3-288C8368BF13}"/>
              </a:ext>
            </a:extLst>
          </p:cNvPr>
          <p:cNvSpPr txBox="1"/>
          <p:nvPr/>
        </p:nvSpPr>
        <p:spPr>
          <a:xfrm>
            <a:off x="608110" y="2165398"/>
            <a:ext cx="3100277" cy="2523768"/>
          </a:xfrm>
          <a:prstGeom prst="rect">
            <a:avLst/>
          </a:prstGeom>
          <a:noFill/>
        </p:spPr>
        <p:txBody>
          <a:bodyPr wrap="square" lIns="91440" tIns="45720" rIns="91440" bIns="45720" rtlCol="0" anchor="t">
            <a:spAutoFit/>
          </a:bodyPr>
          <a:lstStyle/>
          <a:p>
            <a:r>
              <a:rPr lang="fr-FR" sz="1400" b="1">
                <a:latin typeface="Calibri"/>
                <a:cs typeface="Calibri"/>
              </a:rPr>
              <a:t>Modèle : </a:t>
            </a:r>
            <a:r>
              <a:rPr lang="fr-FR" sz="1400">
                <a:latin typeface="Calibri"/>
                <a:cs typeface="Calibri"/>
              </a:rPr>
              <a:t>Forêt Aléatoire (ranger)</a:t>
            </a:r>
          </a:p>
          <a:p>
            <a:r>
              <a:rPr lang="fr-FR" sz="1400" b="1">
                <a:cs typeface="Calibri"/>
              </a:rPr>
              <a:t>Nombre d'itérations : </a:t>
            </a:r>
            <a:r>
              <a:rPr lang="fr-FR" sz="1400">
                <a:cs typeface="Calibri"/>
              </a:rPr>
              <a:t>1500</a:t>
            </a:r>
          </a:p>
          <a:p>
            <a:r>
              <a:rPr lang="fr-FR" sz="1400" b="1">
                <a:cs typeface="Calibri" panose="020F0502020204030204"/>
              </a:rPr>
              <a:t>Nombre de solutions cherchées :</a:t>
            </a:r>
            <a:r>
              <a:rPr lang="fr-FR" sz="1400">
                <a:cs typeface="Calibri"/>
              </a:rPr>
              <a:t> 100</a:t>
            </a:r>
          </a:p>
          <a:p>
            <a:endParaRPr lang="fr-FR" sz="1400">
              <a:cs typeface="Calibri"/>
            </a:endParaRPr>
          </a:p>
          <a:p>
            <a:r>
              <a:rPr lang="fr-FR" sz="1400">
                <a:cs typeface="Calibri"/>
              </a:rPr>
              <a:t> </a:t>
            </a:r>
            <a:r>
              <a:rPr lang="fr-FR" sz="1400" b="1" u="sng">
                <a:cs typeface="Calibri" panose="020F0502020204030204"/>
              </a:rPr>
              <a:t>Données :</a:t>
            </a:r>
          </a:p>
          <a:p>
            <a:r>
              <a:rPr lang="fr-FR" sz="1400" b="1">
                <a:cs typeface="Calibri" panose="020F0502020204030204"/>
              </a:rPr>
              <a:t>Année : </a:t>
            </a:r>
            <a:r>
              <a:rPr lang="fr-FR" sz="1400">
                <a:cs typeface="Calibri"/>
              </a:rPr>
              <a:t>2023</a:t>
            </a:r>
          </a:p>
          <a:p>
            <a:r>
              <a:rPr lang="fr-FR" sz="1400" b="1">
                <a:cs typeface="Calibri" panose="020F0502020204030204"/>
              </a:rPr>
              <a:t>Variété :</a:t>
            </a:r>
            <a:r>
              <a:rPr lang="fr-FR" sz="1400">
                <a:cs typeface="Calibri" panose="020F0502020204030204"/>
              </a:rPr>
              <a:t> Lady </a:t>
            </a:r>
            <a:r>
              <a:rPr lang="fr-FR" sz="1400" err="1">
                <a:cs typeface="Calibri" panose="020F0502020204030204"/>
              </a:rPr>
              <a:t>Amarilla</a:t>
            </a:r>
            <a:endParaRPr lang="fr-FR" sz="1400">
              <a:cs typeface="Calibri" panose="020F0502020204030204"/>
            </a:endParaRPr>
          </a:p>
          <a:p>
            <a:r>
              <a:rPr lang="fr-FR" sz="1400" b="1">
                <a:cs typeface="Calibri" panose="020F0502020204030204"/>
              </a:rPr>
              <a:t>Recette :</a:t>
            </a:r>
            <a:r>
              <a:rPr lang="fr-FR" sz="1400">
                <a:cs typeface="Calibri" panose="020F0502020204030204"/>
              </a:rPr>
              <a:t> Ondulée</a:t>
            </a:r>
          </a:p>
          <a:p>
            <a:r>
              <a:rPr lang="fr-FR" sz="1400" b="1">
                <a:cs typeface="Calibri" panose="020F0502020204030204"/>
              </a:rPr>
              <a:t>Précocité :</a:t>
            </a:r>
            <a:r>
              <a:rPr lang="fr-FR" sz="1400">
                <a:cs typeface="Calibri" panose="020F0502020204030204"/>
              </a:rPr>
              <a:t> Tardive</a:t>
            </a:r>
          </a:p>
          <a:p>
            <a:r>
              <a:rPr lang="fr-FR" sz="1400" b="1">
                <a:cs typeface="Calibri" panose="020F0502020204030204"/>
              </a:rPr>
              <a:t>IQ : </a:t>
            </a:r>
            <a:r>
              <a:rPr lang="fr-FR" sz="1400">
                <a:cs typeface="Calibri" panose="020F0502020204030204"/>
              </a:rPr>
              <a:t>A</a:t>
            </a:r>
          </a:p>
          <a:p>
            <a:endParaRPr lang="fr-FR">
              <a:cs typeface="Calibri" panose="020F0502020204030204"/>
            </a:endParaRPr>
          </a:p>
        </p:txBody>
      </p:sp>
      <p:pic>
        <p:nvPicPr>
          <p:cNvPr id="6" name="Picture 5">
            <a:extLst>
              <a:ext uri="{FF2B5EF4-FFF2-40B4-BE49-F238E27FC236}">
                <a16:creationId xmlns:a16="http://schemas.microsoft.com/office/drawing/2014/main" id="{8C27B231-66DB-BD61-BF05-AB36D7B0E785}"/>
              </a:ext>
            </a:extLst>
          </p:cNvPr>
          <p:cNvPicPr>
            <a:picLocks noChangeAspect="1"/>
          </p:cNvPicPr>
          <p:nvPr/>
        </p:nvPicPr>
        <p:blipFill>
          <a:blip r:embed="rId6"/>
          <a:stretch>
            <a:fillRect/>
          </a:stretch>
        </p:blipFill>
        <p:spPr>
          <a:xfrm>
            <a:off x="4376738" y="5095875"/>
            <a:ext cx="1609725" cy="285750"/>
          </a:xfrm>
          <a:prstGeom prst="rect">
            <a:avLst/>
          </a:prstGeom>
        </p:spPr>
      </p:pic>
    </p:spTree>
    <p:extLst>
      <p:ext uri="{BB962C8B-B14F-4D97-AF65-F5344CB8AC3E}">
        <p14:creationId xmlns:p14="http://schemas.microsoft.com/office/powerpoint/2010/main" val="74373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02EEE-12F5-D469-6F6F-072D04F4580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2894F79-3075-F332-C122-7F8CA02159FA}"/>
              </a:ext>
            </a:extLst>
          </p:cNvPr>
          <p:cNvPicPr>
            <a:picLocks noChangeAspect="1"/>
          </p:cNvPicPr>
          <p:nvPr/>
        </p:nvPicPr>
        <p:blipFill>
          <a:blip r:embed="rId3"/>
          <a:stretch>
            <a:fillRect/>
          </a:stretch>
        </p:blipFill>
        <p:spPr>
          <a:xfrm>
            <a:off x="3201266" y="1581150"/>
            <a:ext cx="8770793" cy="5133975"/>
          </a:xfrm>
          <a:prstGeom prst="rect">
            <a:avLst/>
          </a:prstGeom>
        </p:spPr>
      </p:pic>
      <p:pic>
        <p:nvPicPr>
          <p:cNvPr id="11" name="Picture 10">
            <a:extLst>
              <a:ext uri="{FF2B5EF4-FFF2-40B4-BE49-F238E27FC236}">
                <a16:creationId xmlns:a16="http://schemas.microsoft.com/office/drawing/2014/main" id="{36E6D2B7-5927-FDF5-39BF-99EE2F3C3F73}"/>
              </a:ext>
            </a:extLst>
          </p:cNvPr>
          <p:cNvPicPr>
            <a:picLocks noChangeAspect="1"/>
          </p:cNvPicPr>
          <p:nvPr/>
        </p:nvPicPr>
        <p:blipFill>
          <a:blip r:embed="rId4"/>
          <a:stretch>
            <a:fillRect/>
          </a:stretch>
        </p:blipFill>
        <p:spPr>
          <a:xfrm>
            <a:off x="348511" y="1602262"/>
            <a:ext cx="3129643" cy="2222954"/>
          </a:xfrm>
          <a:prstGeom prst="rect">
            <a:avLst/>
          </a:prstGeom>
        </p:spPr>
      </p:pic>
      <p:sp>
        <p:nvSpPr>
          <p:cNvPr id="22" name="ZoneTexte 21">
            <a:extLst>
              <a:ext uri="{FF2B5EF4-FFF2-40B4-BE49-F238E27FC236}">
                <a16:creationId xmlns:a16="http://schemas.microsoft.com/office/drawing/2014/main" id="{042DF630-0C2D-0748-660E-FF1C956D834B}"/>
              </a:ext>
            </a:extLst>
          </p:cNvPr>
          <p:cNvSpPr txBox="1"/>
          <p:nvPr/>
        </p:nvSpPr>
        <p:spPr>
          <a:xfrm>
            <a:off x="940076" y="201891"/>
            <a:ext cx="10311847" cy="830997"/>
          </a:xfrm>
          <a:prstGeom prst="rect">
            <a:avLst/>
          </a:prstGeom>
          <a:noFill/>
        </p:spPr>
        <p:txBody>
          <a:bodyPr wrap="square" lIns="91440" tIns="45720" rIns="91440" bIns="45720" anchor="t">
            <a:spAutoFit/>
          </a:bodyPr>
          <a:lstStyle/>
          <a:p>
            <a:pPr algn="ctr"/>
            <a:r>
              <a:rPr lang="fr-FR" sz="4800">
                <a:solidFill>
                  <a:schemeClr val="bg1"/>
                </a:solidFill>
              </a:rPr>
              <a:t>Optimisation multi-objectifs</a:t>
            </a:r>
            <a:endParaRPr lang="en-US" err="1">
              <a:solidFill>
                <a:schemeClr val="bg1"/>
              </a:solidFill>
            </a:endParaRPr>
          </a:p>
        </p:txBody>
      </p:sp>
      <p:pic>
        <p:nvPicPr>
          <p:cNvPr id="2" name="Picture 2" descr="Altho — Wikipédia">
            <a:extLst>
              <a:ext uri="{FF2B5EF4-FFF2-40B4-BE49-F238E27FC236}">
                <a16:creationId xmlns:a16="http://schemas.microsoft.com/office/drawing/2014/main" id="{6520A9C9-39EA-7571-B04D-BA07FE6DD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524EA47F-C399-C508-ADE9-F98AA42DD54B}"/>
              </a:ext>
            </a:extLst>
          </p:cNvPr>
          <p:cNvSpPr txBox="1"/>
          <p:nvPr/>
        </p:nvSpPr>
        <p:spPr>
          <a:xfrm>
            <a:off x="348511" y="5512463"/>
            <a:ext cx="2473833" cy="1107996"/>
          </a:xfrm>
          <a:prstGeom prst="rect">
            <a:avLst/>
          </a:prstGeom>
          <a:noFill/>
        </p:spPr>
        <p:txBody>
          <a:bodyPr wrap="square" lIns="91440" tIns="45720" rIns="91440" bIns="45720" rtlCol="0" anchor="t">
            <a:spAutoFit/>
          </a:bodyPr>
          <a:lstStyle/>
          <a:p>
            <a:r>
              <a:rPr lang="fr-FR" sz="2200" u="sng">
                <a:latin typeface="Calibri"/>
                <a:cs typeface="Calibri"/>
              </a:rPr>
              <a:t>Limites :</a:t>
            </a:r>
            <a:endParaRPr lang="en-US" sz="2200" u="sng">
              <a:latin typeface="Calibri"/>
              <a:cs typeface="Calibri"/>
            </a:endParaRPr>
          </a:p>
          <a:p>
            <a:pPr marL="285750" indent="-285750">
              <a:buFont typeface="Wingdings,Sans-Serif"/>
              <a:buChar char="Ø"/>
            </a:pPr>
            <a:r>
              <a:rPr lang="fr-FR" sz="2200">
                <a:latin typeface="Calibri"/>
                <a:cs typeface="Calibri"/>
              </a:rPr>
              <a:t>Temps de calcul très long</a:t>
            </a:r>
            <a:endParaRPr lang="en-US" sz="2200">
              <a:latin typeface="Calibri"/>
              <a:cs typeface="Calibri"/>
            </a:endParaRPr>
          </a:p>
        </p:txBody>
      </p:sp>
      <p:sp>
        <p:nvSpPr>
          <p:cNvPr id="12" name="ZoneTexte 11">
            <a:extLst>
              <a:ext uri="{FF2B5EF4-FFF2-40B4-BE49-F238E27FC236}">
                <a16:creationId xmlns:a16="http://schemas.microsoft.com/office/drawing/2014/main" id="{DA373C8B-369A-61FC-914D-28C44A8D13EC}"/>
              </a:ext>
            </a:extLst>
          </p:cNvPr>
          <p:cNvSpPr txBox="1"/>
          <p:nvPr/>
        </p:nvSpPr>
        <p:spPr>
          <a:xfrm>
            <a:off x="3701064" y="1341636"/>
            <a:ext cx="8195968" cy="338554"/>
          </a:xfrm>
          <a:prstGeom prst="rect">
            <a:avLst/>
          </a:prstGeom>
          <a:noFill/>
        </p:spPr>
        <p:txBody>
          <a:bodyPr wrap="square" rtlCol="0">
            <a:spAutoFit/>
          </a:bodyPr>
          <a:lstStyle/>
          <a:p>
            <a:pPr algn="ctr"/>
            <a:r>
              <a:rPr lang="fr-FR" sz="1600" i="1"/>
              <a:t>Solution choisie dans l’espace des variables de décision</a:t>
            </a:r>
          </a:p>
        </p:txBody>
      </p:sp>
      <p:grpSp>
        <p:nvGrpSpPr>
          <p:cNvPr id="16" name="Groupe 15">
            <a:extLst>
              <a:ext uri="{FF2B5EF4-FFF2-40B4-BE49-F238E27FC236}">
                <a16:creationId xmlns:a16="http://schemas.microsoft.com/office/drawing/2014/main" id="{03AE1985-7989-94AE-3408-08E5BBF90687}"/>
              </a:ext>
            </a:extLst>
          </p:cNvPr>
          <p:cNvGrpSpPr/>
          <p:nvPr/>
        </p:nvGrpSpPr>
        <p:grpSpPr>
          <a:xfrm>
            <a:off x="2368815" y="2377022"/>
            <a:ext cx="1357645" cy="766982"/>
            <a:chOff x="4380614" y="3593805"/>
            <a:chExt cx="2828260" cy="1435947"/>
          </a:xfrm>
        </p:grpSpPr>
        <p:sp>
          <p:nvSpPr>
            <p:cNvPr id="13" name="Ellipse 12">
              <a:extLst>
                <a:ext uri="{FF2B5EF4-FFF2-40B4-BE49-F238E27FC236}">
                  <a16:creationId xmlns:a16="http://schemas.microsoft.com/office/drawing/2014/main" id="{1CC98C38-1957-3F02-6033-EFE627A3BD2A}"/>
                </a:ext>
              </a:extLst>
            </p:cNvPr>
            <p:cNvSpPr/>
            <p:nvPr/>
          </p:nvSpPr>
          <p:spPr>
            <a:xfrm>
              <a:off x="4380614" y="4752753"/>
              <a:ext cx="255181" cy="276999"/>
            </a:xfrm>
            <a:prstGeom prst="ellipse">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cxnSp>
          <p:nvCxnSpPr>
            <p:cNvPr id="15" name="Connecteur : en angle 14">
              <a:extLst>
                <a:ext uri="{FF2B5EF4-FFF2-40B4-BE49-F238E27FC236}">
                  <a16:creationId xmlns:a16="http://schemas.microsoft.com/office/drawing/2014/main" id="{6148537D-3517-93CD-639E-2B7AF30DB330}"/>
                </a:ext>
              </a:extLst>
            </p:cNvPr>
            <p:cNvCxnSpPr>
              <a:stCxn id="13" idx="6"/>
            </p:cNvCxnSpPr>
            <p:nvPr/>
          </p:nvCxnSpPr>
          <p:spPr>
            <a:xfrm flipV="1">
              <a:off x="4635795" y="3593805"/>
              <a:ext cx="2573079" cy="1297448"/>
            </a:xfrm>
            <a:prstGeom prst="bentConnector3">
              <a:avLst/>
            </a:prstGeom>
            <a:ln w="28575">
              <a:tailEnd type="triangle"/>
            </a:ln>
          </p:spPr>
          <p:style>
            <a:lnRef idx="1">
              <a:schemeClr val="accent6"/>
            </a:lnRef>
            <a:fillRef idx="0">
              <a:schemeClr val="accent6"/>
            </a:fillRef>
            <a:effectRef idx="0">
              <a:schemeClr val="accent6"/>
            </a:effectRef>
            <a:fontRef idx="minor">
              <a:schemeClr val="tx1"/>
            </a:fontRef>
          </p:style>
        </p:cxnSp>
      </p:grpSp>
      <p:grpSp>
        <p:nvGrpSpPr>
          <p:cNvPr id="3" name="Groupe 2">
            <a:extLst>
              <a:ext uri="{FF2B5EF4-FFF2-40B4-BE49-F238E27FC236}">
                <a16:creationId xmlns:a16="http://schemas.microsoft.com/office/drawing/2014/main" id="{9CFEBDCC-123D-1E7C-6811-7F01B57EAFF5}"/>
              </a:ext>
            </a:extLst>
          </p:cNvPr>
          <p:cNvGrpSpPr/>
          <p:nvPr/>
        </p:nvGrpSpPr>
        <p:grpSpPr>
          <a:xfrm>
            <a:off x="415390" y="1645700"/>
            <a:ext cx="3100277" cy="2062103"/>
            <a:chOff x="405938" y="1637474"/>
            <a:chExt cx="3100277" cy="2062103"/>
          </a:xfrm>
        </p:grpSpPr>
        <p:sp>
          <p:nvSpPr>
            <p:cNvPr id="5" name="ZoneTexte 10">
              <a:extLst>
                <a:ext uri="{FF2B5EF4-FFF2-40B4-BE49-F238E27FC236}">
                  <a16:creationId xmlns:a16="http://schemas.microsoft.com/office/drawing/2014/main" id="{5FDA91F1-325D-1117-5900-AE3BD403A61A}"/>
                </a:ext>
              </a:extLst>
            </p:cNvPr>
            <p:cNvSpPr txBox="1"/>
            <p:nvPr/>
          </p:nvSpPr>
          <p:spPr>
            <a:xfrm>
              <a:off x="405938" y="1637474"/>
              <a:ext cx="3100277" cy="2062103"/>
            </a:xfrm>
            <a:prstGeom prst="rect">
              <a:avLst/>
            </a:prstGeom>
            <a:noFill/>
          </p:spPr>
          <p:txBody>
            <a:bodyPr wrap="square" lIns="91440" tIns="45720" rIns="91440" bIns="45720" rtlCol="0" anchor="t">
              <a:spAutoFit/>
            </a:bodyPr>
            <a:lstStyle/>
            <a:p>
              <a:r>
                <a:rPr lang="fr-FR" sz="1100" b="1">
                  <a:latin typeface="Calibri"/>
                  <a:cs typeface="Calibri"/>
                </a:rPr>
                <a:t>Modèle : </a:t>
              </a:r>
              <a:r>
                <a:rPr lang="fr-FR" sz="1100">
                  <a:latin typeface="Calibri"/>
                  <a:cs typeface="Calibri"/>
                </a:rPr>
                <a:t>Forêt Aléatoire (ranger)</a:t>
              </a:r>
            </a:p>
            <a:p>
              <a:r>
                <a:rPr lang="fr-FR" sz="1100" b="1">
                  <a:cs typeface="Calibri"/>
                </a:rPr>
                <a:t>Nombre d'itérations : </a:t>
              </a:r>
              <a:r>
                <a:rPr lang="fr-FR" sz="1100">
                  <a:cs typeface="Calibri"/>
                </a:rPr>
                <a:t>1500</a:t>
              </a:r>
            </a:p>
            <a:p>
              <a:r>
                <a:rPr lang="fr-FR" sz="1100" b="1">
                  <a:cs typeface="Calibri" panose="020F0502020204030204"/>
                </a:rPr>
                <a:t>Nombre de solutions cherchées :</a:t>
              </a:r>
              <a:r>
                <a:rPr lang="fr-FR" sz="1100">
                  <a:cs typeface="Calibri"/>
                </a:rPr>
                <a:t> 100</a:t>
              </a:r>
            </a:p>
            <a:p>
              <a:endParaRPr lang="fr-FR" sz="1100">
                <a:cs typeface="Calibri"/>
              </a:endParaRPr>
            </a:p>
            <a:p>
              <a:r>
                <a:rPr lang="fr-FR" sz="1100">
                  <a:cs typeface="Calibri"/>
                </a:rPr>
                <a:t> </a:t>
              </a:r>
              <a:r>
                <a:rPr lang="fr-FR" sz="1100" b="1" u="sng">
                  <a:cs typeface="Calibri" panose="020F0502020204030204"/>
                </a:rPr>
                <a:t>Données :</a:t>
              </a:r>
            </a:p>
            <a:p>
              <a:r>
                <a:rPr lang="fr-FR" sz="1100" b="1">
                  <a:cs typeface="Calibri" panose="020F0502020204030204"/>
                </a:rPr>
                <a:t>Année : </a:t>
              </a:r>
              <a:r>
                <a:rPr lang="fr-FR" sz="1100">
                  <a:cs typeface="Calibri"/>
                </a:rPr>
                <a:t>2023</a:t>
              </a:r>
            </a:p>
            <a:p>
              <a:r>
                <a:rPr lang="fr-FR" sz="1100" b="1">
                  <a:cs typeface="Calibri" panose="020F0502020204030204"/>
                </a:rPr>
                <a:t>Variété :</a:t>
              </a:r>
              <a:r>
                <a:rPr lang="fr-FR" sz="1100">
                  <a:cs typeface="Calibri" panose="020F0502020204030204"/>
                </a:rPr>
                <a:t> Lady </a:t>
              </a:r>
              <a:r>
                <a:rPr lang="fr-FR" sz="1100" err="1">
                  <a:cs typeface="Calibri" panose="020F0502020204030204"/>
                </a:rPr>
                <a:t>Amarilla</a:t>
              </a:r>
              <a:endParaRPr lang="fr-FR" sz="1100">
                <a:cs typeface="Calibri" panose="020F0502020204030204"/>
              </a:endParaRPr>
            </a:p>
            <a:p>
              <a:r>
                <a:rPr lang="fr-FR" sz="1100" b="1">
                  <a:cs typeface="Calibri" panose="020F0502020204030204"/>
                </a:rPr>
                <a:t>Recette :</a:t>
              </a:r>
              <a:r>
                <a:rPr lang="fr-FR" sz="1100">
                  <a:cs typeface="Calibri" panose="020F0502020204030204"/>
                </a:rPr>
                <a:t> Ondulée</a:t>
              </a:r>
            </a:p>
            <a:p>
              <a:r>
                <a:rPr lang="fr-FR" sz="1100" b="1">
                  <a:cs typeface="Calibri" panose="020F0502020204030204"/>
                </a:rPr>
                <a:t>Précocité :</a:t>
              </a:r>
              <a:r>
                <a:rPr lang="fr-FR" sz="1100">
                  <a:cs typeface="Calibri" panose="020F0502020204030204"/>
                </a:rPr>
                <a:t> Tardive</a:t>
              </a:r>
            </a:p>
            <a:p>
              <a:r>
                <a:rPr lang="fr-FR" sz="1100" b="1">
                  <a:cs typeface="Calibri" panose="020F0502020204030204"/>
                </a:rPr>
                <a:t>IQ : </a:t>
              </a:r>
              <a:r>
                <a:rPr lang="fr-FR" sz="1100">
                  <a:cs typeface="Calibri" panose="020F0502020204030204"/>
                </a:rPr>
                <a:t>A</a:t>
              </a:r>
            </a:p>
            <a:p>
              <a:endParaRPr lang="fr-FR">
                <a:cs typeface="Calibri" panose="020F0502020204030204"/>
              </a:endParaRPr>
            </a:p>
          </p:txBody>
        </p:sp>
        <p:pic>
          <p:nvPicPr>
            <p:cNvPr id="6" name="Picture 5">
              <a:extLst>
                <a:ext uri="{FF2B5EF4-FFF2-40B4-BE49-F238E27FC236}">
                  <a16:creationId xmlns:a16="http://schemas.microsoft.com/office/drawing/2014/main" id="{B54484EE-9443-7A0A-03B1-D7A0AC8FC820}"/>
                </a:ext>
              </a:extLst>
            </p:cNvPr>
            <p:cNvPicPr>
              <a:picLocks noChangeAspect="1"/>
            </p:cNvPicPr>
            <p:nvPr/>
          </p:nvPicPr>
          <p:blipFill>
            <a:blip r:embed="rId6"/>
            <a:stretch>
              <a:fillRect/>
            </a:stretch>
          </p:blipFill>
          <p:spPr>
            <a:xfrm>
              <a:off x="1630639" y="3333772"/>
              <a:ext cx="1609725" cy="285750"/>
            </a:xfrm>
            <a:prstGeom prst="rect">
              <a:avLst/>
            </a:prstGeom>
          </p:spPr>
        </p:pic>
      </p:grpSp>
      <p:sp>
        <p:nvSpPr>
          <p:cNvPr id="14" name="ZoneTexte 7">
            <a:extLst>
              <a:ext uri="{FF2B5EF4-FFF2-40B4-BE49-F238E27FC236}">
                <a16:creationId xmlns:a16="http://schemas.microsoft.com/office/drawing/2014/main" id="{23EC95C0-05E6-0125-2931-2FFF604BDEA5}"/>
              </a:ext>
            </a:extLst>
          </p:cNvPr>
          <p:cNvSpPr txBox="1"/>
          <p:nvPr/>
        </p:nvSpPr>
        <p:spPr>
          <a:xfrm>
            <a:off x="194109" y="3922359"/>
            <a:ext cx="3321558" cy="1323439"/>
          </a:xfrm>
          <a:prstGeom prst="rect">
            <a:avLst/>
          </a:prstGeom>
          <a:noFill/>
        </p:spPr>
        <p:txBody>
          <a:bodyPr wrap="square" lIns="91440" tIns="45720" rIns="91440" bIns="45720" rtlCol="0" anchor="t">
            <a:spAutoFit/>
          </a:bodyPr>
          <a:lstStyle/>
          <a:p>
            <a:pPr marL="285750" indent="-285750">
              <a:buFont typeface="Wingdings,Sans-Serif"/>
              <a:buChar char="Ø"/>
            </a:pPr>
            <a:r>
              <a:rPr lang="fr-FR" sz="2200">
                <a:latin typeface="Calibri"/>
                <a:cs typeface="Calibri"/>
              </a:rPr>
              <a:t>Outil qui permet aide</a:t>
            </a:r>
            <a:r>
              <a:rPr lang="fr-FR" sz="2200">
                <a:ea typeface="+mn-lt"/>
                <a:cs typeface="+mn-lt"/>
              </a:rPr>
              <a:t> à la décision</a:t>
            </a:r>
            <a:r>
              <a:rPr lang="fr-FR">
                <a:ea typeface="+mn-lt"/>
                <a:cs typeface="+mn-lt"/>
              </a:rPr>
              <a:t> (pour Variété, Recette, Précocité et IQ donnée)</a:t>
            </a:r>
            <a:endParaRPr lang="en-US">
              <a:latin typeface="Calibri"/>
              <a:cs typeface="Calibri"/>
            </a:endParaRPr>
          </a:p>
        </p:txBody>
      </p:sp>
      <p:sp>
        <p:nvSpPr>
          <p:cNvPr id="21" name="Espace réservé du numéro de diapositive 3">
            <a:extLst>
              <a:ext uri="{FF2B5EF4-FFF2-40B4-BE49-F238E27FC236}">
                <a16:creationId xmlns:a16="http://schemas.microsoft.com/office/drawing/2014/main" id="{6BA7B154-5D70-AA83-4E4E-9DCABAE6C840}"/>
              </a:ext>
            </a:extLst>
          </p:cNvPr>
          <p:cNvSpPr txBox="1">
            <a:spLocks/>
          </p:cNvSpPr>
          <p:nvPr/>
        </p:nvSpPr>
        <p:spPr>
          <a:xfrm>
            <a:off x="11777354" y="6494894"/>
            <a:ext cx="417615" cy="365125"/>
          </a:xfrm>
          <a:prstGeom prst="rect">
            <a:avLst/>
          </a:prstGeom>
        </p:spPr>
        <p:txBody>
          <a:bodyPr vert="horz" lIns="91440" tIns="45720" rIns="91440" bIns="45720" rtlCol="0" anchor="ctr"/>
          <a:lstStyle>
            <a:defPPr>
              <a:defRPr lang="fr-FR"/>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fld id="{2066355A-084C-D24E-9AD2-7E4FC41EA627}" type="slidenum">
              <a:rPr lang="en-US" smtClean="0"/>
              <a:pPr defTabSz="457189"/>
              <a:t>26</a:t>
            </a:fld>
            <a:endParaRPr lang="en-US"/>
          </a:p>
        </p:txBody>
      </p:sp>
    </p:spTree>
    <p:extLst>
      <p:ext uri="{BB962C8B-B14F-4D97-AF65-F5344CB8AC3E}">
        <p14:creationId xmlns:p14="http://schemas.microsoft.com/office/powerpoint/2010/main" val="213480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0939595E-2000-405D-9B59-9B3450B91A7F}"/>
              </a:ext>
            </a:extLst>
          </p:cNvPr>
          <p:cNvSpPr>
            <a:spLocks noGrp="1"/>
          </p:cNvSpPr>
          <p:nvPr>
            <p:ph type="sldNum" sz="quarter" idx="12"/>
          </p:nvPr>
        </p:nvSpPr>
        <p:spPr>
          <a:xfrm>
            <a:off x="11715750" y="6470649"/>
            <a:ext cx="476250" cy="384175"/>
          </a:xfrm>
        </p:spPr>
        <p:txBody>
          <a:bodyPr/>
          <a:lstStyle/>
          <a:p>
            <a:fld id="{21D9F5FE-0FED-4652-B94E-2573D89FB861}" type="slidenum">
              <a:rPr lang="fr-FR" smtClean="0">
                <a:solidFill>
                  <a:schemeClr val="bg1"/>
                </a:solidFill>
              </a:rPr>
              <a:t>27</a:t>
            </a:fld>
            <a:endParaRPr lang="fr-FR">
              <a:solidFill>
                <a:schemeClr val="bg1"/>
              </a:solidFill>
            </a:endParaRPr>
          </a:p>
        </p:txBody>
      </p:sp>
      <p:sp>
        <p:nvSpPr>
          <p:cNvPr id="7" name="ZoneTexte 6">
            <a:extLst>
              <a:ext uri="{FF2B5EF4-FFF2-40B4-BE49-F238E27FC236}">
                <a16:creationId xmlns:a16="http://schemas.microsoft.com/office/drawing/2014/main" id="{6BA5B068-C79E-465F-ACBB-43A108EFE88C}"/>
              </a:ext>
            </a:extLst>
          </p:cNvPr>
          <p:cNvSpPr txBox="1"/>
          <p:nvPr/>
        </p:nvSpPr>
        <p:spPr>
          <a:xfrm>
            <a:off x="1984703" y="248058"/>
            <a:ext cx="4507344" cy="784830"/>
          </a:xfrm>
          <a:prstGeom prst="rect">
            <a:avLst/>
          </a:prstGeom>
          <a:noFill/>
        </p:spPr>
        <p:txBody>
          <a:bodyPr wrap="square" rtlCol="0">
            <a:spAutoFit/>
          </a:bodyPr>
          <a:lstStyle/>
          <a:p>
            <a:pPr algn="ctr"/>
            <a:r>
              <a:rPr lang="fr-FR" sz="4500">
                <a:solidFill>
                  <a:srgbClr val="202B3D"/>
                </a:solidFill>
              </a:rPr>
              <a:t>Perspectives</a:t>
            </a:r>
          </a:p>
        </p:txBody>
      </p:sp>
      <p:cxnSp>
        <p:nvCxnSpPr>
          <p:cNvPr id="12" name="Connecteur droit 11">
            <a:extLst>
              <a:ext uri="{FF2B5EF4-FFF2-40B4-BE49-F238E27FC236}">
                <a16:creationId xmlns:a16="http://schemas.microsoft.com/office/drawing/2014/main" id="{9C455018-2F56-4B6F-9D94-3A83FA13925F}"/>
              </a:ext>
            </a:extLst>
          </p:cNvPr>
          <p:cNvCxnSpPr/>
          <p:nvPr/>
        </p:nvCxnSpPr>
        <p:spPr>
          <a:xfrm>
            <a:off x="2597066" y="1032888"/>
            <a:ext cx="3364978" cy="0"/>
          </a:xfrm>
          <a:prstGeom prst="line">
            <a:avLst/>
          </a:prstGeom>
          <a:ln w="38100">
            <a:solidFill>
              <a:srgbClr val="202B3D"/>
            </a:solidFill>
          </a:ln>
        </p:spPr>
        <p:style>
          <a:lnRef idx="1">
            <a:schemeClr val="accent1"/>
          </a:lnRef>
          <a:fillRef idx="0">
            <a:schemeClr val="accent1"/>
          </a:fillRef>
          <a:effectRef idx="0">
            <a:schemeClr val="accent1"/>
          </a:effectRef>
          <a:fontRef idx="minor">
            <a:schemeClr val="tx1"/>
          </a:fontRef>
        </p:style>
      </p:cxnSp>
      <p:pic>
        <p:nvPicPr>
          <p:cNvPr id="2" name="Picture 2" descr="Altho — Wikipédia">
            <a:extLst>
              <a:ext uri="{FF2B5EF4-FFF2-40B4-BE49-F238E27FC236}">
                <a16:creationId xmlns:a16="http://schemas.microsoft.com/office/drawing/2014/main" id="{B890B7BE-7E93-2E9C-BFB9-A60A59FD7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A287F8D0-8B0F-7635-CD59-4BDF3AF885DB}"/>
              </a:ext>
            </a:extLst>
          </p:cNvPr>
          <p:cNvSpPr txBox="1"/>
          <p:nvPr/>
        </p:nvSpPr>
        <p:spPr>
          <a:xfrm>
            <a:off x="147002" y="1717146"/>
            <a:ext cx="6125979" cy="4748864"/>
          </a:xfrm>
          <a:prstGeom prst="rect">
            <a:avLst/>
          </a:prstGeom>
          <a:noFill/>
        </p:spPr>
        <p:txBody>
          <a:bodyPr wrap="square" lIns="91440" tIns="45720" rIns="91440" bIns="45720" rtlCol="0" anchor="t">
            <a:spAutoFit/>
          </a:bodyPr>
          <a:lstStyle/>
          <a:p>
            <a:pPr marL="285750" indent="-285750">
              <a:lnSpc>
                <a:spcPct val="150000"/>
              </a:lnSpc>
              <a:spcBef>
                <a:spcPts val="1200"/>
              </a:spcBef>
              <a:spcAft>
                <a:spcPts val="1800"/>
              </a:spcAft>
              <a:buFont typeface="Wingdings" panose="05000000000000000000" pitchFamily="2" charset="2"/>
              <a:buChar char="Ø"/>
            </a:pPr>
            <a:r>
              <a:rPr lang="fr-FR" sz="2200"/>
              <a:t>Poursuivre l’optimisation multi-objectifs pour trouver l’ensemble des solutions</a:t>
            </a:r>
          </a:p>
          <a:p>
            <a:pPr marL="285750" indent="-285750">
              <a:lnSpc>
                <a:spcPct val="150000"/>
              </a:lnSpc>
              <a:spcBef>
                <a:spcPts val="1200"/>
              </a:spcBef>
              <a:spcAft>
                <a:spcPts val="1800"/>
              </a:spcAft>
              <a:buFont typeface="Wingdings" panose="05000000000000000000" pitchFamily="2" charset="2"/>
              <a:buChar char="Ø"/>
            </a:pPr>
            <a:r>
              <a:rPr lang="fr-FR" sz="2200"/>
              <a:t>Intégrer les piliers : 'social' et 'environnemental' </a:t>
            </a:r>
            <a:endParaRPr lang="fr-FR" sz="2200">
              <a:cs typeface="Calibri"/>
            </a:endParaRPr>
          </a:p>
          <a:p>
            <a:pPr marL="285750" indent="-285750">
              <a:lnSpc>
                <a:spcPct val="150000"/>
              </a:lnSpc>
              <a:spcBef>
                <a:spcPts val="1200"/>
              </a:spcBef>
              <a:spcAft>
                <a:spcPts val="1800"/>
              </a:spcAft>
              <a:buFont typeface="Wingdings" panose="05000000000000000000" pitchFamily="2" charset="2"/>
              <a:buChar char="Ø"/>
            </a:pPr>
            <a:r>
              <a:rPr lang="fr-FR" sz="2200"/>
              <a:t>Améliorer les modèles pour les rendre plus performants</a:t>
            </a:r>
            <a:endParaRPr lang="fr-FR" sz="2200">
              <a:cs typeface="Calibri"/>
            </a:endParaRPr>
          </a:p>
          <a:p>
            <a:pPr marL="285750" indent="-285750">
              <a:lnSpc>
                <a:spcPct val="150000"/>
              </a:lnSpc>
              <a:spcBef>
                <a:spcPts val="1200"/>
              </a:spcBef>
              <a:spcAft>
                <a:spcPts val="1800"/>
              </a:spcAft>
              <a:buFont typeface="Wingdings" panose="05000000000000000000" pitchFamily="2" charset="2"/>
              <a:buChar char="Ø"/>
            </a:pPr>
            <a:r>
              <a:rPr lang="fr-FR" sz="2200"/>
              <a:t>Tester d’autres modèles plus complexes (modèles hybrides, …)</a:t>
            </a:r>
            <a:endParaRPr lang="fr-FR" sz="2200">
              <a:cs typeface="Calibri"/>
            </a:endParaRPr>
          </a:p>
        </p:txBody>
      </p:sp>
      <p:sp>
        <p:nvSpPr>
          <p:cNvPr id="6" name="ZoneTexte 5">
            <a:extLst>
              <a:ext uri="{FF2B5EF4-FFF2-40B4-BE49-F238E27FC236}">
                <a16:creationId xmlns:a16="http://schemas.microsoft.com/office/drawing/2014/main" id="{B2A30070-639F-5E44-5C87-9CB566DB820D}"/>
              </a:ext>
            </a:extLst>
          </p:cNvPr>
          <p:cNvSpPr txBox="1"/>
          <p:nvPr/>
        </p:nvSpPr>
        <p:spPr>
          <a:xfrm>
            <a:off x="6990808" y="2571201"/>
            <a:ext cx="4830745" cy="2378985"/>
          </a:xfrm>
          <a:prstGeom prst="rect">
            <a:avLst/>
          </a:prstGeom>
          <a:noFill/>
        </p:spPr>
        <p:txBody>
          <a:bodyPr wrap="square">
            <a:spAutoFit/>
          </a:bodyPr>
          <a:lstStyle/>
          <a:p>
            <a:pPr marL="285750" indent="-285750">
              <a:lnSpc>
                <a:spcPct val="150000"/>
              </a:lnSpc>
              <a:spcBef>
                <a:spcPts val="1200"/>
              </a:spcBef>
              <a:spcAft>
                <a:spcPts val="1200"/>
              </a:spcAft>
              <a:buFont typeface="Wingdings" panose="05000000000000000000" pitchFamily="2" charset="2"/>
              <a:buChar char="Ø"/>
            </a:pPr>
            <a:r>
              <a:rPr lang="fr-FR" sz="2200">
                <a:solidFill>
                  <a:schemeClr val="bg1"/>
                </a:solidFill>
              </a:rPr>
              <a:t>Prendre en compte les années précédentes (2018 à 2023)</a:t>
            </a:r>
          </a:p>
          <a:p>
            <a:pPr marL="285750" indent="-285750">
              <a:lnSpc>
                <a:spcPct val="150000"/>
              </a:lnSpc>
              <a:spcBef>
                <a:spcPts val="1200"/>
              </a:spcBef>
              <a:spcAft>
                <a:spcPts val="1200"/>
              </a:spcAft>
              <a:buFont typeface="Wingdings" panose="05000000000000000000" pitchFamily="2" charset="2"/>
              <a:buChar char="Ø"/>
            </a:pPr>
            <a:r>
              <a:rPr lang="fr-FR" sz="2200">
                <a:solidFill>
                  <a:schemeClr val="bg1"/>
                </a:solidFill>
              </a:rPr>
              <a:t>Prendre en compte les autres lignes de production</a:t>
            </a:r>
          </a:p>
        </p:txBody>
      </p:sp>
    </p:spTree>
    <p:extLst>
      <p:ext uri="{BB962C8B-B14F-4D97-AF65-F5344CB8AC3E}">
        <p14:creationId xmlns:p14="http://schemas.microsoft.com/office/powerpoint/2010/main" val="24607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3AE6AC7-3D9D-463E-8566-71D3E389B936}"/>
              </a:ext>
            </a:extLst>
          </p:cNvPr>
          <p:cNvSpPr>
            <a:spLocks noGrp="1"/>
          </p:cNvSpPr>
          <p:nvPr>
            <p:ph type="sldNum" sz="quarter" idx="12"/>
          </p:nvPr>
        </p:nvSpPr>
        <p:spPr>
          <a:xfrm>
            <a:off x="11715750" y="6489699"/>
            <a:ext cx="476250" cy="365125"/>
          </a:xfrm>
        </p:spPr>
        <p:txBody>
          <a:bodyPr/>
          <a:lstStyle/>
          <a:p>
            <a:fld id="{21D9F5FE-0FED-4652-B94E-2573D89FB861}" type="slidenum">
              <a:rPr lang="fr-FR" smtClean="0">
                <a:solidFill>
                  <a:schemeClr val="bg1"/>
                </a:solidFill>
              </a:rPr>
              <a:t>28</a:t>
            </a:fld>
            <a:endParaRPr lang="fr-FR">
              <a:solidFill>
                <a:schemeClr val="bg1"/>
              </a:solidFill>
            </a:endParaRPr>
          </a:p>
        </p:txBody>
      </p:sp>
      <p:pic>
        <p:nvPicPr>
          <p:cNvPr id="4" name="Picture 2">
            <a:extLst>
              <a:ext uri="{FF2B5EF4-FFF2-40B4-BE49-F238E27FC236}">
                <a16:creationId xmlns:a16="http://schemas.microsoft.com/office/drawing/2014/main" id="{50418502-0029-47D6-933F-9504D6446689}"/>
              </a:ext>
            </a:extLst>
          </p:cNvPr>
          <p:cNvPicPr>
            <a:picLocks noChangeAspect="1" noChangeArrowheads="1"/>
          </p:cNvPicPr>
          <p:nvPr/>
        </p:nvPicPr>
        <p:blipFill rotWithShape="1">
          <a:blip r:embed="rId2"/>
          <a:srcRect l="17391" r="17391"/>
          <a:stretch/>
        </p:blipFill>
        <p:spPr bwMode="auto">
          <a:xfrm>
            <a:off x="-299973" y="5321923"/>
            <a:ext cx="2648132" cy="2648132"/>
          </a:xfrm>
          <a:prstGeom prst="diamond">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5CB0436D-B560-4612-B671-D18D172EE624}"/>
              </a:ext>
            </a:extLst>
          </p:cNvPr>
          <p:cNvPicPr>
            <a:picLocks noChangeAspect="1"/>
          </p:cNvPicPr>
          <p:nvPr/>
        </p:nvPicPr>
        <p:blipFill rotWithShape="1">
          <a:blip r:embed="rId3"/>
          <a:srcRect l="21905" r="21905"/>
          <a:stretch/>
        </p:blipFill>
        <p:spPr bwMode="auto">
          <a:xfrm>
            <a:off x="-1871863" y="3694035"/>
            <a:ext cx="2648131" cy="2648131"/>
          </a:xfrm>
          <a:prstGeom prst="diamond">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10" name="Image 9">
            <a:extLst>
              <a:ext uri="{FF2B5EF4-FFF2-40B4-BE49-F238E27FC236}">
                <a16:creationId xmlns:a16="http://schemas.microsoft.com/office/drawing/2014/main" id="{F11C778C-4BFF-450C-A058-215003C546C4}"/>
              </a:ext>
            </a:extLst>
          </p:cNvPr>
          <p:cNvPicPr>
            <a:picLocks noChangeAspect="1"/>
          </p:cNvPicPr>
          <p:nvPr/>
        </p:nvPicPr>
        <p:blipFill rotWithShape="1">
          <a:blip r:embed="rId4"/>
          <a:srcRect l="21875" r="21875"/>
          <a:stretch/>
        </p:blipFill>
        <p:spPr bwMode="auto">
          <a:xfrm>
            <a:off x="-2001790" y="670663"/>
            <a:ext cx="2648131" cy="2648131"/>
          </a:xfrm>
          <a:prstGeom prst="diamond">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ADA1CB31-EB8A-46DF-9C28-7A48F2D0C588}"/>
              </a:ext>
            </a:extLst>
          </p:cNvPr>
          <p:cNvSpPr/>
          <p:nvPr/>
        </p:nvSpPr>
        <p:spPr>
          <a:xfrm rot="18903175">
            <a:off x="-43199" y="5548246"/>
            <a:ext cx="2194410" cy="23363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866" name="Picture 2">
            <a:extLst>
              <a:ext uri="{FF2B5EF4-FFF2-40B4-BE49-F238E27FC236}">
                <a16:creationId xmlns:a16="http://schemas.microsoft.com/office/drawing/2014/main" id="{D36C3472-1421-4833-8448-3E5E73650BF3}"/>
              </a:ext>
            </a:extLst>
          </p:cNvPr>
          <p:cNvPicPr>
            <a:picLocks noChangeAspect="1" noChangeArrowheads="1"/>
          </p:cNvPicPr>
          <p:nvPr/>
        </p:nvPicPr>
        <p:blipFill rotWithShape="1">
          <a:blip r:embed="rId5"/>
          <a:srcRect l="18750" r="18750"/>
          <a:stretch/>
        </p:blipFill>
        <p:spPr bwMode="auto">
          <a:xfrm>
            <a:off x="-438200" y="2141314"/>
            <a:ext cx="2727932" cy="2727932"/>
          </a:xfrm>
          <a:prstGeom prst="diamond">
            <a:avLst/>
          </a:prstGeom>
          <a:noFill/>
          <a:extLst>
            <a:ext uri="{909E8E84-426E-40DD-AFC4-6F175D3DCCD1}">
              <a14:hiddenFill xmlns:a14="http://schemas.microsoft.com/office/drawing/2010/main">
                <a:solidFill>
                  <a:srgbClr val="FFFFFF"/>
                </a:solidFill>
              </a14:hiddenFill>
            </a:ext>
          </a:extLst>
        </p:spPr>
      </p:pic>
      <p:pic>
        <p:nvPicPr>
          <p:cNvPr id="36868" name="Picture 4">
            <a:extLst>
              <a:ext uri="{FF2B5EF4-FFF2-40B4-BE49-F238E27FC236}">
                <a16:creationId xmlns:a16="http://schemas.microsoft.com/office/drawing/2014/main" id="{46B897F3-BF1C-42BC-926E-BC5D6C6D055B}"/>
              </a:ext>
            </a:extLst>
          </p:cNvPr>
          <p:cNvPicPr>
            <a:picLocks noChangeAspect="1" noChangeArrowheads="1"/>
          </p:cNvPicPr>
          <p:nvPr/>
        </p:nvPicPr>
        <p:blipFill rotWithShape="1">
          <a:blip r:embed="rId6"/>
          <a:srcRect l="21875" r="21875"/>
          <a:stretch/>
        </p:blipFill>
        <p:spPr bwMode="auto">
          <a:xfrm>
            <a:off x="-463213" y="-1025796"/>
            <a:ext cx="2741685" cy="2741685"/>
          </a:xfrm>
          <a:prstGeom prst="diamond">
            <a:avLst/>
          </a:prstGeom>
          <a:noFill/>
          <a:extLst>
            <a:ext uri="{909E8E84-426E-40DD-AFC4-6F175D3DCCD1}">
              <a14:hiddenFill xmlns:a14="http://schemas.microsoft.com/office/drawing/2010/main">
                <a:solidFill>
                  <a:srgbClr val="FFFFFF"/>
                </a:solidFill>
              </a14:hiddenFill>
            </a:ext>
          </a:extLst>
        </p:spPr>
      </p:pic>
      <p:sp>
        <p:nvSpPr>
          <p:cNvPr id="18" name="Flèche : pentagone 17">
            <a:extLst>
              <a:ext uri="{FF2B5EF4-FFF2-40B4-BE49-F238E27FC236}">
                <a16:creationId xmlns:a16="http://schemas.microsoft.com/office/drawing/2014/main" id="{FD2F0E6B-2308-4C4B-8E5E-9E846C29FF74}"/>
              </a:ext>
            </a:extLst>
          </p:cNvPr>
          <p:cNvSpPr/>
          <p:nvPr/>
        </p:nvSpPr>
        <p:spPr>
          <a:xfrm rot="10800000">
            <a:off x="2917098" y="2003682"/>
            <a:ext cx="9274901" cy="3157308"/>
          </a:xfrm>
          <a:prstGeom prst="homePlate">
            <a:avLst/>
          </a:prstGeom>
          <a:solidFill>
            <a:schemeClr val="bg2">
              <a:lumMod val="75000"/>
              <a:alpha val="64000"/>
            </a:schemeClr>
          </a:solidFill>
          <a:ln>
            <a:solidFill>
              <a:srgbClr val="2050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EF0BA6B2-EA0D-48B0-8D69-41BFD5F66F90}"/>
              </a:ext>
            </a:extLst>
          </p:cNvPr>
          <p:cNvPicPr>
            <a:picLocks noChangeAspect="1" noChangeArrowheads="1"/>
          </p:cNvPicPr>
          <p:nvPr/>
        </p:nvPicPr>
        <p:blipFill rotWithShape="1">
          <a:blip r:embed="rId7"/>
          <a:srcRect l="12500" r="12500"/>
          <a:stretch/>
        </p:blipFill>
        <p:spPr bwMode="auto">
          <a:xfrm>
            <a:off x="1271918" y="3757179"/>
            <a:ext cx="2648131" cy="2648131"/>
          </a:xfrm>
          <a:prstGeom prst="diamond">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2">
            <a:hlinkClick r:id="" action="ppaction://noaction" highlightClick="1"/>
            <a:extLst>
              <a:ext uri="{FF2B5EF4-FFF2-40B4-BE49-F238E27FC236}">
                <a16:creationId xmlns:a16="http://schemas.microsoft.com/office/drawing/2014/main" id="{40667E0A-50FE-49A3-93CF-2B2CAEFAD374}"/>
              </a:ext>
            </a:extLst>
          </p:cNvPr>
          <p:cNvPicPr>
            <a:picLocks noChangeAspect="1" noChangeArrowheads="1"/>
          </p:cNvPicPr>
          <p:nvPr/>
        </p:nvPicPr>
        <p:blipFill rotWithShape="1">
          <a:blip r:embed="rId8"/>
          <a:srcRect l="21875" r="21875"/>
          <a:stretch/>
        </p:blipFill>
        <p:spPr bwMode="auto">
          <a:xfrm>
            <a:off x="1176506" y="640342"/>
            <a:ext cx="2648131" cy="2648131"/>
          </a:xfrm>
          <a:prstGeom prst="diamond">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300000D-8552-4AE8-9A16-9F009FE0E70B}"/>
              </a:ext>
            </a:extLst>
          </p:cNvPr>
          <p:cNvSpPr/>
          <p:nvPr/>
        </p:nvSpPr>
        <p:spPr>
          <a:xfrm rot="18903175">
            <a:off x="-144613" y="2336837"/>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2925E876-86A6-4A42-9997-F86910FE04AC}"/>
              </a:ext>
            </a:extLst>
          </p:cNvPr>
          <p:cNvSpPr/>
          <p:nvPr/>
        </p:nvSpPr>
        <p:spPr>
          <a:xfrm rot="18903175">
            <a:off x="1498778" y="3991414"/>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7E4F6CA2-A826-4522-A9CE-1D43136C41A3}"/>
              </a:ext>
            </a:extLst>
          </p:cNvPr>
          <p:cNvSpPr/>
          <p:nvPr/>
        </p:nvSpPr>
        <p:spPr>
          <a:xfrm rot="18903175">
            <a:off x="-243910" y="-871564"/>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EC375639-C827-4373-87F7-68B76062B7C8}"/>
              </a:ext>
            </a:extLst>
          </p:cNvPr>
          <p:cNvSpPr/>
          <p:nvPr/>
        </p:nvSpPr>
        <p:spPr>
          <a:xfrm rot="18903175">
            <a:off x="1413234" y="785606"/>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4" name="ZoneTexte 113">
            <a:extLst>
              <a:ext uri="{FF2B5EF4-FFF2-40B4-BE49-F238E27FC236}">
                <a16:creationId xmlns:a16="http://schemas.microsoft.com/office/drawing/2014/main" id="{09485FC3-C4A1-43E7-874A-3FB8805A5CB0}"/>
              </a:ext>
            </a:extLst>
          </p:cNvPr>
          <p:cNvSpPr txBox="1"/>
          <p:nvPr/>
        </p:nvSpPr>
        <p:spPr>
          <a:xfrm>
            <a:off x="4693030" y="2470048"/>
            <a:ext cx="7176052" cy="2246769"/>
          </a:xfrm>
          <a:prstGeom prst="rect">
            <a:avLst/>
          </a:prstGeom>
          <a:noFill/>
        </p:spPr>
        <p:txBody>
          <a:bodyPr wrap="square" rtlCol="0">
            <a:spAutoFit/>
          </a:bodyPr>
          <a:lstStyle/>
          <a:p>
            <a:pPr algn="ctr"/>
            <a:r>
              <a:rPr lang="fr-FR" sz="7000">
                <a:solidFill>
                  <a:schemeClr val="bg1"/>
                </a:solidFill>
              </a:rPr>
              <a:t>Merci pour votre attention</a:t>
            </a:r>
          </a:p>
        </p:txBody>
      </p:sp>
      <p:sp>
        <p:nvSpPr>
          <p:cNvPr id="115" name="Rectangle : coins arrondis 114">
            <a:extLst>
              <a:ext uri="{FF2B5EF4-FFF2-40B4-BE49-F238E27FC236}">
                <a16:creationId xmlns:a16="http://schemas.microsoft.com/office/drawing/2014/main" id="{713E2312-638D-4234-AAEA-82624B34FF3E}"/>
              </a:ext>
            </a:extLst>
          </p:cNvPr>
          <p:cNvSpPr/>
          <p:nvPr/>
        </p:nvSpPr>
        <p:spPr>
          <a:xfrm>
            <a:off x="4669839" y="-209384"/>
            <a:ext cx="8390178" cy="168965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9" name="Picture 12" descr="Afficher l’image source">
            <a:extLst>
              <a:ext uri="{FF2B5EF4-FFF2-40B4-BE49-F238E27FC236}">
                <a16:creationId xmlns:a16="http://schemas.microsoft.com/office/drawing/2014/main" id="{DCEE4812-9374-4FBE-8BA0-7D2B70282ED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6666" t="1" b="1020"/>
          <a:stretch/>
        </p:blipFill>
        <p:spPr bwMode="auto">
          <a:xfrm>
            <a:off x="4890963" y="155167"/>
            <a:ext cx="1981200" cy="8428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ltho — Wikipédia">
            <a:extLst>
              <a:ext uri="{FF2B5EF4-FFF2-40B4-BE49-F238E27FC236}">
                <a16:creationId xmlns:a16="http://schemas.microsoft.com/office/drawing/2014/main" id="{71EF8501-81C5-4D9E-9B34-AED564D679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0" y="121234"/>
            <a:ext cx="1981200" cy="10158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rets | Saint-Gérand">
            <a:extLst>
              <a:ext uri="{FF2B5EF4-FFF2-40B4-BE49-F238E27FC236}">
                <a16:creationId xmlns:a16="http://schemas.microsoft.com/office/drawing/2014/main" id="{2EF84E14-E3FA-97FB-6FCC-930520FE247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46812" y="-96039"/>
            <a:ext cx="1468123" cy="1468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32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4A7260F-AEF7-84D9-060B-986135C0D8C5}"/>
              </a:ext>
            </a:extLst>
          </p:cNvPr>
          <p:cNvSpPr txBox="1"/>
          <p:nvPr/>
        </p:nvSpPr>
        <p:spPr>
          <a:xfrm>
            <a:off x="2984361" y="2911151"/>
            <a:ext cx="7847763" cy="769441"/>
          </a:xfrm>
          <a:prstGeom prst="rect">
            <a:avLst/>
          </a:prstGeom>
          <a:noFill/>
        </p:spPr>
        <p:txBody>
          <a:bodyPr wrap="square" rtlCol="0">
            <a:spAutoFit/>
          </a:bodyPr>
          <a:lstStyle/>
          <a:p>
            <a:r>
              <a:rPr lang="fr-FR" sz="4400">
                <a:solidFill>
                  <a:schemeClr val="bg1"/>
                </a:solidFill>
              </a:rPr>
              <a:t>Diapositives supplémentaires</a:t>
            </a:r>
          </a:p>
        </p:txBody>
      </p:sp>
      <p:sp>
        <p:nvSpPr>
          <p:cNvPr id="4" name="Espace réservé du numéro de diapositive 3">
            <a:extLst>
              <a:ext uri="{FF2B5EF4-FFF2-40B4-BE49-F238E27FC236}">
                <a16:creationId xmlns:a16="http://schemas.microsoft.com/office/drawing/2014/main" id="{5456A280-6828-6A85-AA3C-7634FCB223B4}"/>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D9F5FE-0FED-4652-B94E-2573D89FB861}" type="slidenum">
              <a:rPr lang="fr-FR" smtClean="0"/>
              <a:pPr/>
              <a:t>29</a:t>
            </a:fld>
            <a:endParaRPr lang="fr-FR"/>
          </a:p>
        </p:txBody>
      </p:sp>
    </p:spTree>
    <p:extLst>
      <p:ext uri="{BB962C8B-B14F-4D97-AF65-F5344CB8AC3E}">
        <p14:creationId xmlns:p14="http://schemas.microsoft.com/office/powerpoint/2010/main" val="3379186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F2481A4-C41F-B814-682E-FB56436B62B1}"/>
              </a:ext>
            </a:extLst>
          </p:cNvPr>
          <p:cNvSpPr>
            <a:spLocks noGrp="1"/>
          </p:cNvSpPr>
          <p:nvPr>
            <p:ph type="sldNum" sz="quarter" idx="12"/>
          </p:nvPr>
        </p:nvSpPr>
        <p:spPr>
          <a:xfrm>
            <a:off x="9448800" y="6492875"/>
            <a:ext cx="2743200" cy="365125"/>
          </a:xfrm>
        </p:spPr>
        <p:txBody>
          <a:bodyPr/>
          <a:lstStyle/>
          <a:p>
            <a:fld id="{21D9F5FE-0FED-4652-B94E-2573D89FB861}" type="slidenum">
              <a:rPr lang="fr-FR" smtClean="0"/>
              <a:t>3</a:t>
            </a:fld>
            <a:endParaRPr lang="fr-FR"/>
          </a:p>
        </p:txBody>
      </p:sp>
      <p:grpSp>
        <p:nvGrpSpPr>
          <p:cNvPr id="50" name="Groupe 49">
            <a:extLst>
              <a:ext uri="{FF2B5EF4-FFF2-40B4-BE49-F238E27FC236}">
                <a16:creationId xmlns:a16="http://schemas.microsoft.com/office/drawing/2014/main" id="{A80A6E59-07BF-0816-30D8-FD8FCCF59926}"/>
              </a:ext>
            </a:extLst>
          </p:cNvPr>
          <p:cNvGrpSpPr/>
          <p:nvPr/>
        </p:nvGrpSpPr>
        <p:grpSpPr>
          <a:xfrm>
            <a:off x="456050" y="1800934"/>
            <a:ext cx="2351809" cy="2536475"/>
            <a:chOff x="1330037" y="1818408"/>
            <a:chExt cx="2351809" cy="2536475"/>
          </a:xfrm>
        </p:grpSpPr>
        <p:pic>
          <p:nvPicPr>
            <p:cNvPr id="5" name="Graphique 4" descr="Homme ouvrier du bâtiment contour">
              <a:extLst>
                <a:ext uri="{FF2B5EF4-FFF2-40B4-BE49-F238E27FC236}">
                  <a16:creationId xmlns:a16="http://schemas.microsoft.com/office/drawing/2014/main" id="{7A1D577F-16ED-C710-4149-E3BF8A7FEB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0037" y="1818408"/>
              <a:ext cx="2351809" cy="2351809"/>
            </a:xfrm>
            <a:prstGeom prst="rect">
              <a:avLst/>
            </a:prstGeom>
          </p:spPr>
        </p:pic>
        <p:sp>
          <p:nvSpPr>
            <p:cNvPr id="6" name="ZoneTexte 5">
              <a:extLst>
                <a:ext uri="{FF2B5EF4-FFF2-40B4-BE49-F238E27FC236}">
                  <a16:creationId xmlns:a16="http://schemas.microsoft.com/office/drawing/2014/main" id="{993ED7B0-3EE6-A44E-4CE4-6C361C992E74}"/>
                </a:ext>
              </a:extLst>
            </p:cNvPr>
            <p:cNvSpPr txBox="1"/>
            <p:nvPr/>
          </p:nvSpPr>
          <p:spPr>
            <a:xfrm>
              <a:off x="1722279" y="3985551"/>
              <a:ext cx="1568469" cy="369332"/>
            </a:xfrm>
            <a:prstGeom prst="rect">
              <a:avLst/>
            </a:prstGeom>
            <a:noFill/>
          </p:spPr>
          <p:txBody>
            <a:bodyPr wrap="square" rtlCol="0">
              <a:spAutoFit/>
            </a:bodyPr>
            <a:lstStyle/>
            <a:p>
              <a:pPr algn="ctr"/>
              <a:r>
                <a:rPr lang="fr-FR" i="1"/>
                <a:t>Friteur</a:t>
              </a:r>
            </a:p>
          </p:txBody>
        </p:sp>
      </p:grpSp>
      <p:sp>
        <p:nvSpPr>
          <p:cNvPr id="7" name="ZoneTexte 6">
            <a:extLst>
              <a:ext uri="{FF2B5EF4-FFF2-40B4-BE49-F238E27FC236}">
                <a16:creationId xmlns:a16="http://schemas.microsoft.com/office/drawing/2014/main" id="{474D4502-1E94-CBAD-ABF7-1F6E40D422CE}"/>
              </a:ext>
            </a:extLst>
          </p:cNvPr>
          <p:cNvSpPr txBox="1"/>
          <p:nvPr/>
        </p:nvSpPr>
        <p:spPr>
          <a:xfrm>
            <a:off x="2678957" y="2025496"/>
            <a:ext cx="8898085" cy="2123658"/>
          </a:xfrm>
          <a:prstGeom prst="rect">
            <a:avLst/>
          </a:prstGeom>
          <a:noFill/>
        </p:spPr>
        <p:txBody>
          <a:bodyPr wrap="square" lIns="91440" tIns="45720" rIns="91440" bIns="45720" anchor="t">
            <a:spAutoFit/>
          </a:bodyPr>
          <a:lstStyle/>
          <a:p>
            <a:pPr marL="285750" indent="-285750" algn="just">
              <a:buFont typeface="Arial" panose="020B0604020202020204" pitchFamily="34" charset="0"/>
              <a:buChar char="•"/>
            </a:pPr>
            <a:r>
              <a:rPr lang="fr-FR" sz="2200">
                <a:latin typeface="Calibri"/>
                <a:cs typeface="Calibri"/>
              </a:rPr>
              <a:t>Requiert</a:t>
            </a:r>
            <a:r>
              <a:rPr lang="fr-FR" sz="2200" b="0" i="0">
                <a:effectLst/>
                <a:latin typeface="Calibri"/>
                <a:cs typeface="Calibri"/>
              </a:rPr>
              <a:t> une formation approfondie</a:t>
            </a:r>
          </a:p>
          <a:p>
            <a:pPr marL="285750" indent="-285750" algn="just">
              <a:buFont typeface="Arial" panose="020B0604020202020204" pitchFamily="34" charset="0"/>
              <a:buChar char="•"/>
            </a:pPr>
            <a:endParaRPr lang="fr-FR" sz="2200" b="0" i="0">
              <a:effectLst/>
              <a:latin typeface="Calibri"/>
              <a:cs typeface="Calibri"/>
            </a:endParaRPr>
          </a:p>
          <a:p>
            <a:pPr marL="285750" indent="-285750" algn="just">
              <a:buFont typeface="Arial" panose="020B0604020202020204" pitchFamily="34" charset="0"/>
              <a:buChar char="•"/>
            </a:pPr>
            <a:r>
              <a:rPr lang="fr-FR" sz="2200" b="0" i="0">
                <a:effectLst/>
                <a:latin typeface="Calibri"/>
                <a:cs typeface="Calibri"/>
              </a:rPr>
              <a:t>Parfois difficile de saisir pleinement leurs connaissances</a:t>
            </a:r>
            <a:r>
              <a:rPr lang="fr-FR" sz="2200">
                <a:latin typeface="Calibri"/>
                <a:cs typeface="Calibri"/>
              </a:rPr>
              <a:t> </a:t>
            </a:r>
          </a:p>
          <a:p>
            <a:pPr algn="just"/>
            <a:r>
              <a:rPr lang="fr-FR" sz="2200">
                <a:latin typeface="Calibri"/>
                <a:cs typeface="Calibri"/>
              </a:rPr>
              <a:t>     </a:t>
            </a:r>
            <a:r>
              <a:rPr lang="fr-FR" sz="2200" b="0" i="0">
                <a:effectLst/>
                <a:latin typeface="Calibri"/>
                <a:cs typeface="Calibri"/>
              </a:rPr>
              <a:t>et compétences</a:t>
            </a:r>
            <a:endParaRPr lang="fr-FR" sz="2200">
              <a:cs typeface="Calibri"/>
            </a:endParaRPr>
          </a:p>
          <a:p>
            <a:pPr marL="285750" indent="-285750" algn="just">
              <a:buFont typeface="Arial" panose="020B0604020202020204" pitchFamily="34" charset="0"/>
              <a:buChar char="•"/>
            </a:pPr>
            <a:endParaRPr lang="fr-FR" sz="2200" b="0" i="0">
              <a:effectLst/>
              <a:latin typeface="Calibri"/>
              <a:cs typeface="Calibri"/>
            </a:endParaRPr>
          </a:p>
          <a:p>
            <a:pPr marL="285750" indent="-285750" algn="just">
              <a:buFont typeface="Arial" panose="020B0604020202020204" pitchFamily="34" charset="0"/>
              <a:buChar char="•"/>
            </a:pPr>
            <a:r>
              <a:rPr lang="fr-FR" sz="2200">
                <a:latin typeface="Calibri"/>
                <a:cs typeface="Calibri"/>
              </a:rPr>
              <a:t>Opèrent</a:t>
            </a:r>
            <a:r>
              <a:rPr lang="fr-FR" sz="2200" b="0" i="0">
                <a:effectLst/>
                <a:latin typeface="Calibri"/>
                <a:cs typeface="Calibri"/>
              </a:rPr>
              <a:t> sur une multitude de paramètres</a:t>
            </a:r>
          </a:p>
        </p:txBody>
      </p:sp>
      <p:sp>
        <p:nvSpPr>
          <p:cNvPr id="10" name="ZoneTexte 9">
            <a:extLst>
              <a:ext uri="{FF2B5EF4-FFF2-40B4-BE49-F238E27FC236}">
                <a16:creationId xmlns:a16="http://schemas.microsoft.com/office/drawing/2014/main" id="{BDB3A0B0-C5B5-38F9-B5AB-A095CC2FBD56}"/>
              </a:ext>
            </a:extLst>
          </p:cNvPr>
          <p:cNvSpPr txBox="1"/>
          <p:nvPr/>
        </p:nvSpPr>
        <p:spPr>
          <a:xfrm>
            <a:off x="859709" y="4969266"/>
            <a:ext cx="10776238" cy="1446550"/>
          </a:xfrm>
          <a:prstGeom prst="rect">
            <a:avLst/>
          </a:prstGeom>
          <a:noFill/>
        </p:spPr>
        <p:txBody>
          <a:bodyPr wrap="square">
            <a:spAutoFit/>
          </a:bodyPr>
          <a:lstStyle/>
          <a:p>
            <a:r>
              <a:rPr lang="fr-FR" sz="2200"/>
              <a:t>Un défi majeur persiste : la pénurie de friteurs qualifiés et la longue durée de leur formation </a:t>
            </a:r>
          </a:p>
          <a:p>
            <a:r>
              <a:rPr lang="fr-FR" sz="2200"/>
              <a:t> </a:t>
            </a:r>
          </a:p>
          <a:p>
            <a:pPr marL="285750" indent="-285750">
              <a:buFont typeface="Wingdings" panose="05000000000000000000" pitchFamily="2" charset="2"/>
              <a:buChar char="Ø"/>
            </a:pPr>
            <a:r>
              <a:rPr lang="fr-FR" sz="2200"/>
              <a:t>Comprendre comment les friteurs modifient le débit entrant pour faciliter ensuite les formations</a:t>
            </a:r>
          </a:p>
        </p:txBody>
      </p:sp>
      <p:pic>
        <p:nvPicPr>
          <p:cNvPr id="9" name="Picture 2" descr="Altho — Wikipédia">
            <a:extLst>
              <a:ext uri="{FF2B5EF4-FFF2-40B4-BE49-F238E27FC236}">
                <a16:creationId xmlns:a16="http://schemas.microsoft.com/office/drawing/2014/main" id="{AC46E476-95D1-69D7-B480-0386B63A28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11" name="Titre 1">
            <a:extLst>
              <a:ext uri="{FF2B5EF4-FFF2-40B4-BE49-F238E27FC236}">
                <a16:creationId xmlns:a16="http://schemas.microsoft.com/office/drawing/2014/main" id="{C6BA0564-952C-6D84-BC33-0084937EF557}"/>
              </a:ext>
            </a:extLst>
          </p:cNvPr>
          <p:cNvSpPr>
            <a:spLocks noGrp="1"/>
          </p:cNvSpPr>
          <p:nvPr>
            <p:ph type="ctrTitle"/>
          </p:nvPr>
        </p:nvSpPr>
        <p:spPr>
          <a:xfrm>
            <a:off x="1194816" y="-1276096"/>
            <a:ext cx="9144000" cy="2387600"/>
          </a:xfrm>
        </p:spPr>
        <p:txBody>
          <a:bodyPr/>
          <a:lstStyle/>
          <a:p>
            <a:r>
              <a:rPr lang="fr-FR">
                <a:solidFill>
                  <a:schemeClr val="bg1"/>
                </a:solidFill>
              </a:rPr>
              <a:t>Objectif 1</a:t>
            </a:r>
          </a:p>
        </p:txBody>
      </p:sp>
      <p:pic>
        <p:nvPicPr>
          <p:cNvPr id="15" name="Image 14">
            <a:extLst>
              <a:ext uri="{FF2B5EF4-FFF2-40B4-BE49-F238E27FC236}">
                <a16:creationId xmlns:a16="http://schemas.microsoft.com/office/drawing/2014/main" id="{8868828E-3E0B-4D53-04A4-0E7F66459D69}"/>
              </a:ext>
            </a:extLst>
          </p:cNvPr>
          <p:cNvPicPr>
            <a:picLocks noChangeAspect="1"/>
          </p:cNvPicPr>
          <p:nvPr/>
        </p:nvPicPr>
        <p:blipFill>
          <a:blip r:embed="rId6"/>
          <a:stretch>
            <a:fillRect/>
          </a:stretch>
        </p:blipFill>
        <p:spPr>
          <a:xfrm>
            <a:off x="9582101" y="2111674"/>
            <a:ext cx="1913074" cy="2722927"/>
          </a:xfrm>
          <a:prstGeom prst="rect">
            <a:avLst/>
          </a:prstGeom>
        </p:spPr>
      </p:pic>
    </p:spTree>
    <p:extLst>
      <p:ext uri="{BB962C8B-B14F-4D97-AF65-F5344CB8AC3E}">
        <p14:creationId xmlns:p14="http://schemas.microsoft.com/office/powerpoint/2010/main" val="223019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ZoneTexte 17">
            <a:extLst>
              <a:ext uri="{FF2B5EF4-FFF2-40B4-BE49-F238E27FC236}">
                <a16:creationId xmlns:a16="http://schemas.microsoft.com/office/drawing/2014/main" id="{80E42B5B-D315-4A46-813E-72C61E074F6E}"/>
              </a:ext>
            </a:extLst>
          </p:cNvPr>
          <p:cNvSpPr txBox="1"/>
          <p:nvPr/>
        </p:nvSpPr>
        <p:spPr>
          <a:xfrm>
            <a:off x="0" y="222138"/>
            <a:ext cx="12192000" cy="784830"/>
          </a:xfrm>
          <a:prstGeom prst="rect">
            <a:avLst/>
          </a:prstGeom>
          <a:noFill/>
        </p:spPr>
        <p:txBody>
          <a:bodyPr wrap="square" lIns="91440" tIns="45720" rIns="91440" bIns="45720" rtlCol="0" anchor="t">
            <a:spAutoFit/>
          </a:bodyPr>
          <a:lstStyle/>
          <a:p>
            <a:pPr algn="ctr"/>
            <a:r>
              <a:rPr lang="fr-FR" sz="4500">
                <a:solidFill>
                  <a:schemeClr val="bg1"/>
                </a:solidFill>
                <a:ea typeface="Arial Unicode MS"/>
                <a:cs typeface="Arial Unicode MS"/>
              </a:rPr>
              <a:t>Jeux de données bruts</a:t>
            </a:r>
            <a:endParaRPr lang="fr-FR" sz="4500">
              <a:solidFill>
                <a:schemeClr val="bg1"/>
              </a:solidFill>
              <a:ea typeface="Arial Unicode MS" panose="020B0604020202020204" pitchFamily="34" charset="-128"/>
              <a:cs typeface="Arial Unicode MS" panose="020B0604020202020204" pitchFamily="34" charset="-128"/>
            </a:endParaRPr>
          </a:p>
        </p:txBody>
      </p:sp>
      <p:sp>
        <p:nvSpPr>
          <p:cNvPr id="26" name="Espace réservé du numéro de diapositive 21">
            <a:extLst>
              <a:ext uri="{FF2B5EF4-FFF2-40B4-BE49-F238E27FC236}">
                <a16:creationId xmlns:a16="http://schemas.microsoft.com/office/drawing/2014/main" id="{5A75A1EB-0579-4FEA-B944-6556EC10A533}"/>
              </a:ext>
            </a:extLst>
          </p:cNvPr>
          <p:cNvSpPr txBox="1">
            <a:spLocks/>
          </p:cNvSpPr>
          <p:nvPr/>
        </p:nvSpPr>
        <p:spPr>
          <a:xfrm>
            <a:off x="11744325" y="6556374"/>
            <a:ext cx="485775" cy="346075"/>
          </a:xfrm>
          <a:prstGeom prst="rect">
            <a:avLst/>
          </a:prstGeom>
        </p:spPr>
        <p:txBody>
          <a:bodyPr vert="horz" lIns="91440" tIns="45720" rIns="91440" bIns="45720" rtlCol="0" anchor="ctr"/>
          <a:lstStyle>
            <a:defPPr>
              <a:defRPr lang="fr-FR"/>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D9F5FE-0FED-4652-B94E-2573D89FB861}" type="slidenum">
              <a:rPr lang="fr-FR" dirty="0" smtClean="0"/>
              <a:pPr/>
              <a:t>30</a:t>
            </a:fld>
            <a:endParaRPr lang="fr-FR"/>
          </a:p>
        </p:txBody>
      </p:sp>
      <p:pic>
        <p:nvPicPr>
          <p:cNvPr id="28" name="Picture 2" descr="Altho — Wikipédia">
            <a:extLst>
              <a:ext uri="{FF2B5EF4-FFF2-40B4-BE49-F238E27FC236}">
                <a16:creationId xmlns:a16="http://schemas.microsoft.com/office/drawing/2014/main" id="{63690246-B5CD-6B30-F82B-7CECA1D36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descr="Dossier ouvert avec un remplissage uni">
            <a:extLst>
              <a:ext uri="{FF2B5EF4-FFF2-40B4-BE49-F238E27FC236}">
                <a16:creationId xmlns:a16="http://schemas.microsoft.com/office/drawing/2014/main" id="{ED285D1F-2DCD-408E-84B2-75C115D296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525" y="2696756"/>
            <a:ext cx="914400" cy="914400"/>
          </a:xfrm>
          <a:prstGeom prst="rect">
            <a:avLst/>
          </a:prstGeom>
        </p:spPr>
      </p:pic>
      <p:pic>
        <p:nvPicPr>
          <p:cNvPr id="3" name="Graphic 2" descr="Papier avec un remplissage uni">
            <a:extLst>
              <a:ext uri="{FF2B5EF4-FFF2-40B4-BE49-F238E27FC236}">
                <a16:creationId xmlns:a16="http://schemas.microsoft.com/office/drawing/2014/main" id="{66A57434-6929-35E0-871F-1DAD2F43C9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65140" y="2841892"/>
            <a:ext cx="504825" cy="504825"/>
          </a:xfrm>
          <a:prstGeom prst="rect">
            <a:avLst/>
          </a:prstGeom>
        </p:spPr>
      </p:pic>
      <p:sp>
        <p:nvSpPr>
          <p:cNvPr id="27" name="TextBox 26">
            <a:extLst>
              <a:ext uri="{FF2B5EF4-FFF2-40B4-BE49-F238E27FC236}">
                <a16:creationId xmlns:a16="http://schemas.microsoft.com/office/drawing/2014/main" id="{572F409D-8B38-0F20-4A49-CBF80FA40A7F}"/>
              </a:ext>
            </a:extLst>
          </p:cNvPr>
          <p:cNvSpPr txBox="1"/>
          <p:nvPr/>
        </p:nvSpPr>
        <p:spPr>
          <a:xfrm>
            <a:off x="128587" y="3333869"/>
            <a:ext cx="220027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t>Consommation_PDT</a:t>
            </a:r>
            <a:endParaRPr lang="en-US" sz="1600">
              <a:cs typeface="Calibri"/>
            </a:endParaRPr>
          </a:p>
        </p:txBody>
      </p:sp>
      <p:pic>
        <p:nvPicPr>
          <p:cNvPr id="29" name="Graphic 28" descr="Dossier ouvert avec un remplissage uni">
            <a:extLst>
              <a:ext uri="{FF2B5EF4-FFF2-40B4-BE49-F238E27FC236}">
                <a16:creationId xmlns:a16="http://schemas.microsoft.com/office/drawing/2014/main" id="{1733846C-3BE2-74FC-7C4B-9D269CA2FA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228" y="3971925"/>
            <a:ext cx="914400" cy="914400"/>
          </a:xfrm>
          <a:prstGeom prst="rect">
            <a:avLst/>
          </a:prstGeom>
        </p:spPr>
      </p:pic>
      <p:sp>
        <p:nvSpPr>
          <p:cNvPr id="31" name="TextBox 30">
            <a:extLst>
              <a:ext uri="{FF2B5EF4-FFF2-40B4-BE49-F238E27FC236}">
                <a16:creationId xmlns:a16="http://schemas.microsoft.com/office/drawing/2014/main" id="{29F32B72-E6B2-3A4F-9616-3FA20B4A8B85}"/>
              </a:ext>
            </a:extLst>
          </p:cNvPr>
          <p:cNvSpPr txBox="1"/>
          <p:nvPr/>
        </p:nvSpPr>
        <p:spPr>
          <a:xfrm>
            <a:off x="161924" y="4729468"/>
            <a:ext cx="21336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ea typeface="+mn-lt"/>
                <a:cs typeface="+mn-lt"/>
              </a:rPr>
              <a:t>Indicateurs_Frittage</a:t>
            </a:r>
            <a:endParaRPr lang="en-US" sz="1600">
              <a:cs typeface="Calibri" panose="020F0502020204030204"/>
            </a:endParaRPr>
          </a:p>
        </p:txBody>
      </p:sp>
      <p:pic>
        <p:nvPicPr>
          <p:cNvPr id="32" name="Graphic 31" descr="Dossier ouvert avec un remplissage uni">
            <a:extLst>
              <a:ext uri="{FF2B5EF4-FFF2-40B4-BE49-F238E27FC236}">
                <a16:creationId xmlns:a16="http://schemas.microsoft.com/office/drawing/2014/main" id="{DD3BD0BF-910D-64A4-E4B2-C1DCD67B93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999" y="5356026"/>
            <a:ext cx="914400" cy="914400"/>
          </a:xfrm>
          <a:prstGeom prst="rect">
            <a:avLst/>
          </a:prstGeom>
        </p:spPr>
      </p:pic>
      <p:sp>
        <p:nvSpPr>
          <p:cNvPr id="34" name="TextBox 33">
            <a:extLst>
              <a:ext uri="{FF2B5EF4-FFF2-40B4-BE49-F238E27FC236}">
                <a16:creationId xmlns:a16="http://schemas.microsoft.com/office/drawing/2014/main" id="{77BDF966-D169-12BB-38D0-2331115ADFD7}"/>
              </a:ext>
            </a:extLst>
          </p:cNvPr>
          <p:cNvSpPr txBox="1"/>
          <p:nvPr/>
        </p:nvSpPr>
        <p:spPr>
          <a:xfrm>
            <a:off x="124744" y="6131123"/>
            <a:ext cx="21336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ea typeface="+mn-lt"/>
                <a:cs typeface="+mn-lt"/>
              </a:rPr>
              <a:t>Indicateurs_Qualite</a:t>
            </a:r>
            <a:endParaRPr lang="en-US" sz="1600">
              <a:cs typeface="Calibri" panose="020F0502020204030204"/>
            </a:endParaRPr>
          </a:p>
        </p:txBody>
      </p:sp>
      <p:pic>
        <p:nvPicPr>
          <p:cNvPr id="35" name="Graphic 34" descr="Dossier ouvert avec un remplissage uni">
            <a:extLst>
              <a:ext uri="{FF2B5EF4-FFF2-40B4-BE49-F238E27FC236}">
                <a16:creationId xmlns:a16="http://schemas.microsoft.com/office/drawing/2014/main" id="{32E5C161-02F4-39D3-B456-753352C42D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 y="1552574"/>
            <a:ext cx="914400" cy="914400"/>
          </a:xfrm>
          <a:prstGeom prst="rect">
            <a:avLst/>
          </a:prstGeom>
        </p:spPr>
      </p:pic>
      <p:sp>
        <p:nvSpPr>
          <p:cNvPr id="37" name="TextBox 36">
            <a:extLst>
              <a:ext uri="{FF2B5EF4-FFF2-40B4-BE49-F238E27FC236}">
                <a16:creationId xmlns:a16="http://schemas.microsoft.com/office/drawing/2014/main" id="{ACF0B148-5751-F9EE-12DE-B7E2EF85CF1B}"/>
              </a:ext>
            </a:extLst>
          </p:cNvPr>
          <p:cNvSpPr txBox="1"/>
          <p:nvPr/>
        </p:nvSpPr>
        <p:spPr>
          <a:xfrm>
            <a:off x="91407" y="2279747"/>
            <a:ext cx="21812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PDT</a:t>
            </a:r>
            <a:endParaRPr lang="en-US" sz="1600">
              <a:cs typeface="Calibri"/>
            </a:endParaRPr>
          </a:p>
        </p:txBody>
      </p:sp>
      <p:sp>
        <p:nvSpPr>
          <p:cNvPr id="38" name="TextBox 37">
            <a:extLst>
              <a:ext uri="{FF2B5EF4-FFF2-40B4-BE49-F238E27FC236}">
                <a16:creationId xmlns:a16="http://schemas.microsoft.com/office/drawing/2014/main" id="{77AC3941-9986-F368-7D63-25CEE5695156}"/>
              </a:ext>
            </a:extLst>
          </p:cNvPr>
          <p:cNvSpPr txBox="1"/>
          <p:nvPr/>
        </p:nvSpPr>
        <p:spPr>
          <a:xfrm>
            <a:off x="2338385" y="3369840"/>
            <a:ext cx="11144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t>Conso_PDT</a:t>
            </a:r>
            <a:endParaRPr lang="en-US" sz="1400">
              <a:cs typeface="Calibri"/>
            </a:endParaRPr>
          </a:p>
        </p:txBody>
      </p:sp>
      <p:grpSp>
        <p:nvGrpSpPr>
          <p:cNvPr id="11" name="Groupe 10">
            <a:extLst>
              <a:ext uri="{FF2B5EF4-FFF2-40B4-BE49-F238E27FC236}">
                <a16:creationId xmlns:a16="http://schemas.microsoft.com/office/drawing/2014/main" id="{93DA98AF-81B9-FA07-F88E-8497224AE47E}"/>
              </a:ext>
            </a:extLst>
          </p:cNvPr>
          <p:cNvGrpSpPr/>
          <p:nvPr/>
        </p:nvGrpSpPr>
        <p:grpSpPr>
          <a:xfrm>
            <a:off x="2414586" y="5340718"/>
            <a:ext cx="885825" cy="828674"/>
            <a:chOff x="2114549" y="4010025"/>
            <a:chExt cx="885825" cy="828674"/>
          </a:xfrm>
        </p:grpSpPr>
        <p:grpSp>
          <p:nvGrpSpPr>
            <p:cNvPr id="9" name="Groupe 8">
              <a:extLst>
                <a:ext uri="{FF2B5EF4-FFF2-40B4-BE49-F238E27FC236}">
                  <a16:creationId xmlns:a16="http://schemas.microsoft.com/office/drawing/2014/main" id="{0EC7BC52-672B-FA45-E242-361003039A94}"/>
                </a:ext>
              </a:extLst>
            </p:cNvPr>
            <p:cNvGrpSpPr/>
            <p:nvPr/>
          </p:nvGrpSpPr>
          <p:grpSpPr>
            <a:xfrm>
              <a:off x="2114549" y="4010025"/>
              <a:ext cx="885825" cy="695325"/>
              <a:chOff x="2114549" y="4010025"/>
              <a:chExt cx="885825" cy="695325"/>
            </a:xfrm>
          </p:grpSpPr>
          <p:pic>
            <p:nvPicPr>
              <p:cNvPr id="54" name="Graphic 53" descr="Papier avec un remplissage uni">
                <a:extLst>
                  <a:ext uri="{FF2B5EF4-FFF2-40B4-BE49-F238E27FC236}">
                    <a16:creationId xmlns:a16="http://schemas.microsoft.com/office/drawing/2014/main" id="{5FAAF2C8-CC41-46C4-5B68-E9C8EE1D9B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14549" y="4010025"/>
                <a:ext cx="504825" cy="504825"/>
              </a:xfrm>
              <a:prstGeom prst="rect">
                <a:avLst/>
              </a:prstGeom>
            </p:spPr>
          </p:pic>
          <p:sp>
            <p:nvSpPr>
              <p:cNvPr id="55" name="Rectangle 54">
                <a:extLst>
                  <a:ext uri="{FF2B5EF4-FFF2-40B4-BE49-F238E27FC236}">
                    <a16:creationId xmlns:a16="http://schemas.microsoft.com/office/drawing/2014/main" id="{6D3C254C-82D3-0351-0AB6-59535304BAE8}"/>
                  </a:ext>
                </a:extLst>
              </p:cNvPr>
              <p:cNvSpPr/>
              <p:nvPr/>
            </p:nvSpPr>
            <p:spPr>
              <a:xfrm>
                <a:off x="2295524" y="4133849"/>
                <a:ext cx="628650" cy="390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Papier avec un remplissage uni">
                <a:extLst>
                  <a:ext uri="{FF2B5EF4-FFF2-40B4-BE49-F238E27FC236}">
                    <a16:creationId xmlns:a16="http://schemas.microsoft.com/office/drawing/2014/main" id="{B49C77D3-ECF3-D235-A5D3-36F18FA7E2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90749" y="4067175"/>
                <a:ext cx="504825" cy="504825"/>
              </a:xfrm>
              <a:prstGeom prst="rect">
                <a:avLst/>
              </a:prstGeom>
            </p:spPr>
          </p:pic>
          <p:sp>
            <p:nvSpPr>
              <p:cNvPr id="57" name="Rectangle 56">
                <a:extLst>
                  <a:ext uri="{FF2B5EF4-FFF2-40B4-BE49-F238E27FC236}">
                    <a16:creationId xmlns:a16="http://schemas.microsoft.com/office/drawing/2014/main" id="{EDD399D9-4A28-415D-9CEF-2866F93951AD}"/>
                  </a:ext>
                </a:extLst>
              </p:cNvPr>
              <p:cNvSpPr/>
              <p:nvPr/>
            </p:nvSpPr>
            <p:spPr>
              <a:xfrm>
                <a:off x="2371724" y="4200525"/>
                <a:ext cx="552450" cy="390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Graphic 57" descr="Papier avec un remplissage uni">
                <a:extLst>
                  <a:ext uri="{FF2B5EF4-FFF2-40B4-BE49-F238E27FC236}">
                    <a16:creationId xmlns:a16="http://schemas.microsoft.com/office/drawing/2014/main" id="{63DAC472-78AD-DD2C-F8A3-74FE9D2CDC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66949" y="4133849"/>
                <a:ext cx="504825" cy="504825"/>
              </a:xfrm>
              <a:prstGeom prst="rect">
                <a:avLst/>
              </a:prstGeom>
            </p:spPr>
          </p:pic>
          <p:sp>
            <p:nvSpPr>
              <p:cNvPr id="59" name="Rectangle 58">
                <a:extLst>
                  <a:ext uri="{FF2B5EF4-FFF2-40B4-BE49-F238E27FC236}">
                    <a16:creationId xmlns:a16="http://schemas.microsoft.com/office/drawing/2014/main" id="{2BB7AA52-D64A-A3E7-B980-81BDFEC2A6BC}"/>
                  </a:ext>
                </a:extLst>
              </p:cNvPr>
              <p:cNvSpPr/>
              <p:nvPr/>
            </p:nvSpPr>
            <p:spPr>
              <a:xfrm>
                <a:off x="2447924" y="4257675"/>
                <a:ext cx="55245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raphic 59" descr="Papier avec un remplissage uni">
                <a:extLst>
                  <a:ext uri="{FF2B5EF4-FFF2-40B4-BE49-F238E27FC236}">
                    <a16:creationId xmlns:a16="http://schemas.microsoft.com/office/drawing/2014/main" id="{6C1A0941-E681-DCD0-64BE-0C0DBB247B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3149" y="4200525"/>
                <a:ext cx="504825" cy="504825"/>
              </a:xfrm>
              <a:prstGeom prst="rect">
                <a:avLst/>
              </a:prstGeom>
            </p:spPr>
          </p:pic>
          <p:sp>
            <p:nvSpPr>
              <p:cNvPr id="61" name="Rectangle 60">
                <a:extLst>
                  <a:ext uri="{FF2B5EF4-FFF2-40B4-BE49-F238E27FC236}">
                    <a16:creationId xmlns:a16="http://schemas.microsoft.com/office/drawing/2014/main" id="{7BA4BA90-2040-D17D-DDD2-FB389435CD64}"/>
                  </a:ext>
                </a:extLst>
              </p:cNvPr>
              <p:cNvSpPr/>
              <p:nvPr/>
            </p:nvSpPr>
            <p:spPr>
              <a:xfrm>
                <a:off x="2524124" y="4324350"/>
                <a:ext cx="45720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e 9">
              <a:extLst>
                <a:ext uri="{FF2B5EF4-FFF2-40B4-BE49-F238E27FC236}">
                  <a16:creationId xmlns:a16="http://schemas.microsoft.com/office/drawing/2014/main" id="{1B0F871E-FD85-ADF5-336E-8E7DC4A39B7E}"/>
                </a:ext>
              </a:extLst>
            </p:cNvPr>
            <p:cNvGrpSpPr/>
            <p:nvPr/>
          </p:nvGrpSpPr>
          <p:grpSpPr>
            <a:xfrm>
              <a:off x="2419349" y="4267200"/>
              <a:ext cx="581025" cy="571499"/>
              <a:chOff x="2419349" y="4267200"/>
              <a:chExt cx="581025" cy="571499"/>
            </a:xfrm>
          </p:grpSpPr>
          <p:pic>
            <p:nvPicPr>
              <p:cNvPr id="62" name="Graphic 61" descr="Papier avec un remplissage uni">
                <a:extLst>
                  <a:ext uri="{FF2B5EF4-FFF2-40B4-BE49-F238E27FC236}">
                    <a16:creationId xmlns:a16="http://schemas.microsoft.com/office/drawing/2014/main" id="{B0A3A5A8-C206-9947-4114-D61E70D479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19349" y="4267200"/>
                <a:ext cx="504825" cy="504825"/>
              </a:xfrm>
              <a:prstGeom prst="rect">
                <a:avLst/>
              </a:prstGeom>
            </p:spPr>
          </p:pic>
          <p:sp>
            <p:nvSpPr>
              <p:cNvPr id="63" name="Rectangle 62">
                <a:extLst>
                  <a:ext uri="{FF2B5EF4-FFF2-40B4-BE49-F238E27FC236}">
                    <a16:creationId xmlns:a16="http://schemas.microsoft.com/office/drawing/2014/main" id="{176C12EE-CAAB-41EF-F6A4-0E744AD6B8DB}"/>
                  </a:ext>
                </a:extLst>
              </p:cNvPr>
              <p:cNvSpPr/>
              <p:nvPr/>
            </p:nvSpPr>
            <p:spPr>
              <a:xfrm>
                <a:off x="2600324" y="4391024"/>
                <a:ext cx="40005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Graphic 63" descr="Papier avec un remplissage uni">
                <a:extLst>
                  <a:ext uri="{FF2B5EF4-FFF2-40B4-BE49-F238E27FC236}">
                    <a16:creationId xmlns:a16="http://schemas.microsoft.com/office/drawing/2014/main" id="{78D02950-3D90-7A1E-F320-386B958992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95549" y="4333874"/>
                <a:ext cx="504825" cy="504825"/>
              </a:xfrm>
              <a:prstGeom prst="rect">
                <a:avLst/>
              </a:prstGeom>
            </p:spPr>
          </p:pic>
        </p:grpSp>
      </p:grpSp>
      <p:grpSp>
        <p:nvGrpSpPr>
          <p:cNvPr id="7" name="Groupe 6">
            <a:extLst>
              <a:ext uri="{FF2B5EF4-FFF2-40B4-BE49-F238E27FC236}">
                <a16:creationId xmlns:a16="http://schemas.microsoft.com/office/drawing/2014/main" id="{AF2F319B-C5A6-0D6D-16AC-2D3E3CCD131A}"/>
              </a:ext>
            </a:extLst>
          </p:cNvPr>
          <p:cNvGrpSpPr/>
          <p:nvPr/>
        </p:nvGrpSpPr>
        <p:grpSpPr>
          <a:xfrm>
            <a:off x="2578894" y="1795416"/>
            <a:ext cx="581024" cy="571499"/>
            <a:chOff x="2157413" y="5689698"/>
            <a:chExt cx="581024" cy="571499"/>
          </a:xfrm>
        </p:grpSpPr>
        <p:pic>
          <p:nvPicPr>
            <p:cNvPr id="36" name="Graphic 35" descr="Papier avec un remplissage uni">
              <a:extLst>
                <a:ext uri="{FF2B5EF4-FFF2-40B4-BE49-F238E27FC236}">
                  <a16:creationId xmlns:a16="http://schemas.microsoft.com/office/drawing/2014/main" id="{E0BF409E-52F1-6EBE-D666-5DEF0700FD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57413" y="5689698"/>
              <a:ext cx="504825" cy="504825"/>
            </a:xfrm>
            <a:prstGeom prst="rect">
              <a:avLst/>
            </a:prstGeom>
          </p:spPr>
        </p:pic>
        <p:sp>
          <p:nvSpPr>
            <p:cNvPr id="65" name="Rectangle 64">
              <a:extLst>
                <a:ext uri="{FF2B5EF4-FFF2-40B4-BE49-F238E27FC236}">
                  <a16:creationId xmlns:a16="http://schemas.microsoft.com/office/drawing/2014/main" id="{0A94D992-0646-D1EA-AE7A-C047E625B743}"/>
                </a:ext>
              </a:extLst>
            </p:cNvPr>
            <p:cNvSpPr/>
            <p:nvPr/>
          </p:nvSpPr>
          <p:spPr>
            <a:xfrm>
              <a:off x="2338387" y="5813522"/>
              <a:ext cx="40005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Papier avec un remplissage uni">
              <a:extLst>
                <a:ext uri="{FF2B5EF4-FFF2-40B4-BE49-F238E27FC236}">
                  <a16:creationId xmlns:a16="http://schemas.microsoft.com/office/drawing/2014/main" id="{2689B7C9-B1F6-169B-C9F9-5B8C08CEE1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33612" y="5756372"/>
              <a:ext cx="504825" cy="504825"/>
            </a:xfrm>
            <a:prstGeom prst="rect">
              <a:avLst/>
            </a:prstGeom>
          </p:spPr>
        </p:pic>
      </p:grpSp>
      <p:sp>
        <p:nvSpPr>
          <p:cNvPr id="69" name="TextBox 68">
            <a:extLst>
              <a:ext uri="{FF2B5EF4-FFF2-40B4-BE49-F238E27FC236}">
                <a16:creationId xmlns:a16="http://schemas.microsoft.com/office/drawing/2014/main" id="{49C5D5E5-6A1F-A107-7AD3-30A2DAA88C56}"/>
              </a:ext>
            </a:extLst>
          </p:cNvPr>
          <p:cNvSpPr txBox="1"/>
          <p:nvPr/>
        </p:nvSpPr>
        <p:spPr>
          <a:xfrm>
            <a:off x="2181224" y="6160470"/>
            <a:ext cx="12954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2018 à 2023</a:t>
            </a:r>
            <a:endParaRPr lang="en-US" sz="1400">
              <a:cs typeface="Calibri"/>
            </a:endParaRPr>
          </a:p>
        </p:txBody>
      </p:sp>
      <p:sp>
        <p:nvSpPr>
          <p:cNvPr id="70" name="TextBox 69">
            <a:extLst>
              <a:ext uri="{FF2B5EF4-FFF2-40B4-BE49-F238E27FC236}">
                <a16:creationId xmlns:a16="http://schemas.microsoft.com/office/drawing/2014/main" id="{20DEE84F-247C-313F-C13D-9F33222BF61C}"/>
              </a:ext>
            </a:extLst>
          </p:cNvPr>
          <p:cNvSpPr txBox="1"/>
          <p:nvPr/>
        </p:nvSpPr>
        <p:spPr>
          <a:xfrm>
            <a:off x="2309811" y="2322248"/>
            <a:ext cx="11144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BA1 et BA2</a:t>
            </a:r>
            <a:endParaRPr lang="en-US" sz="1400">
              <a:cs typeface="Calibri"/>
            </a:endParaRPr>
          </a:p>
        </p:txBody>
      </p:sp>
      <p:pic>
        <p:nvPicPr>
          <p:cNvPr id="71" name="Picture 70">
            <a:extLst>
              <a:ext uri="{FF2B5EF4-FFF2-40B4-BE49-F238E27FC236}">
                <a16:creationId xmlns:a16="http://schemas.microsoft.com/office/drawing/2014/main" id="{7A539BB0-022B-12EE-50AE-E4F3AD0719E2}"/>
              </a:ext>
            </a:extLst>
          </p:cNvPr>
          <p:cNvPicPr>
            <a:picLocks noChangeAspect="1"/>
          </p:cNvPicPr>
          <p:nvPr/>
        </p:nvPicPr>
        <p:blipFill>
          <a:blip r:embed="rId8"/>
          <a:stretch>
            <a:fillRect/>
          </a:stretch>
        </p:blipFill>
        <p:spPr>
          <a:xfrm>
            <a:off x="4550646" y="3063748"/>
            <a:ext cx="4581525" cy="200025"/>
          </a:xfrm>
          <a:prstGeom prst="rect">
            <a:avLst/>
          </a:prstGeom>
        </p:spPr>
      </p:pic>
      <p:pic>
        <p:nvPicPr>
          <p:cNvPr id="76" name="Picture 75">
            <a:extLst>
              <a:ext uri="{FF2B5EF4-FFF2-40B4-BE49-F238E27FC236}">
                <a16:creationId xmlns:a16="http://schemas.microsoft.com/office/drawing/2014/main" id="{10BB9F55-DF72-EEFC-E868-668DAEDAC5AE}"/>
              </a:ext>
            </a:extLst>
          </p:cNvPr>
          <p:cNvPicPr>
            <a:picLocks noChangeAspect="1"/>
          </p:cNvPicPr>
          <p:nvPr/>
        </p:nvPicPr>
        <p:blipFill>
          <a:blip r:embed="rId9"/>
          <a:stretch>
            <a:fillRect/>
          </a:stretch>
        </p:blipFill>
        <p:spPr>
          <a:xfrm>
            <a:off x="3533775" y="3738563"/>
            <a:ext cx="8496300" cy="200025"/>
          </a:xfrm>
          <a:prstGeom prst="rect">
            <a:avLst/>
          </a:prstGeom>
        </p:spPr>
      </p:pic>
      <p:pic>
        <p:nvPicPr>
          <p:cNvPr id="77" name="Picture 76">
            <a:extLst>
              <a:ext uri="{FF2B5EF4-FFF2-40B4-BE49-F238E27FC236}">
                <a16:creationId xmlns:a16="http://schemas.microsoft.com/office/drawing/2014/main" id="{7F039170-382B-1251-7746-46CF13BCDE58}"/>
              </a:ext>
            </a:extLst>
          </p:cNvPr>
          <p:cNvPicPr>
            <a:picLocks noChangeAspect="1"/>
          </p:cNvPicPr>
          <p:nvPr/>
        </p:nvPicPr>
        <p:blipFill>
          <a:blip r:embed="rId10"/>
          <a:stretch>
            <a:fillRect/>
          </a:stretch>
        </p:blipFill>
        <p:spPr>
          <a:xfrm>
            <a:off x="3381375" y="3938588"/>
            <a:ext cx="8648700" cy="200025"/>
          </a:xfrm>
          <a:prstGeom prst="rect">
            <a:avLst/>
          </a:prstGeom>
        </p:spPr>
      </p:pic>
      <p:pic>
        <p:nvPicPr>
          <p:cNvPr id="78" name="Picture 77">
            <a:extLst>
              <a:ext uri="{FF2B5EF4-FFF2-40B4-BE49-F238E27FC236}">
                <a16:creationId xmlns:a16="http://schemas.microsoft.com/office/drawing/2014/main" id="{38A238AB-B5E5-F7FF-1450-5289041BA391}"/>
              </a:ext>
            </a:extLst>
          </p:cNvPr>
          <p:cNvPicPr>
            <a:picLocks noChangeAspect="1"/>
          </p:cNvPicPr>
          <p:nvPr/>
        </p:nvPicPr>
        <p:blipFill>
          <a:blip r:embed="rId11"/>
          <a:stretch>
            <a:fillRect/>
          </a:stretch>
        </p:blipFill>
        <p:spPr>
          <a:xfrm>
            <a:off x="3633788" y="4138613"/>
            <a:ext cx="8239125" cy="200025"/>
          </a:xfrm>
          <a:prstGeom prst="rect">
            <a:avLst/>
          </a:prstGeom>
        </p:spPr>
      </p:pic>
      <p:pic>
        <p:nvPicPr>
          <p:cNvPr id="80" name="Picture 79">
            <a:extLst>
              <a:ext uri="{FF2B5EF4-FFF2-40B4-BE49-F238E27FC236}">
                <a16:creationId xmlns:a16="http://schemas.microsoft.com/office/drawing/2014/main" id="{6358302C-955F-F0CE-B5E8-EF302A1C22F7}"/>
              </a:ext>
            </a:extLst>
          </p:cNvPr>
          <p:cNvPicPr>
            <a:picLocks noChangeAspect="1"/>
          </p:cNvPicPr>
          <p:nvPr/>
        </p:nvPicPr>
        <p:blipFill>
          <a:blip r:embed="rId12"/>
          <a:stretch>
            <a:fillRect/>
          </a:stretch>
        </p:blipFill>
        <p:spPr>
          <a:xfrm>
            <a:off x="3619500" y="4329113"/>
            <a:ext cx="8324850" cy="200025"/>
          </a:xfrm>
          <a:prstGeom prst="rect">
            <a:avLst/>
          </a:prstGeom>
        </p:spPr>
      </p:pic>
      <p:pic>
        <p:nvPicPr>
          <p:cNvPr id="81" name="Picture 80">
            <a:extLst>
              <a:ext uri="{FF2B5EF4-FFF2-40B4-BE49-F238E27FC236}">
                <a16:creationId xmlns:a16="http://schemas.microsoft.com/office/drawing/2014/main" id="{C2DB2D86-CEF5-AEE7-8562-0D789DA71D32}"/>
              </a:ext>
            </a:extLst>
          </p:cNvPr>
          <p:cNvPicPr>
            <a:picLocks noChangeAspect="1"/>
          </p:cNvPicPr>
          <p:nvPr/>
        </p:nvPicPr>
        <p:blipFill>
          <a:blip r:embed="rId13"/>
          <a:stretch>
            <a:fillRect/>
          </a:stretch>
        </p:blipFill>
        <p:spPr>
          <a:xfrm>
            <a:off x="6005513" y="4529138"/>
            <a:ext cx="3552825" cy="200025"/>
          </a:xfrm>
          <a:prstGeom prst="rect">
            <a:avLst/>
          </a:prstGeom>
        </p:spPr>
      </p:pic>
      <p:pic>
        <p:nvPicPr>
          <p:cNvPr id="83" name="Picture 82">
            <a:extLst>
              <a:ext uri="{FF2B5EF4-FFF2-40B4-BE49-F238E27FC236}">
                <a16:creationId xmlns:a16="http://schemas.microsoft.com/office/drawing/2014/main" id="{86866197-E2D2-7FE6-355C-1C15D146A915}"/>
              </a:ext>
            </a:extLst>
          </p:cNvPr>
          <p:cNvPicPr>
            <a:picLocks noChangeAspect="1"/>
          </p:cNvPicPr>
          <p:nvPr/>
        </p:nvPicPr>
        <p:blipFill>
          <a:blip r:embed="rId14"/>
          <a:stretch>
            <a:fillRect/>
          </a:stretch>
        </p:blipFill>
        <p:spPr>
          <a:xfrm>
            <a:off x="3705225" y="1719263"/>
            <a:ext cx="8077200" cy="200025"/>
          </a:xfrm>
          <a:prstGeom prst="rect">
            <a:avLst/>
          </a:prstGeom>
        </p:spPr>
      </p:pic>
      <p:pic>
        <p:nvPicPr>
          <p:cNvPr id="85" name="Picture 84">
            <a:extLst>
              <a:ext uri="{FF2B5EF4-FFF2-40B4-BE49-F238E27FC236}">
                <a16:creationId xmlns:a16="http://schemas.microsoft.com/office/drawing/2014/main" id="{B8C98380-2C57-1EA1-E31A-36FF9925ADAB}"/>
              </a:ext>
            </a:extLst>
          </p:cNvPr>
          <p:cNvPicPr>
            <a:picLocks noChangeAspect="1"/>
          </p:cNvPicPr>
          <p:nvPr/>
        </p:nvPicPr>
        <p:blipFill>
          <a:blip r:embed="rId15"/>
          <a:stretch>
            <a:fillRect/>
          </a:stretch>
        </p:blipFill>
        <p:spPr>
          <a:xfrm>
            <a:off x="3757613" y="1919288"/>
            <a:ext cx="7972425" cy="200025"/>
          </a:xfrm>
          <a:prstGeom prst="rect">
            <a:avLst/>
          </a:prstGeom>
        </p:spPr>
      </p:pic>
      <p:pic>
        <p:nvPicPr>
          <p:cNvPr id="86" name="Picture 85">
            <a:extLst>
              <a:ext uri="{FF2B5EF4-FFF2-40B4-BE49-F238E27FC236}">
                <a16:creationId xmlns:a16="http://schemas.microsoft.com/office/drawing/2014/main" id="{2E2FE9E4-C071-BE67-9BA5-824DCBB2DA2F}"/>
              </a:ext>
            </a:extLst>
          </p:cNvPr>
          <p:cNvPicPr>
            <a:picLocks noChangeAspect="1"/>
          </p:cNvPicPr>
          <p:nvPr/>
        </p:nvPicPr>
        <p:blipFill>
          <a:blip r:embed="rId16"/>
          <a:stretch>
            <a:fillRect/>
          </a:stretch>
        </p:blipFill>
        <p:spPr>
          <a:xfrm>
            <a:off x="6715125" y="2119313"/>
            <a:ext cx="2057400" cy="200025"/>
          </a:xfrm>
          <a:prstGeom prst="rect">
            <a:avLst/>
          </a:prstGeom>
        </p:spPr>
      </p:pic>
      <p:pic>
        <p:nvPicPr>
          <p:cNvPr id="87" name="Picture 86">
            <a:extLst>
              <a:ext uri="{FF2B5EF4-FFF2-40B4-BE49-F238E27FC236}">
                <a16:creationId xmlns:a16="http://schemas.microsoft.com/office/drawing/2014/main" id="{72D88127-59D0-414F-D766-95FE9D0144AA}"/>
              </a:ext>
            </a:extLst>
          </p:cNvPr>
          <p:cNvPicPr>
            <a:picLocks noChangeAspect="1"/>
          </p:cNvPicPr>
          <p:nvPr/>
        </p:nvPicPr>
        <p:blipFill>
          <a:blip r:embed="rId17"/>
          <a:stretch>
            <a:fillRect/>
          </a:stretch>
        </p:blipFill>
        <p:spPr>
          <a:xfrm>
            <a:off x="4824413" y="5024438"/>
            <a:ext cx="5572125" cy="200025"/>
          </a:xfrm>
          <a:prstGeom prst="rect">
            <a:avLst/>
          </a:prstGeom>
        </p:spPr>
      </p:pic>
      <p:grpSp>
        <p:nvGrpSpPr>
          <p:cNvPr id="40" name="Groupe 39">
            <a:extLst>
              <a:ext uri="{FF2B5EF4-FFF2-40B4-BE49-F238E27FC236}">
                <a16:creationId xmlns:a16="http://schemas.microsoft.com/office/drawing/2014/main" id="{B375D4D5-B41C-83FD-96BA-ABD93D5DF71A}"/>
              </a:ext>
            </a:extLst>
          </p:cNvPr>
          <p:cNvGrpSpPr/>
          <p:nvPr/>
        </p:nvGrpSpPr>
        <p:grpSpPr>
          <a:xfrm>
            <a:off x="3819525" y="5486400"/>
            <a:ext cx="7981950" cy="857250"/>
            <a:chOff x="3771900" y="4305300"/>
            <a:chExt cx="7981950" cy="857250"/>
          </a:xfrm>
        </p:grpSpPr>
        <p:pic>
          <p:nvPicPr>
            <p:cNvPr id="89" name="Picture 88">
              <a:extLst>
                <a:ext uri="{FF2B5EF4-FFF2-40B4-BE49-F238E27FC236}">
                  <a16:creationId xmlns:a16="http://schemas.microsoft.com/office/drawing/2014/main" id="{B4CE9AEB-022E-1292-A9E5-D5F39DFF63B5}"/>
                </a:ext>
              </a:extLst>
            </p:cNvPr>
            <p:cNvPicPr>
              <a:picLocks noChangeAspect="1"/>
            </p:cNvPicPr>
            <p:nvPr/>
          </p:nvPicPr>
          <p:blipFill>
            <a:blip r:embed="rId18"/>
            <a:stretch>
              <a:fillRect/>
            </a:stretch>
          </p:blipFill>
          <p:spPr>
            <a:xfrm>
              <a:off x="3771900" y="4305300"/>
              <a:ext cx="5086350" cy="857250"/>
            </a:xfrm>
            <a:prstGeom prst="rect">
              <a:avLst/>
            </a:prstGeom>
          </p:spPr>
        </p:pic>
        <p:pic>
          <p:nvPicPr>
            <p:cNvPr id="90" name="Picture 89">
              <a:extLst>
                <a:ext uri="{FF2B5EF4-FFF2-40B4-BE49-F238E27FC236}">
                  <a16:creationId xmlns:a16="http://schemas.microsoft.com/office/drawing/2014/main" id="{1176597A-FADC-17B4-2543-829B9BD4AEC9}"/>
                </a:ext>
              </a:extLst>
            </p:cNvPr>
            <p:cNvPicPr>
              <a:picLocks noChangeAspect="1"/>
            </p:cNvPicPr>
            <p:nvPr/>
          </p:nvPicPr>
          <p:blipFill>
            <a:blip r:embed="rId19"/>
            <a:stretch>
              <a:fillRect/>
            </a:stretch>
          </p:blipFill>
          <p:spPr>
            <a:xfrm>
              <a:off x="8801100" y="4305300"/>
              <a:ext cx="2952750" cy="857250"/>
            </a:xfrm>
            <a:prstGeom prst="rect">
              <a:avLst/>
            </a:prstGeom>
          </p:spPr>
        </p:pic>
      </p:grpSp>
      <p:sp>
        <p:nvSpPr>
          <p:cNvPr id="4" name="Rectangle 3">
            <a:extLst>
              <a:ext uri="{FF2B5EF4-FFF2-40B4-BE49-F238E27FC236}">
                <a16:creationId xmlns:a16="http://schemas.microsoft.com/office/drawing/2014/main" id="{25BCF6CD-AF41-42D0-770B-894931D8EB4C}"/>
              </a:ext>
            </a:extLst>
          </p:cNvPr>
          <p:cNvSpPr/>
          <p:nvPr/>
        </p:nvSpPr>
        <p:spPr>
          <a:xfrm>
            <a:off x="8115300" y="5029200"/>
            <a:ext cx="876300" cy="20955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ccolade ouvrante 7">
            <a:extLst>
              <a:ext uri="{FF2B5EF4-FFF2-40B4-BE49-F238E27FC236}">
                <a16:creationId xmlns:a16="http://schemas.microsoft.com/office/drawing/2014/main" id="{EEDD87A1-DE3E-5364-8AA0-812D2E99166A}"/>
              </a:ext>
            </a:extLst>
          </p:cNvPr>
          <p:cNvSpPr/>
          <p:nvPr/>
        </p:nvSpPr>
        <p:spPr>
          <a:xfrm rot="5400000">
            <a:off x="7597775" y="1374841"/>
            <a:ext cx="346077" cy="8077202"/>
          </a:xfrm>
          <a:prstGeom prst="leftBrace">
            <a:avLst>
              <a:gd name="adj1" fmla="val 8333"/>
              <a:gd name="adj2" fmla="val 4020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12" name="Groupe 11">
            <a:extLst>
              <a:ext uri="{FF2B5EF4-FFF2-40B4-BE49-F238E27FC236}">
                <a16:creationId xmlns:a16="http://schemas.microsoft.com/office/drawing/2014/main" id="{2F35CAF9-E357-62E1-34EA-D59E4FA89661}"/>
              </a:ext>
            </a:extLst>
          </p:cNvPr>
          <p:cNvGrpSpPr/>
          <p:nvPr/>
        </p:nvGrpSpPr>
        <p:grpSpPr>
          <a:xfrm>
            <a:off x="2438399" y="3932839"/>
            <a:ext cx="885825" cy="828674"/>
            <a:chOff x="2114549" y="4010025"/>
            <a:chExt cx="885825" cy="828674"/>
          </a:xfrm>
        </p:grpSpPr>
        <p:grpSp>
          <p:nvGrpSpPr>
            <p:cNvPr id="13" name="Groupe 12">
              <a:extLst>
                <a:ext uri="{FF2B5EF4-FFF2-40B4-BE49-F238E27FC236}">
                  <a16:creationId xmlns:a16="http://schemas.microsoft.com/office/drawing/2014/main" id="{A2D03B8F-7E4D-518B-8F1D-D2F6EE2756C9}"/>
                </a:ext>
              </a:extLst>
            </p:cNvPr>
            <p:cNvGrpSpPr/>
            <p:nvPr/>
          </p:nvGrpSpPr>
          <p:grpSpPr>
            <a:xfrm>
              <a:off x="2114549" y="4010025"/>
              <a:ext cx="885825" cy="695325"/>
              <a:chOff x="2114549" y="4010025"/>
              <a:chExt cx="885825" cy="695325"/>
            </a:xfrm>
          </p:grpSpPr>
          <p:pic>
            <p:nvPicPr>
              <p:cNvPr id="19" name="Graphic 53" descr="Papier avec un remplissage uni">
                <a:extLst>
                  <a:ext uri="{FF2B5EF4-FFF2-40B4-BE49-F238E27FC236}">
                    <a16:creationId xmlns:a16="http://schemas.microsoft.com/office/drawing/2014/main" id="{F6A3CD7B-9272-C06B-35B9-9D4701569D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14549" y="4010025"/>
                <a:ext cx="504825" cy="504825"/>
              </a:xfrm>
              <a:prstGeom prst="rect">
                <a:avLst/>
              </a:prstGeom>
            </p:spPr>
          </p:pic>
          <p:sp>
            <p:nvSpPr>
              <p:cNvPr id="20" name="Rectangle 19">
                <a:extLst>
                  <a:ext uri="{FF2B5EF4-FFF2-40B4-BE49-F238E27FC236}">
                    <a16:creationId xmlns:a16="http://schemas.microsoft.com/office/drawing/2014/main" id="{ADA029CA-F956-0953-F33E-A4F263B08BA0}"/>
                  </a:ext>
                </a:extLst>
              </p:cNvPr>
              <p:cNvSpPr/>
              <p:nvPr/>
            </p:nvSpPr>
            <p:spPr>
              <a:xfrm>
                <a:off x="2295524" y="4133849"/>
                <a:ext cx="628650" cy="390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55" descr="Papier avec un remplissage uni">
                <a:extLst>
                  <a:ext uri="{FF2B5EF4-FFF2-40B4-BE49-F238E27FC236}">
                    <a16:creationId xmlns:a16="http://schemas.microsoft.com/office/drawing/2014/main" id="{B64314D7-5ED6-C99B-C5F0-76A71DB4EB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90749" y="4067175"/>
                <a:ext cx="504825" cy="504825"/>
              </a:xfrm>
              <a:prstGeom prst="rect">
                <a:avLst/>
              </a:prstGeom>
            </p:spPr>
          </p:pic>
          <p:sp>
            <p:nvSpPr>
              <p:cNvPr id="22" name="Rectangle 21">
                <a:extLst>
                  <a:ext uri="{FF2B5EF4-FFF2-40B4-BE49-F238E27FC236}">
                    <a16:creationId xmlns:a16="http://schemas.microsoft.com/office/drawing/2014/main" id="{8B7BFBE5-A5CA-076B-C239-60C5CDC80536}"/>
                  </a:ext>
                </a:extLst>
              </p:cNvPr>
              <p:cNvSpPr/>
              <p:nvPr/>
            </p:nvSpPr>
            <p:spPr>
              <a:xfrm>
                <a:off x="2371724" y="4200525"/>
                <a:ext cx="552450" cy="390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57" descr="Papier avec un remplissage uni">
                <a:extLst>
                  <a:ext uri="{FF2B5EF4-FFF2-40B4-BE49-F238E27FC236}">
                    <a16:creationId xmlns:a16="http://schemas.microsoft.com/office/drawing/2014/main" id="{2F1DD5C4-CD30-E18F-1B8E-3206FA0A39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66949" y="4133849"/>
                <a:ext cx="504825" cy="504825"/>
              </a:xfrm>
              <a:prstGeom prst="rect">
                <a:avLst/>
              </a:prstGeom>
            </p:spPr>
          </p:pic>
          <p:sp>
            <p:nvSpPr>
              <p:cNvPr id="24" name="Rectangle 23">
                <a:extLst>
                  <a:ext uri="{FF2B5EF4-FFF2-40B4-BE49-F238E27FC236}">
                    <a16:creationId xmlns:a16="http://schemas.microsoft.com/office/drawing/2014/main" id="{3FA266AE-325B-657E-9313-3C15AEF465B1}"/>
                  </a:ext>
                </a:extLst>
              </p:cNvPr>
              <p:cNvSpPr/>
              <p:nvPr/>
            </p:nvSpPr>
            <p:spPr>
              <a:xfrm>
                <a:off x="2447924" y="4257675"/>
                <a:ext cx="55245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59" descr="Papier avec un remplissage uni">
                <a:extLst>
                  <a:ext uri="{FF2B5EF4-FFF2-40B4-BE49-F238E27FC236}">
                    <a16:creationId xmlns:a16="http://schemas.microsoft.com/office/drawing/2014/main" id="{F06B5166-DDB5-4577-B280-292B057531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3149" y="4200525"/>
                <a:ext cx="504825" cy="504825"/>
              </a:xfrm>
              <a:prstGeom prst="rect">
                <a:avLst/>
              </a:prstGeom>
            </p:spPr>
          </p:pic>
          <p:sp>
            <p:nvSpPr>
              <p:cNvPr id="33" name="Rectangle 32">
                <a:extLst>
                  <a:ext uri="{FF2B5EF4-FFF2-40B4-BE49-F238E27FC236}">
                    <a16:creationId xmlns:a16="http://schemas.microsoft.com/office/drawing/2014/main" id="{281A4122-A9DC-D7B6-D612-DBE7F05CD75F}"/>
                  </a:ext>
                </a:extLst>
              </p:cNvPr>
              <p:cNvSpPr/>
              <p:nvPr/>
            </p:nvSpPr>
            <p:spPr>
              <a:xfrm>
                <a:off x="2524124" y="4324350"/>
                <a:ext cx="45720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e 13">
              <a:extLst>
                <a:ext uri="{FF2B5EF4-FFF2-40B4-BE49-F238E27FC236}">
                  <a16:creationId xmlns:a16="http://schemas.microsoft.com/office/drawing/2014/main" id="{D786CBFE-ECA9-D592-B6E6-185DD6EAB038}"/>
                </a:ext>
              </a:extLst>
            </p:cNvPr>
            <p:cNvGrpSpPr/>
            <p:nvPr/>
          </p:nvGrpSpPr>
          <p:grpSpPr>
            <a:xfrm>
              <a:off x="2419349" y="4267200"/>
              <a:ext cx="581025" cy="571499"/>
              <a:chOff x="2419349" y="4267200"/>
              <a:chExt cx="581025" cy="571499"/>
            </a:xfrm>
          </p:grpSpPr>
          <p:pic>
            <p:nvPicPr>
              <p:cNvPr id="15" name="Graphic 61" descr="Papier avec un remplissage uni">
                <a:extLst>
                  <a:ext uri="{FF2B5EF4-FFF2-40B4-BE49-F238E27FC236}">
                    <a16:creationId xmlns:a16="http://schemas.microsoft.com/office/drawing/2014/main" id="{65A9CDBA-1A8B-D41C-4C09-47BCA339C6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19349" y="4267200"/>
                <a:ext cx="504825" cy="504825"/>
              </a:xfrm>
              <a:prstGeom prst="rect">
                <a:avLst/>
              </a:prstGeom>
            </p:spPr>
          </p:pic>
          <p:sp>
            <p:nvSpPr>
              <p:cNvPr id="16" name="Rectangle 15">
                <a:extLst>
                  <a:ext uri="{FF2B5EF4-FFF2-40B4-BE49-F238E27FC236}">
                    <a16:creationId xmlns:a16="http://schemas.microsoft.com/office/drawing/2014/main" id="{8C441BF8-07D1-E5E4-586D-ECD519971C6A}"/>
                  </a:ext>
                </a:extLst>
              </p:cNvPr>
              <p:cNvSpPr/>
              <p:nvPr/>
            </p:nvSpPr>
            <p:spPr>
              <a:xfrm>
                <a:off x="2600324" y="4391024"/>
                <a:ext cx="40005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63" descr="Papier avec un remplissage uni">
                <a:extLst>
                  <a:ext uri="{FF2B5EF4-FFF2-40B4-BE49-F238E27FC236}">
                    <a16:creationId xmlns:a16="http://schemas.microsoft.com/office/drawing/2014/main" id="{FCE9BC2B-4457-BF7D-02C6-DC154A47F9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95549" y="4333874"/>
                <a:ext cx="504825" cy="504825"/>
              </a:xfrm>
              <a:prstGeom prst="rect">
                <a:avLst/>
              </a:prstGeom>
            </p:spPr>
          </p:pic>
        </p:grpSp>
      </p:grpSp>
      <p:sp>
        <p:nvSpPr>
          <p:cNvPr id="39" name="TextBox 68">
            <a:extLst>
              <a:ext uri="{FF2B5EF4-FFF2-40B4-BE49-F238E27FC236}">
                <a16:creationId xmlns:a16="http://schemas.microsoft.com/office/drawing/2014/main" id="{04BD5092-C824-5042-11D8-B94B51783510}"/>
              </a:ext>
            </a:extLst>
          </p:cNvPr>
          <p:cNvSpPr txBox="1"/>
          <p:nvPr/>
        </p:nvSpPr>
        <p:spPr>
          <a:xfrm>
            <a:off x="2205037" y="4752591"/>
            <a:ext cx="12954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2018 à 2023</a:t>
            </a:r>
            <a:endParaRPr lang="en-US" sz="1400">
              <a:cs typeface="Calibri"/>
            </a:endParaRPr>
          </a:p>
        </p:txBody>
      </p:sp>
    </p:spTree>
    <p:extLst>
      <p:ext uri="{BB962C8B-B14F-4D97-AF65-F5344CB8AC3E}">
        <p14:creationId xmlns:p14="http://schemas.microsoft.com/office/powerpoint/2010/main" val="318421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500"/>
                                        <p:tgtEl>
                                          <p:spTgt spid="7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nodeType="with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fade">
                                      <p:cBhvr>
                                        <p:cTn id="36" dur="500"/>
                                        <p:tgtEl>
                                          <p:spTgt spid="76"/>
                                        </p:tgtEl>
                                      </p:cBhvr>
                                    </p:animEffect>
                                  </p:childTnLst>
                                </p:cTn>
                              </p:par>
                              <p:par>
                                <p:cTn id="37" presetID="10" presetClass="entr" presetSubtype="0"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500"/>
                                        <p:tgtEl>
                                          <p:spTgt spid="77"/>
                                        </p:tgtEl>
                                      </p:cBhvr>
                                    </p:animEffect>
                                  </p:childTnLst>
                                </p:cTn>
                              </p:par>
                              <p:par>
                                <p:cTn id="40" presetID="10" presetClass="entr" presetSubtype="0"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par>
                                <p:cTn id="43" presetID="10" presetClass="entr" presetSubtype="0" fill="hold" nodeType="with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500"/>
                                        <p:tgtEl>
                                          <p:spTgt spid="80"/>
                                        </p:tgtEl>
                                      </p:cBhvr>
                                    </p:animEffect>
                                  </p:childTnLst>
                                </p:cTn>
                              </p:par>
                              <p:par>
                                <p:cTn id="46" presetID="10" presetClass="entr" presetSubtype="0" fill="hold" nodeType="with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fade">
                                      <p:cBhvr>
                                        <p:cTn id="48" dur="500"/>
                                        <p:tgtEl>
                                          <p:spTgt spid="8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500"/>
                                        <p:tgtEl>
                                          <p:spTgt spid="4"/>
                                        </p:tgtEl>
                                      </p:cBhvr>
                                    </p:animEffect>
                                  </p:childTnLst>
                                </p:cTn>
                              </p:par>
                              <p:par>
                                <p:cTn id="66" presetID="10" presetClass="entr" presetSubtype="0" fill="hold" nodeType="with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par>
                                <p:cTn id="74" presetID="10"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fade">
                                      <p:cBhvr>
                                        <p:cTn id="81" dur="500"/>
                                        <p:tgtEl>
                                          <p:spTgt spid="37"/>
                                        </p:tgtEl>
                                      </p:cBhvr>
                                    </p:animEffect>
                                  </p:childTnLst>
                                </p:cTn>
                              </p:par>
                              <p:par>
                                <p:cTn id="82" presetID="10" presetClass="entr" presetSubtype="0" fill="hold" nodeType="with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fade">
                                      <p:cBhvr>
                                        <p:cTn id="84" dur="500"/>
                                        <p:tgtEl>
                                          <p:spTgt spid="35"/>
                                        </p:tgtEl>
                                      </p:cBhvr>
                                    </p:animEffect>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par>
                                <p:cTn id="91" presetID="10" presetClass="entr" presetSubtype="0" fill="hold" nodeType="withEffect">
                                  <p:stCondLst>
                                    <p:cond delay="0"/>
                                  </p:stCondLst>
                                  <p:childTnLst>
                                    <p:set>
                                      <p:cBhvr>
                                        <p:cTn id="92" dur="1" fill="hold">
                                          <p:stCondLst>
                                            <p:cond delay="0"/>
                                          </p:stCondLst>
                                        </p:cTn>
                                        <p:tgtEl>
                                          <p:spTgt spid="83"/>
                                        </p:tgtEl>
                                        <p:attrNameLst>
                                          <p:attrName>style.visibility</p:attrName>
                                        </p:attrNameLst>
                                      </p:cBhvr>
                                      <p:to>
                                        <p:strVal val="visible"/>
                                      </p:to>
                                    </p:set>
                                    <p:animEffect transition="in" filter="fade">
                                      <p:cBhvr>
                                        <p:cTn id="93" dur="500"/>
                                        <p:tgtEl>
                                          <p:spTgt spid="83"/>
                                        </p:tgtEl>
                                      </p:cBhvr>
                                    </p:animEffect>
                                  </p:childTnLst>
                                </p:cTn>
                              </p:par>
                              <p:par>
                                <p:cTn id="94" presetID="10" presetClass="entr" presetSubtype="0" fill="hold" nodeType="withEffect">
                                  <p:stCondLst>
                                    <p:cond delay="0"/>
                                  </p:stCondLst>
                                  <p:childTnLst>
                                    <p:set>
                                      <p:cBhvr>
                                        <p:cTn id="95" dur="1" fill="hold">
                                          <p:stCondLst>
                                            <p:cond delay="0"/>
                                          </p:stCondLst>
                                        </p:cTn>
                                        <p:tgtEl>
                                          <p:spTgt spid="85"/>
                                        </p:tgtEl>
                                        <p:attrNameLst>
                                          <p:attrName>style.visibility</p:attrName>
                                        </p:attrNameLst>
                                      </p:cBhvr>
                                      <p:to>
                                        <p:strVal val="visible"/>
                                      </p:to>
                                    </p:set>
                                    <p:animEffect transition="in" filter="fade">
                                      <p:cBhvr>
                                        <p:cTn id="96" dur="500"/>
                                        <p:tgtEl>
                                          <p:spTgt spid="85"/>
                                        </p:tgtEl>
                                      </p:cBhvr>
                                    </p:animEffect>
                                  </p:childTnLst>
                                </p:cTn>
                              </p:par>
                              <p:par>
                                <p:cTn id="97" presetID="10" presetClass="entr" presetSubtype="0" fill="hold" nodeType="withEffect">
                                  <p:stCondLst>
                                    <p:cond delay="0"/>
                                  </p:stCondLst>
                                  <p:childTnLst>
                                    <p:set>
                                      <p:cBhvr>
                                        <p:cTn id="98" dur="1" fill="hold">
                                          <p:stCondLst>
                                            <p:cond delay="0"/>
                                          </p:stCondLst>
                                        </p:cTn>
                                        <p:tgtEl>
                                          <p:spTgt spid="86"/>
                                        </p:tgtEl>
                                        <p:attrNameLst>
                                          <p:attrName>style.visibility</p:attrName>
                                        </p:attrNameLst>
                                      </p:cBhvr>
                                      <p:to>
                                        <p:strVal val="visible"/>
                                      </p:to>
                                    </p:set>
                                    <p:animEffect transition="in" filter="fade">
                                      <p:cBhvr>
                                        <p:cTn id="9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4" grpId="0"/>
      <p:bldP spid="37" grpId="0"/>
      <p:bldP spid="38" grpId="0"/>
      <p:bldP spid="69" grpId="0"/>
      <p:bldP spid="70" grpId="0"/>
      <p:bldP spid="4" grpId="0" animBg="1"/>
      <p:bldP spid="8" grpId="0" animBg="1"/>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F595673-A4A7-D12B-8715-E66799F44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464" y="1893125"/>
            <a:ext cx="2789873" cy="3719830"/>
          </a:xfrm>
          <a:prstGeom prst="rect">
            <a:avLst/>
          </a:prstGeom>
          <a:noFill/>
          <a:extLst>
            <a:ext uri="{909E8E84-426E-40DD-AFC4-6F175D3DCCD1}">
              <a14:hiddenFill xmlns:a14="http://schemas.microsoft.com/office/drawing/2010/main">
                <a:solidFill>
                  <a:srgbClr val="FFFFFF"/>
                </a:solidFill>
              </a14:hiddenFill>
            </a:ext>
          </a:extLst>
        </p:spPr>
      </p:pic>
      <p:sp>
        <p:nvSpPr>
          <p:cNvPr id="5" name="Titre 1">
            <a:extLst>
              <a:ext uri="{FF2B5EF4-FFF2-40B4-BE49-F238E27FC236}">
                <a16:creationId xmlns:a16="http://schemas.microsoft.com/office/drawing/2014/main" id="{43404420-1997-1DB7-7E5B-881A56BDF940}"/>
              </a:ext>
            </a:extLst>
          </p:cNvPr>
          <p:cNvSpPr>
            <a:spLocks noGrp="1"/>
          </p:cNvSpPr>
          <p:nvPr>
            <p:ph type="title"/>
          </p:nvPr>
        </p:nvSpPr>
        <p:spPr/>
        <p:txBody>
          <a:bodyPr/>
          <a:lstStyle/>
          <a:p>
            <a:r>
              <a:rPr lang="fr-FR" b="1"/>
              <a:t>Peleur</a:t>
            </a:r>
          </a:p>
        </p:txBody>
      </p:sp>
      <p:sp>
        <p:nvSpPr>
          <p:cNvPr id="6" name="ZoneTexte 5">
            <a:extLst>
              <a:ext uri="{FF2B5EF4-FFF2-40B4-BE49-F238E27FC236}">
                <a16:creationId xmlns:a16="http://schemas.microsoft.com/office/drawing/2014/main" id="{6B9393D8-B3E1-55A9-4E77-365219384544}"/>
              </a:ext>
            </a:extLst>
          </p:cNvPr>
          <p:cNvSpPr txBox="1"/>
          <p:nvPr/>
        </p:nvSpPr>
        <p:spPr>
          <a:xfrm>
            <a:off x="6595188" y="3443400"/>
            <a:ext cx="5596812"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FR" b="1" err="1">
                <a:solidFill>
                  <a:schemeClr val="accent4">
                    <a:lumMod val="75000"/>
                  </a:schemeClr>
                </a:solidFill>
              </a:rPr>
              <a:t>Débit_Entr</a:t>
            </a:r>
            <a:endParaRPr lang="fr-FR" b="1">
              <a:solidFill>
                <a:schemeClr val="accent4">
                  <a:lumMod val="75000"/>
                </a:schemeClr>
              </a:solidFill>
            </a:endParaRPr>
          </a:p>
          <a:p>
            <a:pPr marL="285750" indent="-285750">
              <a:lnSpc>
                <a:spcPct val="150000"/>
              </a:lnSpc>
              <a:buFont typeface="Arial" panose="020B0604020202020204" pitchFamily="34" charset="0"/>
              <a:buChar char="•"/>
            </a:pPr>
            <a:r>
              <a:rPr lang="fr-FR" b="1" err="1">
                <a:solidFill>
                  <a:schemeClr val="accent5">
                    <a:lumMod val="75000"/>
                  </a:schemeClr>
                </a:solidFill>
              </a:rPr>
              <a:t>Temps_de_pelage</a:t>
            </a:r>
            <a:endParaRPr lang="fr-FR" b="1">
              <a:solidFill>
                <a:schemeClr val="accent5">
                  <a:lumMod val="75000"/>
                </a:schemeClr>
              </a:solidFill>
            </a:endParaRPr>
          </a:p>
          <a:p>
            <a:pPr marL="285750" indent="-285750">
              <a:lnSpc>
                <a:spcPct val="150000"/>
              </a:lnSpc>
              <a:buFont typeface="Arial" panose="020B0604020202020204" pitchFamily="34" charset="0"/>
              <a:buChar char="•"/>
            </a:pPr>
            <a:endParaRPr lang="fr-FR"/>
          </a:p>
        </p:txBody>
      </p:sp>
      <p:sp>
        <p:nvSpPr>
          <p:cNvPr id="7" name="Bouton d’action : accueil 6">
            <a:hlinkClick r:id="rId3" action="ppaction://hlinksldjump" highlightClick="1"/>
            <a:extLst>
              <a:ext uri="{FF2B5EF4-FFF2-40B4-BE49-F238E27FC236}">
                <a16:creationId xmlns:a16="http://schemas.microsoft.com/office/drawing/2014/main" id="{7108B75B-7723-1FD1-B331-1FB5B140E8C7}"/>
              </a:ext>
            </a:extLst>
          </p:cNvPr>
          <p:cNvSpPr/>
          <p:nvPr/>
        </p:nvSpPr>
        <p:spPr>
          <a:xfrm>
            <a:off x="10474960" y="5374640"/>
            <a:ext cx="878840" cy="741680"/>
          </a:xfrm>
          <a:prstGeom prst="actionButtonHom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id="{50644DDB-2601-CB34-DBAD-77230FBBA732}"/>
              </a:ext>
            </a:extLst>
          </p:cNvPr>
          <p:cNvGrpSpPr/>
          <p:nvPr/>
        </p:nvGrpSpPr>
        <p:grpSpPr>
          <a:xfrm>
            <a:off x="8084042" y="279773"/>
            <a:ext cx="3840480" cy="2229554"/>
            <a:chOff x="8214360" y="243840"/>
            <a:chExt cx="3840480" cy="2229554"/>
          </a:xfrm>
        </p:grpSpPr>
        <p:sp>
          <p:nvSpPr>
            <p:cNvPr id="9" name="Rectangle : coins arrondis 8">
              <a:extLst>
                <a:ext uri="{FF2B5EF4-FFF2-40B4-BE49-F238E27FC236}">
                  <a16:creationId xmlns:a16="http://schemas.microsoft.com/office/drawing/2014/main" id="{030E0BC1-B72D-93BB-674D-1CC1121D68CA}"/>
                </a:ext>
              </a:extLst>
            </p:cNvPr>
            <p:cNvSpPr/>
            <p:nvPr/>
          </p:nvSpPr>
          <p:spPr>
            <a:xfrm>
              <a:off x="8214360" y="243840"/>
              <a:ext cx="3840480" cy="183896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7AB132BA-678F-D54A-AC21-0B4CE7AF997E}"/>
                </a:ext>
              </a:extLst>
            </p:cNvPr>
            <p:cNvSpPr txBox="1"/>
            <p:nvPr/>
          </p:nvSpPr>
          <p:spPr>
            <a:xfrm>
              <a:off x="8336280" y="365125"/>
              <a:ext cx="3718560" cy="2108269"/>
            </a:xfrm>
            <a:prstGeom prst="rect">
              <a:avLst/>
            </a:prstGeom>
            <a:noFill/>
          </p:spPr>
          <p:txBody>
            <a:bodyPr wrap="square" rtlCol="0">
              <a:spAutoFit/>
            </a:bodyPr>
            <a:lstStyle/>
            <a:p>
              <a:r>
                <a:rPr lang="fr-FR" b="1" u="sng"/>
                <a:t>Légende (Provenance des variables) :</a:t>
              </a:r>
            </a:p>
            <a:p>
              <a:endParaRPr lang="fr-FR" sz="400"/>
            </a:p>
            <a:p>
              <a:r>
                <a:rPr lang="fr-FR" b="1" err="1">
                  <a:solidFill>
                    <a:schemeClr val="accent2">
                      <a:lumMod val="75000"/>
                    </a:schemeClr>
                  </a:solidFill>
                </a:rPr>
                <a:t>Consommation_PDT</a:t>
              </a:r>
              <a:endParaRPr lang="fr-FR" b="1">
                <a:solidFill>
                  <a:schemeClr val="accent2">
                    <a:lumMod val="75000"/>
                  </a:schemeClr>
                </a:solidFill>
              </a:endParaRPr>
            </a:p>
            <a:p>
              <a:r>
                <a:rPr lang="fr-FR" b="1">
                  <a:solidFill>
                    <a:schemeClr val="accent6">
                      <a:lumMod val="75000"/>
                    </a:schemeClr>
                  </a:solidFill>
                </a:rPr>
                <a:t>PDT</a:t>
              </a:r>
            </a:p>
            <a:p>
              <a:r>
                <a:rPr lang="fr-FR" b="1" err="1">
                  <a:solidFill>
                    <a:schemeClr val="accent4">
                      <a:lumMod val="75000"/>
                    </a:schemeClr>
                  </a:solidFill>
                </a:rPr>
                <a:t>Indicateurs_Frittage</a:t>
              </a:r>
              <a:endParaRPr lang="fr-FR" b="1">
                <a:solidFill>
                  <a:schemeClr val="accent4">
                    <a:lumMod val="75000"/>
                  </a:schemeClr>
                </a:solidFill>
              </a:endParaRPr>
            </a:p>
            <a:p>
              <a:r>
                <a:rPr lang="fr-FR" b="1" err="1">
                  <a:solidFill>
                    <a:schemeClr val="accent5">
                      <a:lumMod val="75000"/>
                    </a:schemeClr>
                  </a:solidFill>
                </a:rPr>
                <a:t>Indicateurs_Qualite</a:t>
              </a:r>
              <a:endParaRPr lang="fr-FR" b="1">
                <a:solidFill>
                  <a:schemeClr val="accent5">
                    <a:lumMod val="75000"/>
                  </a:schemeClr>
                </a:solidFill>
              </a:endParaRPr>
            </a:p>
            <a:p>
              <a:endParaRPr lang="fr-FR"/>
            </a:p>
            <a:p>
              <a:endParaRPr lang="fr-FR"/>
            </a:p>
          </p:txBody>
        </p:sp>
      </p:grpSp>
      <p:grpSp>
        <p:nvGrpSpPr>
          <p:cNvPr id="11" name="Groupe 10">
            <a:extLst>
              <a:ext uri="{FF2B5EF4-FFF2-40B4-BE49-F238E27FC236}">
                <a16:creationId xmlns:a16="http://schemas.microsoft.com/office/drawing/2014/main" id="{51AD35A4-8253-7F58-AF8D-BDF40A3BF583}"/>
              </a:ext>
            </a:extLst>
          </p:cNvPr>
          <p:cNvGrpSpPr/>
          <p:nvPr/>
        </p:nvGrpSpPr>
        <p:grpSpPr>
          <a:xfrm>
            <a:off x="381419" y="2432810"/>
            <a:ext cx="2060554" cy="3170081"/>
            <a:chOff x="6946329" y="562745"/>
            <a:chExt cx="1141455" cy="1933487"/>
          </a:xfrm>
        </p:grpSpPr>
        <p:sp>
          <p:nvSpPr>
            <p:cNvPr id="12" name="Organigramme : Connecteur page suivante 11">
              <a:extLst>
                <a:ext uri="{FF2B5EF4-FFF2-40B4-BE49-F238E27FC236}">
                  <a16:creationId xmlns:a16="http://schemas.microsoft.com/office/drawing/2014/main" id="{58186198-3BD0-627D-DC62-2F3ADBBC9886}"/>
                </a:ext>
              </a:extLst>
            </p:cNvPr>
            <p:cNvSpPr/>
            <p:nvPr/>
          </p:nvSpPr>
          <p:spPr>
            <a:xfrm>
              <a:off x="7083983" y="562745"/>
              <a:ext cx="1003801" cy="1441770"/>
            </a:xfrm>
            <a:prstGeom prst="flowChartOffpageConnector">
              <a:avLst/>
            </a:prstGeom>
            <a:solidFill>
              <a:schemeClr val="bg1"/>
            </a:solid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 name="Groupe 12">
              <a:extLst>
                <a:ext uri="{FF2B5EF4-FFF2-40B4-BE49-F238E27FC236}">
                  <a16:creationId xmlns:a16="http://schemas.microsoft.com/office/drawing/2014/main" id="{6C556DFB-B603-CC50-F49E-50B53E058316}"/>
                </a:ext>
              </a:extLst>
            </p:cNvPr>
            <p:cNvGrpSpPr/>
            <p:nvPr/>
          </p:nvGrpSpPr>
          <p:grpSpPr>
            <a:xfrm>
              <a:off x="6946329" y="970075"/>
              <a:ext cx="1003802" cy="1526157"/>
              <a:chOff x="3039652" y="578091"/>
              <a:chExt cx="1762502" cy="2528348"/>
            </a:xfrm>
          </p:grpSpPr>
          <p:sp>
            <p:nvSpPr>
              <p:cNvPr id="14" name="Flèche : pentagone 13">
                <a:hlinkClick r:id="rId4" action="ppaction://hlinksldjump" highlightClick="1"/>
                <a:extLst>
                  <a:ext uri="{FF2B5EF4-FFF2-40B4-BE49-F238E27FC236}">
                    <a16:creationId xmlns:a16="http://schemas.microsoft.com/office/drawing/2014/main" id="{ADFD01AD-1804-5437-CF1D-DC48FEB426DF}"/>
                  </a:ext>
                </a:extLst>
              </p:cNvPr>
              <p:cNvSpPr/>
              <p:nvPr/>
            </p:nvSpPr>
            <p:spPr>
              <a:xfrm rot="5400000">
                <a:off x="2656730" y="961015"/>
                <a:ext cx="2528348" cy="1762500"/>
              </a:xfrm>
              <a:prstGeom prst="homePlate">
                <a:avLst>
                  <a:gd name="adj" fmla="val 29354"/>
                </a:avLst>
              </a:prstGeom>
              <a:solidFill>
                <a:schemeClr val="bg1"/>
              </a:solid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F0FC4CFB-1D13-32CA-5F80-8B8E8C8CDBBF}"/>
                  </a:ext>
                </a:extLst>
              </p:cNvPr>
              <p:cNvSpPr txBox="1"/>
              <p:nvPr/>
            </p:nvSpPr>
            <p:spPr>
              <a:xfrm>
                <a:off x="3039652" y="1612399"/>
                <a:ext cx="1762502" cy="560874"/>
              </a:xfrm>
              <a:prstGeom prst="rect">
                <a:avLst/>
              </a:prstGeom>
              <a:noFill/>
            </p:spPr>
            <p:txBody>
              <a:bodyPr wrap="square" rtlCol="0">
                <a:spAutoFit/>
              </a:bodyPr>
              <a:lstStyle/>
              <a:p>
                <a:pPr algn="ctr"/>
                <a:r>
                  <a:rPr lang="fr-FR" sz="1600"/>
                  <a:t>Peleur</a:t>
                </a:r>
                <a:endParaRPr lang="fr-FR"/>
              </a:p>
            </p:txBody>
          </p:sp>
        </p:grpSp>
      </p:grpSp>
      <p:sp>
        <p:nvSpPr>
          <p:cNvPr id="2" name="Espace réservé du numéro de diapositive 3">
            <a:extLst>
              <a:ext uri="{FF2B5EF4-FFF2-40B4-BE49-F238E27FC236}">
                <a16:creationId xmlns:a16="http://schemas.microsoft.com/office/drawing/2014/main" id="{43B401B4-BB3B-3787-30F2-097BEDF3D540}"/>
              </a:ext>
            </a:extLst>
          </p:cNvPr>
          <p:cNvSpPr>
            <a:spLocks noGrp="1"/>
          </p:cNvSpPr>
          <p:nvPr>
            <p:ph type="sldNum" sz="quarter" idx="12"/>
          </p:nvPr>
        </p:nvSpPr>
        <p:spPr>
          <a:xfrm>
            <a:off x="9448800" y="6492875"/>
            <a:ext cx="2743200" cy="365125"/>
          </a:xfrm>
        </p:spPr>
        <p:txBody>
          <a:bodyPr/>
          <a:lstStyle/>
          <a:p>
            <a:fld id="{21D9F5FE-0FED-4652-B94E-2573D89FB861}" type="slidenum">
              <a:rPr lang="fr-FR" smtClean="0"/>
              <a:t>31</a:t>
            </a:fld>
            <a:endParaRPr lang="fr-FR"/>
          </a:p>
        </p:txBody>
      </p:sp>
    </p:spTree>
    <p:extLst>
      <p:ext uri="{BB962C8B-B14F-4D97-AF65-F5344CB8AC3E}">
        <p14:creationId xmlns:p14="http://schemas.microsoft.com/office/powerpoint/2010/main" val="1926774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017B65-80E0-BA07-3ED9-C9F99145D94D}"/>
              </a:ext>
            </a:extLst>
          </p:cNvPr>
          <p:cNvSpPr>
            <a:spLocks noGrp="1"/>
          </p:cNvSpPr>
          <p:nvPr>
            <p:ph type="title"/>
          </p:nvPr>
        </p:nvSpPr>
        <p:spPr/>
        <p:txBody>
          <a:bodyPr/>
          <a:lstStyle/>
          <a:p>
            <a:r>
              <a:rPr lang="fr-FR" b="1"/>
              <a:t>A l’arrivée pour le stockage PDT</a:t>
            </a:r>
          </a:p>
        </p:txBody>
      </p:sp>
      <p:sp>
        <p:nvSpPr>
          <p:cNvPr id="3" name="Espace réservé du contenu 2">
            <a:extLst>
              <a:ext uri="{FF2B5EF4-FFF2-40B4-BE49-F238E27FC236}">
                <a16:creationId xmlns:a16="http://schemas.microsoft.com/office/drawing/2014/main" id="{2F23AF71-2DBB-F8CE-2B8F-1B5E293117DC}"/>
              </a:ext>
            </a:extLst>
          </p:cNvPr>
          <p:cNvSpPr>
            <a:spLocks noGrp="1"/>
          </p:cNvSpPr>
          <p:nvPr>
            <p:ph idx="4294967295"/>
          </p:nvPr>
        </p:nvSpPr>
        <p:spPr>
          <a:xfrm>
            <a:off x="0" y="2481263"/>
            <a:ext cx="4210050" cy="2894012"/>
          </a:xfrm>
        </p:spPr>
        <p:txBody>
          <a:bodyPr>
            <a:noAutofit/>
          </a:bodyPr>
          <a:lstStyle/>
          <a:p>
            <a:pPr>
              <a:lnSpc>
                <a:spcPct val="150000"/>
              </a:lnSpc>
              <a:spcBef>
                <a:spcPts val="0"/>
              </a:spcBef>
            </a:pPr>
            <a:r>
              <a:rPr lang="fr-FR" sz="1800" b="1">
                <a:solidFill>
                  <a:schemeClr val="accent6">
                    <a:lumMod val="75000"/>
                  </a:schemeClr>
                </a:solidFill>
              </a:rPr>
              <a:t>%_</a:t>
            </a:r>
            <a:r>
              <a:rPr lang="fr-FR" sz="1800" b="1" err="1">
                <a:solidFill>
                  <a:schemeClr val="accent6">
                    <a:lumMod val="75000"/>
                  </a:schemeClr>
                </a:solidFill>
              </a:rPr>
              <a:t>Autres_défauts</a:t>
            </a:r>
            <a:endParaRPr lang="fr-FR" sz="1800" b="1">
              <a:solidFill>
                <a:schemeClr val="accent6">
                  <a:lumMod val="75000"/>
                </a:schemeClr>
              </a:solidFill>
            </a:endParaRPr>
          </a:p>
          <a:p>
            <a:pPr>
              <a:lnSpc>
                <a:spcPct val="150000"/>
              </a:lnSpc>
              <a:spcBef>
                <a:spcPts val="0"/>
              </a:spcBef>
            </a:pPr>
            <a:r>
              <a:rPr lang="fr-FR" sz="1800" b="1">
                <a:solidFill>
                  <a:schemeClr val="accent6">
                    <a:lumMod val="75000"/>
                  </a:schemeClr>
                </a:solidFill>
              </a:rPr>
              <a:t>%_</a:t>
            </a:r>
            <a:r>
              <a:rPr lang="fr-FR" sz="1800" b="1" err="1">
                <a:solidFill>
                  <a:schemeClr val="accent6">
                    <a:lumMod val="75000"/>
                  </a:schemeClr>
                </a:solidFill>
              </a:rPr>
              <a:t>Brulures_talons</a:t>
            </a:r>
            <a:endParaRPr lang="fr-FR" sz="1800" b="1">
              <a:solidFill>
                <a:schemeClr val="accent6">
                  <a:lumMod val="75000"/>
                </a:schemeClr>
              </a:solidFill>
            </a:endParaRPr>
          </a:p>
          <a:p>
            <a:pPr>
              <a:lnSpc>
                <a:spcPct val="150000"/>
              </a:lnSpc>
              <a:spcBef>
                <a:spcPts val="0"/>
              </a:spcBef>
            </a:pPr>
            <a:r>
              <a:rPr lang="fr-FR" sz="1800" b="1">
                <a:solidFill>
                  <a:schemeClr val="accent6">
                    <a:lumMod val="75000"/>
                  </a:schemeClr>
                </a:solidFill>
              </a:rPr>
              <a:t>%_</a:t>
            </a:r>
            <a:r>
              <a:rPr lang="fr-FR" sz="1800" b="1" err="1">
                <a:solidFill>
                  <a:schemeClr val="accent6">
                    <a:lumMod val="75000"/>
                  </a:schemeClr>
                </a:solidFill>
              </a:rPr>
              <a:t>Choquees</a:t>
            </a:r>
            <a:endParaRPr lang="fr-FR" sz="1800" b="1">
              <a:solidFill>
                <a:schemeClr val="accent6">
                  <a:lumMod val="75000"/>
                </a:schemeClr>
              </a:solidFill>
            </a:endParaRPr>
          </a:p>
          <a:p>
            <a:pPr>
              <a:lnSpc>
                <a:spcPct val="150000"/>
              </a:lnSpc>
              <a:spcBef>
                <a:spcPts val="0"/>
              </a:spcBef>
            </a:pPr>
            <a:r>
              <a:rPr lang="fr-FR" sz="1800" b="1">
                <a:solidFill>
                  <a:schemeClr val="accent6">
                    <a:lumMod val="75000"/>
                  </a:schemeClr>
                </a:solidFill>
              </a:rPr>
              <a:t>%_</a:t>
            </a:r>
            <a:r>
              <a:rPr lang="fr-FR" sz="1800" b="1" err="1">
                <a:solidFill>
                  <a:schemeClr val="accent6">
                    <a:lumMod val="75000"/>
                  </a:schemeClr>
                </a:solidFill>
              </a:rPr>
              <a:t>Coeurs_bruns</a:t>
            </a:r>
            <a:endParaRPr lang="fr-FR" sz="1800" b="1">
              <a:solidFill>
                <a:schemeClr val="accent6">
                  <a:lumMod val="75000"/>
                </a:schemeClr>
              </a:solidFill>
            </a:endParaRPr>
          </a:p>
          <a:p>
            <a:pPr>
              <a:lnSpc>
                <a:spcPct val="150000"/>
              </a:lnSpc>
              <a:spcBef>
                <a:spcPts val="0"/>
              </a:spcBef>
            </a:pPr>
            <a:r>
              <a:rPr lang="fr-FR" sz="1800" b="1">
                <a:solidFill>
                  <a:schemeClr val="accent6">
                    <a:lumMod val="75000"/>
                  </a:schemeClr>
                </a:solidFill>
              </a:rPr>
              <a:t>%_</a:t>
            </a:r>
            <a:r>
              <a:rPr lang="fr-FR" sz="1800" b="1" err="1">
                <a:solidFill>
                  <a:schemeClr val="accent6">
                    <a:lumMod val="75000"/>
                  </a:schemeClr>
                </a:solidFill>
              </a:rPr>
              <a:t>Coupees</a:t>
            </a:r>
            <a:endParaRPr lang="fr-FR" sz="1800" b="1">
              <a:solidFill>
                <a:schemeClr val="accent6">
                  <a:lumMod val="75000"/>
                </a:schemeClr>
              </a:solidFill>
            </a:endParaRPr>
          </a:p>
          <a:p>
            <a:pPr>
              <a:lnSpc>
                <a:spcPct val="150000"/>
              </a:lnSpc>
              <a:spcBef>
                <a:spcPts val="0"/>
              </a:spcBef>
            </a:pPr>
            <a:r>
              <a:rPr lang="fr-FR" sz="1800" b="1">
                <a:solidFill>
                  <a:schemeClr val="accent6">
                    <a:lumMod val="75000"/>
                  </a:schemeClr>
                </a:solidFill>
              </a:rPr>
              <a:t>%_Creuses</a:t>
            </a:r>
          </a:p>
          <a:p>
            <a:pPr>
              <a:lnSpc>
                <a:spcPct val="150000"/>
              </a:lnSpc>
              <a:spcBef>
                <a:spcPts val="0"/>
              </a:spcBef>
            </a:pPr>
            <a:r>
              <a:rPr lang="fr-FR" sz="1800" b="1">
                <a:solidFill>
                  <a:schemeClr val="accent6">
                    <a:lumMod val="75000"/>
                  </a:schemeClr>
                </a:solidFill>
              </a:rPr>
              <a:t>%_</a:t>
            </a:r>
            <a:r>
              <a:rPr lang="fr-FR" sz="1800" b="1" err="1">
                <a:solidFill>
                  <a:schemeClr val="accent6">
                    <a:lumMod val="75000"/>
                  </a:schemeClr>
                </a:solidFill>
              </a:rPr>
              <a:t>Germees</a:t>
            </a:r>
            <a:endParaRPr lang="fr-FR" sz="1800" b="1">
              <a:solidFill>
                <a:schemeClr val="accent6">
                  <a:lumMod val="75000"/>
                </a:schemeClr>
              </a:solidFill>
            </a:endParaRPr>
          </a:p>
        </p:txBody>
      </p:sp>
      <p:grpSp>
        <p:nvGrpSpPr>
          <p:cNvPr id="10" name="Groupe 9">
            <a:extLst>
              <a:ext uri="{FF2B5EF4-FFF2-40B4-BE49-F238E27FC236}">
                <a16:creationId xmlns:a16="http://schemas.microsoft.com/office/drawing/2014/main" id="{AC51399B-C284-CDD2-F881-DA1BDA9D16F4}"/>
              </a:ext>
            </a:extLst>
          </p:cNvPr>
          <p:cNvGrpSpPr/>
          <p:nvPr/>
        </p:nvGrpSpPr>
        <p:grpSpPr>
          <a:xfrm>
            <a:off x="8084042" y="279773"/>
            <a:ext cx="3840480" cy="2229554"/>
            <a:chOff x="8214360" y="243840"/>
            <a:chExt cx="3840480" cy="2229554"/>
          </a:xfrm>
        </p:grpSpPr>
        <p:sp>
          <p:nvSpPr>
            <p:cNvPr id="11" name="Rectangle : coins arrondis 10">
              <a:extLst>
                <a:ext uri="{FF2B5EF4-FFF2-40B4-BE49-F238E27FC236}">
                  <a16:creationId xmlns:a16="http://schemas.microsoft.com/office/drawing/2014/main" id="{64E63B31-AE65-73B3-C78D-5BF8F5584DD3}"/>
                </a:ext>
              </a:extLst>
            </p:cNvPr>
            <p:cNvSpPr/>
            <p:nvPr/>
          </p:nvSpPr>
          <p:spPr>
            <a:xfrm>
              <a:off x="8214360" y="243840"/>
              <a:ext cx="3840480" cy="183896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6157E84C-AFBD-5A28-A6D6-F7C7F6A8416C}"/>
                </a:ext>
              </a:extLst>
            </p:cNvPr>
            <p:cNvSpPr txBox="1"/>
            <p:nvPr/>
          </p:nvSpPr>
          <p:spPr>
            <a:xfrm>
              <a:off x="8336280" y="365125"/>
              <a:ext cx="3718560" cy="2108269"/>
            </a:xfrm>
            <a:prstGeom prst="rect">
              <a:avLst/>
            </a:prstGeom>
            <a:noFill/>
          </p:spPr>
          <p:txBody>
            <a:bodyPr wrap="square" rtlCol="0">
              <a:spAutoFit/>
            </a:bodyPr>
            <a:lstStyle/>
            <a:p>
              <a:r>
                <a:rPr lang="fr-FR" b="1" u="sng"/>
                <a:t>Légende (Provenance des variables) :</a:t>
              </a:r>
            </a:p>
            <a:p>
              <a:endParaRPr lang="fr-FR" sz="400"/>
            </a:p>
            <a:p>
              <a:r>
                <a:rPr lang="fr-FR" b="1" err="1">
                  <a:solidFill>
                    <a:schemeClr val="accent2">
                      <a:lumMod val="75000"/>
                    </a:schemeClr>
                  </a:solidFill>
                </a:rPr>
                <a:t>Consommation_PDT</a:t>
              </a:r>
              <a:endParaRPr lang="fr-FR" b="1">
                <a:solidFill>
                  <a:schemeClr val="accent2">
                    <a:lumMod val="75000"/>
                  </a:schemeClr>
                </a:solidFill>
              </a:endParaRPr>
            </a:p>
            <a:p>
              <a:r>
                <a:rPr lang="fr-FR" b="1">
                  <a:solidFill>
                    <a:schemeClr val="accent6">
                      <a:lumMod val="75000"/>
                    </a:schemeClr>
                  </a:solidFill>
                </a:rPr>
                <a:t>PDT</a:t>
              </a:r>
            </a:p>
            <a:p>
              <a:r>
                <a:rPr lang="fr-FR" b="1" err="1">
                  <a:solidFill>
                    <a:schemeClr val="accent4">
                      <a:lumMod val="75000"/>
                    </a:schemeClr>
                  </a:solidFill>
                </a:rPr>
                <a:t>Indicateurs_Frittage</a:t>
              </a:r>
              <a:endParaRPr lang="fr-FR" b="1">
                <a:solidFill>
                  <a:schemeClr val="accent4">
                    <a:lumMod val="75000"/>
                  </a:schemeClr>
                </a:solidFill>
              </a:endParaRPr>
            </a:p>
            <a:p>
              <a:r>
                <a:rPr lang="fr-FR" b="1" err="1">
                  <a:solidFill>
                    <a:schemeClr val="accent5">
                      <a:lumMod val="75000"/>
                    </a:schemeClr>
                  </a:solidFill>
                </a:rPr>
                <a:t>Indicateurs_Qualite</a:t>
              </a:r>
              <a:endParaRPr lang="fr-FR" b="1">
                <a:solidFill>
                  <a:schemeClr val="accent5">
                    <a:lumMod val="75000"/>
                  </a:schemeClr>
                </a:solidFill>
              </a:endParaRPr>
            </a:p>
            <a:p>
              <a:endParaRPr lang="fr-FR"/>
            </a:p>
            <a:p>
              <a:endParaRPr lang="fr-FR"/>
            </a:p>
          </p:txBody>
        </p:sp>
      </p:grpSp>
      <p:sp>
        <p:nvSpPr>
          <p:cNvPr id="14" name="ZoneTexte 13">
            <a:extLst>
              <a:ext uri="{FF2B5EF4-FFF2-40B4-BE49-F238E27FC236}">
                <a16:creationId xmlns:a16="http://schemas.microsoft.com/office/drawing/2014/main" id="{2B02609B-EA46-3BE7-49E5-009A23BDECEC}"/>
              </a:ext>
            </a:extLst>
          </p:cNvPr>
          <p:cNvSpPr txBox="1"/>
          <p:nvPr/>
        </p:nvSpPr>
        <p:spPr>
          <a:xfrm>
            <a:off x="3599411" y="2507498"/>
            <a:ext cx="2268998" cy="295786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fr-FR" sz="1800" b="1">
                <a:solidFill>
                  <a:schemeClr val="accent6">
                    <a:lumMod val="75000"/>
                  </a:schemeClr>
                </a:solidFill>
              </a:rPr>
              <a:t>%_Malade</a:t>
            </a:r>
          </a:p>
          <a:p>
            <a:pPr marL="285750" indent="-285750">
              <a:lnSpc>
                <a:spcPct val="150000"/>
              </a:lnSpc>
              <a:buFont typeface="Arial" panose="020B0604020202020204" pitchFamily="34" charset="0"/>
              <a:buChar char="•"/>
            </a:pPr>
            <a:r>
              <a:rPr lang="fr-FR" sz="1800" b="1">
                <a:solidFill>
                  <a:schemeClr val="accent6">
                    <a:lumMod val="75000"/>
                  </a:schemeClr>
                </a:solidFill>
              </a:rPr>
              <a:t>%_</a:t>
            </a:r>
            <a:r>
              <a:rPr lang="fr-FR" sz="1800" b="1" err="1">
                <a:solidFill>
                  <a:schemeClr val="accent6">
                    <a:lumMod val="75000"/>
                  </a:schemeClr>
                </a:solidFill>
              </a:rPr>
              <a:t>Malformees</a:t>
            </a:r>
            <a:endParaRPr lang="fr-FR" sz="1800" b="1">
              <a:solidFill>
                <a:schemeClr val="accent6">
                  <a:lumMod val="75000"/>
                </a:schemeClr>
              </a:solidFill>
            </a:endParaRPr>
          </a:p>
          <a:p>
            <a:pPr marL="285750" indent="-285750">
              <a:lnSpc>
                <a:spcPct val="150000"/>
              </a:lnSpc>
              <a:buFont typeface="Arial" panose="020B0604020202020204" pitchFamily="34" charset="0"/>
              <a:buChar char="•"/>
            </a:pPr>
            <a:r>
              <a:rPr lang="fr-FR" sz="1800" b="1">
                <a:solidFill>
                  <a:schemeClr val="accent6">
                    <a:lumMod val="75000"/>
                  </a:schemeClr>
                </a:solidFill>
              </a:rPr>
              <a:t>%_</a:t>
            </a:r>
            <a:r>
              <a:rPr lang="fr-FR" sz="1800" b="1" err="1">
                <a:solidFill>
                  <a:schemeClr val="accent6">
                    <a:lumMod val="75000"/>
                  </a:schemeClr>
                </a:solidFill>
              </a:rPr>
              <a:t>Motte_cailloux</a:t>
            </a:r>
            <a:endParaRPr lang="fr-FR" sz="1800" b="1">
              <a:solidFill>
                <a:schemeClr val="accent6">
                  <a:lumMod val="75000"/>
                </a:schemeClr>
              </a:solidFill>
            </a:endParaRPr>
          </a:p>
          <a:p>
            <a:pPr marL="285750" indent="-285750">
              <a:lnSpc>
                <a:spcPct val="150000"/>
              </a:lnSpc>
              <a:buFont typeface="Arial" panose="020B0604020202020204" pitchFamily="34" charset="0"/>
              <a:buChar char="•"/>
            </a:pPr>
            <a:r>
              <a:rPr lang="fr-FR" sz="1800" b="1">
                <a:solidFill>
                  <a:schemeClr val="accent6">
                    <a:lumMod val="75000"/>
                  </a:schemeClr>
                </a:solidFill>
              </a:rPr>
              <a:t>%_Pourrie</a:t>
            </a:r>
          </a:p>
          <a:p>
            <a:pPr marL="285750" indent="-285750">
              <a:lnSpc>
                <a:spcPct val="150000"/>
              </a:lnSpc>
              <a:buFont typeface="Arial" panose="020B0604020202020204" pitchFamily="34" charset="0"/>
              <a:buChar char="•"/>
            </a:pPr>
            <a:r>
              <a:rPr lang="fr-FR" sz="1800" b="1">
                <a:solidFill>
                  <a:schemeClr val="accent6">
                    <a:lumMod val="75000"/>
                  </a:schemeClr>
                </a:solidFill>
              </a:rPr>
              <a:t>%_</a:t>
            </a:r>
            <a:r>
              <a:rPr lang="fr-FR" sz="1800" b="1" err="1">
                <a:solidFill>
                  <a:schemeClr val="accent6">
                    <a:lumMod val="75000"/>
                  </a:schemeClr>
                </a:solidFill>
              </a:rPr>
              <a:t>Tachees</a:t>
            </a:r>
            <a:endParaRPr lang="fr-FR" sz="1800" b="1">
              <a:solidFill>
                <a:schemeClr val="accent6">
                  <a:lumMod val="75000"/>
                </a:schemeClr>
              </a:solidFill>
            </a:endParaRPr>
          </a:p>
          <a:p>
            <a:pPr marL="285750" indent="-285750">
              <a:lnSpc>
                <a:spcPct val="150000"/>
              </a:lnSpc>
              <a:buFont typeface="Arial" panose="020B0604020202020204" pitchFamily="34" charset="0"/>
              <a:buChar char="•"/>
            </a:pPr>
            <a:r>
              <a:rPr lang="fr-FR" sz="1800" b="1">
                <a:solidFill>
                  <a:schemeClr val="accent6">
                    <a:lumMod val="75000"/>
                  </a:schemeClr>
                </a:solidFill>
              </a:rPr>
              <a:t>%_Vertes</a:t>
            </a:r>
          </a:p>
          <a:p>
            <a:pPr marL="285750" indent="-285750">
              <a:lnSpc>
                <a:spcPct val="150000"/>
              </a:lnSpc>
              <a:buFont typeface="Arial" panose="020B0604020202020204" pitchFamily="34" charset="0"/>
              <a:buChar char="•"/>
            </a:pPr>
            <a:r>
              <a:rPr lang="fr-FR" sz="1800" b="1" i="0" u="none" strike="noStrike">
                <a:solidFill>
                  <a:schemeClr val="accent6">
                    <a:lumMod val="75000"/>
                  </a:schemeClr>
                </a:solidFill>
                <a:effectLst/>
              </a:rPr>
              <a:t>%_38_60</a:t>
            </a:r>
            <a:r>
              <a:rPr lang="fr-FR" sz="1800" b="1">
                <a:solidFill>
                  <a:schemeClr val="accent6">
                    <a:lumMod val="75000"/>
                  </a:schemeClr>
                </a:solidFill>
              </a:rPr>
              <a:t> </a:t>
            </a:r>
          </a:p>
        </p:txBody>
      </p:sp>
      <p:sp>
        <p:nvSpPr>
          <p:cNvPr id="4" name="ZoneTexte 3">
            <a:extLst>
              <a:ext uri="{FF2B5EF4-FFF2-40B4-BE49-F238E27FC236}">
                <a16:creationId xmlns:a16="http://schemas.microsoft.com/office/drawing/2014/main" id="{1104D0E3-A8B8-91F8-72E9-A03B3FBA38EB}"/>
              </a:ext>
            </a:extLst>
          </p:cNvPr>
          <p:cNvSpPr txBox="1"/>
          <p:nvPr/>
        </p:nvSpPr>
        <p:spPr>
          <a:xfrm>
            <a:off x="6096000" y="2507498"/>
            <a:ext cx="6096000" cy="295786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fr-FR" sz="1800" b="1" i="0" u="none" strike="noStrike">
                <a:solidFill>
                  <a:schemeClr val="accent6">
                    <a:lumMod val="75000"/>
                  </a:schemeClr>
                </a:solidFill>
                <a:effectLst/>
              </a:rPr>
              <a:t>%_60_80</a:t>
            </a:r>
            <a:r>
              <a:rPr lang="fr-FR" sz="1800" b="1">
                <a:solidFill>
                  <a:schemeClr val="accent6">
                    <a:lumMod val="75000"/>
                  </a:schemeClr>
                </a:solidFill>
              </a:rPr>
              <a:t> </a:t>
            </a:r>
          </a:p>
          <a:p>
            <a:pPr marL="285750" indent="-285750">
              <a:lnSpc>
                <a:spcPct val="150000"/>
              </a:lnSpc>
              <a:spcBef>
                <a:spcPts val="0"/>
              </a:spcBef>
              <a:buFont typeface="Arial" panose="020B0604020202020204" pitchFamily="34" charset="0"/>
              <a:buChar char="•"/>
            </a:pPr>
            <a:r>
              <a:rPr lang="fr-FR" sz="1800" b="1" i="0" u="none" strike="noStrike">
                <a:solidFill>
                  <a:schemeClr val="accent6">
                    <a:lumMod val="75000"/>
                  </a:schemeClr>
                </a:solidFill>
                <a:effectLst/>
              </a:rPr>
              <a:t>%_inf_38</a:t>
            </a:r>
            <a:r>
              <a:rPr lang="fr-FR" sz="1800" b="1">
                <a:solidFill>
                  <a:schemeClr val="accent6">
                    <a:lumMod val="75000"/>
                  </a:schemeClr>
                </a:solidFill>
              </a:rPr>
              <a:t> </a:t>
            </a:r>
          </a:p>
          <a:p>
            <a:pPr marL="285750" indent="-285750">
              <a:lnSpc>
                <a:spcPct val="150000"/>
              </a:lnSpc>
              <a:spcBef>
                <a:spcPts val="0"/>
              </a:spcBef>
              <a:buFont typeface="Arial" panose="020B0604020202020204" pitchFamily="34" charset="0"/>
              <a:buChar char="•"/>
            </a:pPr>
            <a:r>
              <a:rPr lang="fr-FR" sz="1800" b="1" i="0" u="none" strike="noStrike">
                <a:solidFill>
                  <a:schemeClr val="accent6">
                    <a:lumMod val="75000"/>
                  </a:schemeClr>
                </a:solidFill>
                <a:effectLst/>
              </a:rPr>
              <a:t>%_sup_38</a:t>
            </a:r>
            <a:r>
              <a:rPr lang="fr-FR" sz="1800" b="1">
                <a:solidFill>
                  <a:schemeClr val="accent6">
                    <a:lumMod val="75000"/>
                  </a:schemeClr>
                </a:solidFill>
              </a:rPr>
              <a:t> </a:t>
            </a:r>
          </a:p>
          <a:p>
            <a:pPr marL="285750" indent="-285750">
              <a:lnSpc>
                <a:spcPct val="150000"/>
              </a:lnSpc>
              <a:spcBef>
                <a:spcPts val="0"/>
              </a:spcBef>
              <a:buFont typeface="Arial" panose="020B0604020202020204" pitchFamily="34" charset="0"/>
              <a:buChar char="•"/>
            </a:pPr>
            <a:r>
              <a:rPr lang="fr-FR" sz="1800" b="1" i="0" u="none" strike="noStrike">
                <a:solidFill>
                  <a:schemeClr val="accent6">
                    <a:lumMod val="75000"/>
                  </a:schemeClr>
                </a:solidFill>
                <a:effectLst/>
              </a:rPr>
              <a:t>IBVL</a:t>
            </a:r>
          </a:p>
          <a:p>
            <a:pPr marL="285750" indent="-285750">
              <a:lnSpc>
                <a:spcPct val="150000"/>
              </a:lnSpc>
              <a:spcBef>
                <a:spcPts val="0"/>
              </a:spcBef>
              <a:buFont typeface="Arial" panose="020B0604020202020204" pitchFamily="34" charset="0"/>
              <a:buChar char="•"/>
            </a:pPr>
            <a:r>
              <a:rPr lang="fr-FR" sz="1800" b="1" i="0" u="none" strike="noStrike" err="1">
                <a:solidFill>
                  <a:schemeClr val="accent6">
                    <a:lumMod val="75000"/>
                  </a:schemeClr>
                </a:solidFill>
                <a:effectLst/>
              </a:rPr>
              <a:t>Poids_Moyen_Tuberc</a:t>
            </a:r>
            <a:r>
              <a:rPr lang="fr-FR" sz="1800" b="1">
                <a:solidFill>
                  <a:schemeClr val="accent6">
                    <a:lumMod val="75000"/>
                  </a:schemeClr>
                </a:solidFill>
              </a:rPr>
              <a:t> </a:t>
            </a:r>
          </a:p>
          <a:p>
            <a:pPr marL="285750" indent="-285750">
              <a:lnSpc>
                <a:spcPct val="150000"/>
              </a:lnSpc>
              <a:spcBef>
                <a:spcPts val="0"/>
              </a:spcBef>
              <a:buFont typeface="Arial" panose="020B0604020202020204" pitchFamily="34" charset="0"/>
              <a:buChar char="•"/>
            </a:pPr>
            <a:r>
              <a:rPr lang="fr-FR" sz="1800" b="1" i="0" u="none" strike="noStrike">
                <a:solidFill>
                  <a:schemeClr val="accent6">
                    <a:lumMod val="75000"/>
                  </a:schemeClr>
                </a:solidFill>
                <a:effectLst/>
              </a:rPr>
              <a:t>IQ</a:t>
            </a:r>
            <a:r>
              <a:rPr lang="fr-FR" sz="1800" b="1">
                <a:solidFill>
                  <a:schemeClr val="accent6">
                    <a:lumMod val="75000"/>
                  </a:schemeClr>
                </a:solidFill>
              </a:rPr>
              <a:t> </a:t>
            </a:r>
          </a:p>
          <a:p>
            <a:pPr marL="285750" indent="-285750">
              <a:lnSpc>
                <a:spcPct val="150000"/>
              </a:lnSpc>
              <a:buFont typeface="Arial" panose="020B0604020202020204" pitchFamily="34" charset="0"/>
              <a:buChar char="•"/>
            </a:pPr>
            <a:r>
              <a:rPr lang="fr-FR" sz="1800" b="1" i="0" u="none" strike="noStrike" err="1">
                <a:solidFill>
                  <a:schemeClr val="accent6">
                    <a:lumMod val="75000"/>
                  </a:schemeClr>
                </a:solidFill>
                <a:effectLst/>
              </a:rPr>
              <a:t>Variete</a:t>
            </a:r>
            <a:r>
              <a:rPr lang="fr-FR" sz="1800" b="1">
                <a:solidFill>
                  <a:schemeClr val="accent6">
                    <a:lumMod val="75000"/>
                  </a:schemeClr>
                </a:solidFill>
              </a:rPr>
              <a:t> </a:t>
            </a:r>
          </a:p>
        </p:txBody>
      </p:sp>
      <p:sp>
        <p:nvSpPr>
          <p:cNvPr id="13" name="ZoneTexte 12">
            <a:extLst>
              <a:ext uri="{FF2B5EF4-FFF2-40B4-BE49-F238E27FC236}">
                <a16:creationId xmlns:a16="http://schemas.microsoft.com/office/drawing/2014/main" id="{CD8DEA31-7E7A-4C3F-86A8-73DF3B5AD010}"/>
              </a:ext>
            </a:extLst>
          </p:cNvPr>
          <p:cNvSpPr txBox="1"/>
          <p:nvPr/>
        </p:nvSpPr>
        <p:spPr>
          <a:xfrm>
            <a:off x="8880046" y="2480790"/>
            <a:ext cx="6096000" cy="880369"/>
          </a:xfrm>
          <a:prstGeom prst="rect">
            <a:avLst/>
          </a:prstGeom>
          <a:noFill/>
        </p:spPr>
        <p:txBody>
          <a:bodyPr wrap="square">
            <a:spAutoFit/>
          </a:bodyPr>
          <a:lstStyle/>
          <a:p>
            <a:pPr marL="285750" indent="-285750">
              <a:lnSpc>
                <a:spcPct val="150000"/>
              </a:lnSpc>
              <a:spcBef>
                <a:spcPts val="0"/>
              </a:spcBef>
              <a:buFont typeface="Arial" panose="020B0604020202020204" pitchFamily="34" charset="0"/>
              <a:buChar char="•"/>
            </a:pPr>
            <a:r>
              <a:rPr lang="fr-FR" sz="1800" b="1" i="0" u="none" strike="noStrike" err="1">
                <a:solidFill>
                  <a:schemeClr val="accent6">
                    <a:lumMod val="75000"/>
                  </a:schemeClr>
                </a:solidFill>
                <a:effectLst/>
              </a:rPr>
              <a:t>Precocite</a:t>
            </a:r>
            <a:endParaRPr lang="fr-FR" sz="1800" b="1" i="0" u="none" strike="noStrike">
              <a:solidFill>
                <a:schemeClr val="accent6">
                  <a:lumMod val="75000"/>
                </a:schemeClr>
              </a:solidFill>
              <a:effectLst/>
            </a:endParaRPr>
          </a:p>
          <a:p>
            <a:pPr marL="285750" indent="-285750">
              <a:lnSpc>
                <a:spcPct val="150000"/>
              </a:lnSpc>
              <a:spcBef>
                <a:spcPts val="0"/>
              </a:spcBef>
              <a:buFont typeface="Arial" panose="020B0604020202020204" pitchFamily="34" charset="0"/>
              <a:buChar char="•"/>
            </a:pPr>
            <a:r>
              <a:rPr lang="fr-FR" sz="1800" b="1" i="0" u="none" strike="noStrike" err="1">
                <a:solidFill>
                  <a:schemeClr val="accent6">
                    <a:lumMod val="75000"/>
                  </a:schemeClr>
                </a:solidFill>
                <a:effectLst/>
              </a:rPr>
              <a:t>Matiere_Seche</a:t>
            </a:r>
            <a:r>
              <a:rPr lang="fr-FR" sz="1800" b="1">
                <a:solidFill>
                  <a:schemeClr val="accent6">
                    <a:lumMod val="75000"/>
                  </a:schemeClr>
                </a:solidFill>
              </a:rPr>
              <a:t> </a:t>
            </a:r>
          </a:p>
        </p:txBody>
      </p:sp>
      <p:sp>
        <p:nvSpPr>
          <p:cNvPr id="5" name="Bouton d’action : accueil 4">
            <a:hlinkClick r:id="rId2" action="ppaction://hlinksldjump" highlightClick="1"/>
            <a:extLst>
              <a:ext uri="{FF2B5EF4-FFF2-40B4-BE49-F238E27FC236}">
                <a16:creationId xmlns:a16="http://schemas.microsoft.com/office/drawing/2014/main" id="{302D56A3-8BE3-961D-FFE3-9B45C46B1A75}"/>
              </a:ext>
            </a:extLst>
          </p:cNvPr>
          <p:cNvSpPr/>
          <p:nvPr/>
        </p:nvSpPr>
        <p:spPr>
          <a:xfrm>
            <a:off x="10474960" y="5374640"/>
            <a:ext cx="878840" cy="741680"/>
          </a:xfrm>
          <a:prstGeom prst="actionButtonHom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numéro de diapositive 3">
            <a:extLst>
              <a:ext uri="{FF2B5EF4-FFF2-40B4-BE49-F238E27FC236}">
                <a16:creationId xmlns:a16="http://schemas.microsoft.com/office/drawing/2014/main" id="{B53A8314-C46A-BC66-CA52-68AA0C2330CB}"/>
              </a:ext>
            </a:extLst>
          </p:cNvPr>
          <p:cNvSpPr>
            <a:spLocks noGrp="1"/>
          </p:cNvSpPr>
          <p:nvPr>
            <p:ph type="sldNum" sz="quarter" idx="12"/>
          </p:nvPr>
        </p:nvSpPr>
        <p:spPr>
          <a:xfrm>
            <a:off x="9448800" y="6492875"/>
            <a:ext cx="2743200" cy="365125"/>
          </a:xfrm>
        </p:spPr>
        <p:txBody>
          <a:bodyPr/>
          <a:lstStyle/>
          <a:p>
            <a:fld id="{21D9F5FE-0FED-4652-B94E-2573D89FB861}" type="slidenum">
              <a:rPr lang="fr-FR" smtClean="0"/>
              <a:t>32</a:t>
            </a:fld>
            <a:endParaRPr lang="fr-FR"/>
          </a:p>
        </p:txBody>
      </p:sp>
    </p:spTree>
    <p:extLst>
      <p:ext uri="{BB962C8B-B14F-4D97-AF65-F5344CB8AC3E}">
        <p14:creationId xmlns:p14="http://schemas.microsoft.com/office/powerpoint/2010/main" val="3609424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2D72-D65F-6081-FE0E-8C1693138E77}"/>
              </a:ext>
            </a:extLst>
          </p:cNvPr>
          <p:cNvSpPr>
            <a:spLocks noGrp="1"/>
          </p:cNvSpPr>
          <p:nvPr>
            <p:ph type="title"/>
          </p:nvPr>
        </p:nvSpPr>
        <p:spPr/>
        <p:txBody>
          <a:bodyPr/>
          <a:lstStyle/>
          <a:p>
            <a:r>
              <a:rPr lang="fr-FR" b="1"/>
              <a:t>Trémies</a:t>
            </a:r>
          </a:p>
        </p:txBody>
      </p:sp>
      <p:sp>
        <p:nvSpPr>
          <p:cNvPr id="3" name="Espace réservé du contenu 2">
            <a:extLst>
              <a:ext uri="{FF2B5EF4-FFF2-40B4-BE49-F238E27FC236}">
                <a16:creationId xmlns:a16="http://schemas.microsoft.com/office/drawing/2014/main" id="{439B2D38-8457-DF61-CB0B-AA5CCDFBB9A1}"/>
              </a:ext>
            </a:extLst>
          </p:cNvPr>
          <p:cNvSpPr>
            <a:spLocks noGrp="1"/>
          </p:cNvSpPr>
          <p:nvPr>
            <p:ph idx="4294967295"/>
          </p:nvPr>
        </p:nvSpPr>
        <p:spPr>
          <a:xfrm>
            <a:off x="8804275" y="2843213"/>
            <a:ext cx="3387725" cy="2884487"/>
          </a:xfrm>
        </p:spPr>
        <p:txBody>
          <a:bodyPr>
            <a:normAutofit/>
          </a:bodyPr>
          <a:lstStyle/>
          <a:p>
            <a:pPr>
              <a:lnSpc>
                <a:spcPct val="150000"/>
              </a:lnSpc>
              <a:spcBef>
                <a:spcPts val="0"/>
              </a:spcBef>
            </a:pPr>
            <a:r>
              <a:rPr lang="fr-FR" sz="1800" b="1" i="0" u="none" strike="noStrike" err="1">
                <a:solidFill>
                  <a:schemeClr val="accent2">
                    <a:lumMod val="75000"/>
                  </a:schemeClr>
                </a:solidFill>
                <a:effectLst/>
              </a:rPr>
              <a:t>Quan_Cons</a:t>
            </a:r>
            <a:r>
              <a:rPr lang="fr-FR" sz="1800" b="1">
                <a:solidFill>
                  <a:schemeClr val="accent2">
                    <a:lumMod val="75000"/>
                  </a:schemeClr>
                </a:solidFill>
              </a:rPr>
              <a:t> </a:t>
            </a:r>
          </a:p>
        </p:txBody>
      </p:sp>
      <p:grpSp>
        <p:nvGrpSpPr>
          <p:cNvPr id="21" name="Groupe 20">
            <a:extLst>
              <a:ext uri="{FF2B5EF4-FFF2-40B4-BE49-F238E27FC236}">
                <a16:creationId xmlns:a16="http://schemas.microsoft.com/office/drawing/2014/main" id="{B7EAFB28-19B8-B111-4CB0-1F5172010455}"/>
              </a:ext>
            </a:extLst>
          </p:cNvPr>
          <p:cNvGrpSpPr/>
          <p:nvPr/>
        </p:nvGrpSpPr>
        <p:grpSpPr>
          <a:xfrm>
            <a:off x="777203" y="2082800"/>
            <a:ext cx="3896360" cy="3672971"/>
            <a:chOff x="818800" y="1957429"/>
            <a:chExt cx="2340958" cy="2528342"/>
          </a:xfrm>
        </p:grpSpPr>
        <p:grpSp>
          <p:nvGrpSpPr>
            <p:cNvPr id="17" name="Groupe 16">
              <a:extLst>
                <a:ext uri="{FF2B5EF4-FFF2-40B4-BE49-F238E27FC236}">
                  <a16:creationId xmlns:a16="http://schemas.microsoft.com/office/drawing/2014/main" id="{51F0EEAF-C500-8E71-831B-E666B95F392E}"/>
                </a:ext>
              </a:extLst>
            </p:cNvPr>
            <p:cNvGrpSpPr/>
            <p:nvPr/>
          </p:nvGrpSpPr>
          <p:grpSpPr>
            <a:xfrm>
              <a:off x="1046423" y="1957429"/>
              <a:ext cx="2113335" cy="2528342"/>
              <a:chOff x="1046423" y="2613082"/>
              <a:chExt cx="1372390" cy="1872688"/>
            </a:xfrm>
          </p:grpSpPr>
          <p:sp>
            <p:nvSpPr>
              <p:cNvPr id="9" name="Rectangle : avec coins rognés en haut 8">
                <a:extLst>
                  <a:ext uri="{FF2B5EF4-FFF2-40B4-BE49-F238E27FC236}">
                    <a16:creationId xmlns:a16="http://schemas.microsoft.com/office/drawing/2014/main" id="{127D924D-18FC-CA42-354C-6BBAD47729EF}"/>
                  </a:ext>
                </a:extLst>
              </p:cNvPr>
              <p:cNvSpPr/>
              <p:nvPr/>
            </p:nvSpPr>
            <p:spPr>
              <a:xfrm rot="10800000">
                <a:off x="1046423" y="2613087"/>
                <a:ext cx="302261" cy="1644329"/>
              </a:xfrm>
              <a:prstGeom prst="snip2SameRect">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fr-FR" sz="1600">
                    <a:solidFill>
                      <a:schemeClr val="tx1"/>
                    </a:solidFill>
                  </a:rPr>
                  <a:t>Trémie 1</a:t>
                </a:r>
              </a:p>
            </p:txBody>
          </p:sp>
          <p:sp>
            <p:nvSpPr>
              <p:cNvPr id="10" name="Rectangle : avec coins rognés en haut 9">
                <a:extLst>
                  <a:ext uri="{FF2B5EF4-FFF2-40B4-BE49-F238E27FC236}">
                    <a16:creationId xmlns:a16="http://schemas.microsoft.com/office/drawing/2014/main" id="{FF0D5503-8C62-8D73-B4AD-36F16A20C0BB}"/>
                  </a:ext>
                </a:extLst>
              </p:cNvPr>
              <p:cNvSpPr/>
              <p:nvPr/>
            </p:nvSpPr>
            <p:spPr>
              <a:xfrm rot="10800000">
                <a:off x="1851445" y="2613082"/>
                <a:ext cx="302262" cy="1644330"/>
              </a:xfrm>
              <a:prstGeom prst="snip2SameRect">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fr-FR" sz="1600">
                    <a:solidFill>
                      <a:schemeClr val="tx1"/>
                    </a:solidFill>
                  </a:rPr>
                  <a:t>Trémie</a:t>
                </a:r>
                <a:r>
                  <a:rPr lang="fr-FR">
                    <a:solidFill>
                      <a:schemeClr val="tx1"/>
                    </a:solidFill>
                  </a:rPr>
                  <a:t> …</a:t>
                </a:r>
              </a:p>
            </p:txBody>
          </p:sp>
          <p:sp>
            <p:nvSpPr>
              <p:cNvPr id="11" name="Rectangle : avec coins rognés en haut 10">
                <a:extLst>
                  <a:ext uri="{FF2B5EF4-FFF2-40B4-BE49-F238E27FC236}">
                    <a16:creationId xmlns:a16="http://schemas.microsoft.com/office/drawing/2014/main" id="{0AC307A3-2232-CD9B-2032-9E422842887A}"/>
                  </a:ext>
                </a:extLst>
              </p:cNvPr>
              <p:cNvSpPr/>
              <p:nvPr/>
            </p:nvSpPr>
            <p:spPr>
              <a:xfrm rot="10800000">
                <a:off x="1448934" y="2613087"/>
                <a:ext cx="302262" cy="1644325"/>
              </a:xfrm>
              <a:prstGeom prst="snip2SameRect">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fr-FR" sz="1600">
                    <a:solidFill>
                      <a:schemeClr val="tx1"/>
                    </a:solidFill>
                  </a:rPr>
                  <a:t>Trémie 2</a:t>
                </a:r>
              </a:p>
            </p:txBody>
          </p:sp>
          <p:cxnSp>
            <p:nvCxnSpPr>
              <p:cNvPr id="12" name="Connecteur : en angle 11">
                <a:extLst>
                  <a:ext uri="{FF2B5EF4-FFF2-40B4-BE49-F238E27FC236}">
                    <a16:creationId xmlns:a16="http://schemas.microsoft.com/office/drawing/2014/main" id="{9A17889D-6E78-64B7-6F72-3D6E58A267E5}"/>
                  </a:ext>
                </a:extLst>
              </p:cNvPr>
              <p:cNvCxnSpPr>
                <a:cxnSpLocks/>
                <a:stCxn id="9" idx="3"/>
              </p:cNvCxnSpPr>
              <p:nvPr/>
            </p:nvCxnSpPr>
            <p:spPr>
              <a:xfrm rot="16200000" flipH="1">
                <a:off x="1694006" y="3760962"/>
                <a:ext cx="228354" cy="1221261"/>
              </a:xfrm>
              <a:prstGeom prst="bentConnector2">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 en angle 12">
                <a:extLst>
                  <a:ext uri="{FF2B5EF4-FFF2-40B4-BE49-F238E27FC236}">
                    <a16:creationId xmlns:a16="http://schemas.microsoft.com/office/drawing/2014/main" id="{33009895-13E8-27A6-210A-B9949BBEF06A}"/>
                  </a:ext>
                </a:extLst>
              </p:cNvPr>
              <p:cNvCxnSpPr>
                <a:cxnSpLocks/>
                <a:stCxn id="11" idx="3"/>
              </p:cNvCxnSpPr>
              <p:nvPr/>
            </p:nvCxnSpPr>
            <p:spPr>
              <a:xfrm rot="16200000" flipH="1">
                <a:off x="1895260" y="3962216"/>
                <a:ext cx="228358" cy="818749"/>
              </a:xfrm>
              <a:prstGeom prst="bentConnector2">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 en angle 13">
                <a:extLst>
                  <a:ext uri="{FF2B5EF4-FFF2-40B4-BE49-F238E27FC236}">
                    <a16:creationId xmlns:a16="http://schemas.microsoft.com/office/drawing/2014/main" id="{98FCDF22-6111-A8A7-9E19-C521F1ED3A44}"/>
                  </a:ext>
                </a:extLst>
              </p:cNvPr>
              <p:cNvCxnSpPr>
                <a:cxnSpLocks/>
                <a:stCxn id="10" idx="3"/>
              </p:cNvCxnSpPr>
              <p:nvPr/>
            </p:nvCxnSpPr>
            <p:spPr>
              <a:xfrm rot="16200000" flipH="1">
                <a:off x="2096516" y="4163471"/>
                <a:ext cx="228356" cy="416238"/>
              </a:xfrm>
              <a:prstGeom prst="bentConnector2">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1A0F337C-3B57-18B0-304B-5DA6510FC7F6}"/>
                  </a:ext>
                </a:extLst>
              </p:cNvPr>
              <p:cNvSpPr txBox="1"/>
              <p:nvPr/>
            </p:nvSpPr>
            <p:spPr>
              <a:xfrm>
                <a:off x="1301117" y="4269006"/>
                <a:ext cx="500203" cy="205167"/>
              </a:xfrm>
              <a:prstGeom prst="rect">
                <a:avLst/>
              </a:prstGeom>
              <a:noFill/>
            </p:spPr>
            <p:txBody>
              <a:bodyPr wrap="square" rtlCol="0">
                <a:spAutoFit/>
              </a:bodyPr>
              <a:lstStyle/>
              <a:p>
                <a:r>
                  <a:rPr lang="fr-FR" sz="1200" b="1"/>
                  <a:t>X %</a:t>
                </a:r>
              </a:p>
            </p:txBody>
          </p:sp>
        </p:grpSp>
        <p:sp>
          <p:nvSpPr>
            <p:cNvPr id="19" name="ZoneTexte 18">
              <a:extLst>
                <a:ext uri="{FF2B5EF4-FFF2-40B4-BE49-F238E27FC236}">
                  <a16:creationId xmlns:a16="http://schemas.microsoft.com/office/drawing/2014/main" id="{E9279B39-C383-434D-F7F0-28F38FF14BB8}"/>
                </a:ext>
              </a:extLst>
            </p:cNvPr>
            <p:cNvSpPr txBox="1"/>
            <p:nvPr/>
          </p:nvSpPr>
          <p:spPr>
            <a:xfrm>
              <a:off x="818800" y="4193115"/>
              <a:ext cx="770260" cy="276999"/>
            </a:xfrm>
            <a:prstGeom prst="rect">
              <a:avLst/>
            </a:prstGeom>
            <a:noFill/>
          </p:spPr>
          <p:txBody>
            <a:bodyPr wrap="square" rtlCol="0">
              <a:spAutoFit/>
            </a:bodyPr>
            <a:lstStyle/>
            <a:p>
              <a:r>
                <a:rPr lang="fr-FR" sz="1200" b="1"/>
                <a:t>X %</a:t>
              </a:r>
            </a:p>
          </p:txBody>
        </p:sp>
        <p:sp>
          <p:nvSpPr>
            <p:cNvPr id="20" name="ZoneTexte 19">
              <a:extLst>
                <a:ext uri="{FF2B5EF4-FFF2-40B4-BE49-F238E27FC236}">
                  <a16:creationId xmlns:a16="http://schemas.microsoft.com/office/drawing/2014/main" id="{30B8DC67-B424-FD67-8EA0-401FD54CA3ED}"/>
                </a:ext>
              </a:extLst>
            </p:cNvPr>
            <p:cNvSpPr txBox="1"/>
            <p:nvPr/>
          </p:nvSpPr>
          <p:spPr>
            <a:xfrm>
              <a:off x="2081555" y="4193115"/>
              <a:ext cx="770260" cy="276999"/>
            </a:xfrm>
            <a:prstGeom prst="rect">
              <a:avLst/>
            </a:prstGeom>
            <a:noFill/>
          </p:spPr>
          <p:txBody>
            <a:bodyPr wrap="square" rtlCol="0">
              <a:spAutoFit/>
            </a:bodyPr>
            <a:lstStyle/>
            <a:p>
              <a:r>
                <a:rPr lang="fr-FR" sz="1200" b="1"/>
                <a:t>X %</a:t>
              </a:r>
            </a:p>
          </p:txBody>
        </p:sp>
      </p:grpSp>
      <p:grpSp>
        <p:nvGrpSpPr>
          <p:cNvPr id="25" name="Groupe 24">
            <a:extLst>
              <a:ext uri="{FF2B5EF4-FFF2-40B4-BE49-F238E27FC236}">
                <a16:creationId xmlns:a16="http://schemas.microsoft.com/office/drawing/2014/main" id="{CF348E6F-807E-2339-26F4-468482343DA0}"/>
              </a:ext>
            </a:extLst>
          </p:cNvPr>
          <p:cNvGrpSpPr/>
          <p:nvPr/>
        </p:nvGrpSpPr>
        <p:grpSpPr>
          <a:xfrm>
            <a:off x="8084042" y="279773"/>
            <a:ext cx="3840480" cy="2229554"/>
            <a:chOff x="8214360" y="243840"/>
            <a:chExt cx="3840480" cy="2229554"/>
          </a:xfrm>
        </p:grpSpPr>
        <p:sp>
          <p:nvSpPr>
            <p:cNvPr id="23" name="Rectangle : coins arrondis 22">
              <a:extLst>
                <a:ext uri="{FF2B5EF4-FFF2-40B4-BE49-F238E27FC236}">
                  <a16:creationId xmlns:a16="http://schemas.microsoft.com/office/drawing/2014/main" id="{7CD6D851-33F8-5C95-92FC-D4FD00107F42}"/>
                </a:ext>
              </a:extLst>
            </p:cNvPr>
            <p:cNvSpPr/>
            <p:nvPr/>
          </p:nvSpPr>
          <p:spPr>
            <a:xfrm>
              <a:off x="8214360" y="243840"/>
              <a:ext cx="3840480" cy="183896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01C04BFE-58DC-E6AA-C22E-6A37343E046A}"/>
                </a:ext>
              </a:extLst>
            </p:cNvPr>
            <p:cNvSpPr txBox="1"/>
            <p:nvPr/>
          </p:nvSpPr>
          <p:spPr>
            <a:xfrm>
              <a:off x="8336280" y="365125"/>
              <a:ext cx="3718560" cy="2108269"/>
            </a:xfrm>
            <a:prstGeom prst="rect">
              <a:avLst/>
            </a:prstGeom>
            <a:noFill/>
          </p:spPr>
          <p:txBody>
            <a:bodyPr wrap="square" rtlCol="0">
              <a:spAutoFit/>
            </a:bodyPr>
            <a:lstStyle/>
            <a:p>
              <a:r>
                <a:rPr lang="fr-FR" b="1" u="sng"/>
                <a:t>Légende (Provenance des variables) :</a:t>
              </a:r>
            </a:p>
            <a:p>
              <a:endParaRPr lang="fr-FR" sz="400"/>
            </a:p>
            <a:p>
              <a:r>
                <a:rPr lang="fr-FR" b="1" err="1">
                  <a:solidFill>
                    <a:schemeClr val="accent2">
                      <a:lumMod val="75000"/>
                    </a:schemeClr>
                  </a:solidFill>
                </a:rPr>
                <a:t>Consommation_PDT</a:t>
              </a:r>
              <a:endParaRPr lang="fr-FR" b="1">
                <a:solidFill>
                  <a:schemeClr val="accent2">
                    <a:lumMod val="75000"/>
                  </a:schemeClr>
                </a:solidFill>
              </a:endParaRPr>
            </a:p>
            <a:p>
              <a:r>
                <a:rPr lang="fr-FR" b="1">
                  <a:solidFill>
                    <a:schemeClr val="accent6">
                      <a:lumMod val="75000"/>
                    </a:schemeClr>
                  </a:solidFill>
                </a:rPr>
                <a:t>PDT</a:t>
              </a:r>
            </a:p>
            <a:p>
              <a:r>
                <a:rPr lang="fr-FR" b="1" err="1">
                  <a:solidFill>
                    <a:schemeClr val="accent4">
                      <a:lumMod val="75000"/>
                    </a:schemeClr>
                  </a:solidFill>
                </a:rPr>
                <a:t>Indicateurs_Frittage</a:t>
              </a:r>
              <a:endParaRPr lang="fr-FR" b="1">
                <a:solidFill>
                  <a:schemeClr val="accent4">
                    <a:lumMod val="75000"/>
                  </a:schemeClr>
                </a:solidFill>
              </a:endParaRPr>
            </a:p>
            <a:p>
              <a:r>
                <a:rPr lang="fr-FR" b="1" err="1">
                  <a:solidFill>
                    <a:schemeClr val="accent5">
                      <a:lumMod val="75000"/>
                    </a:schemeClr>
                  </a:solidFill>
                </a:rPr>
                <a:t>Indicateurs_Qualite</a:t>
              </a:r>
              <a:endParaRPr lang="fr-FR" b="1">
                <a:solidFill>
                  <a:schemeClr val="accent5">
                    <a:lumMod val="75000"/>
                  </a:schemeClr>
                </a:solidFill>
              </a:endParaRPr>
            </a:p>
            <a:p>
              <a:endParaRPr lang="fr-FR"/>
            </a:p>
            <a:p>
              <a:endParaRPr lang="fr-FR"/>
            </a:p>
          </p:txBody>
        </p:sp>
      </p:grpSp>
      <p:sp>
        <p:nvSpPr>
          <p:cNvPr id="4" name="Bouton d’action : accueil 3">
            <a:hlinkClick r:id="rId2" action="ppaction://hlinksldjump" highlightClick="1"/>
            <a:extLst>
              <a:ext uri="{FF2B5EF4-FFF2-40B4-BE49-F238E27FC236}">
                <a16:creationId xmlns:a16="http://schemas.microsoft.com/office/drawing/2014/main" id="{3BD7DD37-A47C-C055-F772-39834C345B04}"/>
              </a:ext>
            </a:extLst>
          </p:cNvPr>
          <p:cNvSpPr/>
          <p:nvPr/>
        </p:nvSpPr>
        <p:spPr>
          <a:xfrm>
            <a:off x="10474960" y="5374640"/>
            <a:ext cx="878840" cy="741680"/>
          </a:xfrm>
          <a:prstGeom prst="actionButtonHom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3">
            <a:extLst>
              <a:ext uri="{FF2B5EF4-FFF2-40B4-BE49-F238E27FC236}">
                <a16:creationId xmlns:a16="http://schemas.microsoft.com/office/drawing/2014/main" id="{CCB9BBA1-E46E-9939-8DDE-467EE5DEE19E}"/>
              </a:ext>
            </a:extLst>
          </p:cNvPr>
          <p:cNvSpPr>
            <a:spLocks noGrp="1"/>
          </p:cNvSpPr>
          <p:nvPr>
            <p:ph type="sldNum" sz="quarter" idx="12"/>
          </p:nvPr>
        </p:nvSpPr>
        <p:spPr>
          <a:xfrm>
            <a:off x="9448800" y="6492875"/>
            <a:ext cx="2743200" cy="365125"/>
          </a:xfrm>
        </p:spPr>
        <p:txBody>
          <a:bodyPr/>
          <a:lstStyle/>
          <a:p>
            <a:fld id="{21D9F5FE-0FED-4652-B94E-2573D89FB861}" type="slidenum">
              <a:rPr lang="fr-FR" smtClean="0"/>
              <a:t>33</a:t>
            </a:fld>
            <a:endParaRPr lang="fr-FR"/>
          </a:p>
        </p:txBody>
      </p:sp>
    </p:spTree>
    <p:extLst>
      <p:ext uri="{BB962C8B-B14F-4D97-AF65-F5344CB8AC3E}">
        <p14:creationId xmlns:p14="http://schemas.microsoft.com/office/powerpoint/2010/main" val="1389696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017B65-80E0-BA07-3ED9-C9F99145D94D}"/>
              </a:ext>
            </a:extLst>
          </p:cNvPr>
          <p:cNvSpPr>
            <a:spLocks noGrp="1"/>
          </p:cNvSpPr>
          <p:nvPr>
            <p:ph type="title"/>
          </p:nvPr>
        </p:nvSpPr>
        <p:spPr/>
        <p:txBody>
          <a:bodyPr/>
          <a:lstStyle/>
          <a:p>
            <a:r>
              <a:rPr lang="fr-FR" b="1"/>
              <a:t>PEF </a:t>
            </a:r>
          </a:p>
        </p:txBody>
      </p:sp>
      <p:sp>
        <p:nvSpPr>
          <p:cNvPr id="3" name="Espace réservé du contenu 2">
            <a:extLst>
              <a:ext uri="{FF2B5EF4-FFF2-40B4-BE49-F238E27FC236}">
                <a16:creationId xmlns:a16="http://schemas.microsoft.com/office/drawing/2014/main" id="{2F23AF71-2DBB-F8CE-2B8F-1B5E293117DC}"/>
              </a:ext>
            </a:extLst>
          </p:cNvPr>
          <p:cNvSpPr>
            <a:spLocks noGrp="1"/>
          </p:cNvSpPr>
          <p:nvPr>
            <p:ph idx="4294967295"/>
          </p:nvPr>
        </p:nvSpPr>
        <p:spPr>
          <a:xfrm>
            <a:off x="7980363" y="2652713"/>
            <a:ext cx="4211637" cy="2578100"/>
          </a:xfrm>
        </p:spPr>
        <p:txBody>
          <a:bodyPr>
            <a:normAutofit/>
          </a:bodyPr>
          <a:lstStyle/>
          <a:p>
            <a:pPr>
              <a:lnSpc>
                <a:spcPct val="160000"/>
              </a:lnSpc>
              <a:spcBef>
                <a:spcPts val="0"/>
              </a:spcBef>
            </a:pPr>
            <a:r>
              <a:rPr lang="fr-FR" sz="1800" b="1" i="0" u="none" strike="noStrike" err="1">
                <a:solidFill>
                  <a:schemeClr val="accent4">
                    <a:lumMod val="75000"/>
                  </a:schemeClr>
                </a:solidFill>
                <a:effectLst/>
              </a:rPr>
              <a:t>Pef_Vitesse_Tapis</a:t>
            </a:r>
            <a:r>
              <a:rPr lang="fr-FR" sz="1800" b="1">
                <a:solidFill>
                  <a:schemeClr val="accent4">
                    <a:lumMod val="75000"/>
                  </a:schemeClr>
                </a:solidFill>
              </a:rPr>
              <a:t> </a:t>
            </a:r>
          </a:p>
          <a:p>
            <a:pPr>
              <a:lnSpc>
                <a:spcPct val="160000"/>
              </a:lnSpc>
              <a:spcBef>
                <a:spcPts val="0"/>
              </a:spcBef>
            </a:pPr>
            <a:r>
              <a:rPr lang="fr-FR" sz="1800" b="1" i="0" u="none" strike="noStrike" err="1">
                <a:solidFill>
                  <a:schemeClr val="accent4">
                    <a:lumMod val="75000"/>
                  </a:schemeClr>
                </a:solidFill>
                <a:effectLst/>
              </a:rPr>
              <a:t>Pef_T_Eau</a:t>
            </a:r>
            <a:r>
              <a:rPr lang="fr-FR" sz="1800" b="1">
                <a:solidFill>
                  <a:schemeClr val="accent4">
                    <a:lumMod val="75000"/>
                  </a:schemeClr>
                </a:solidFill>
              </a:rPr>
              <a:t> </a:t>
            </a:r>
            <a:r>
              <a:rPr lang="fr-FR" sz="1800" b="1" i="0" u="none" strike="noStrike" err="1">
                <a:solidFill>
                  <a:schemeClr val="accent4">
                    <a:lumMod val="75000"/>
                  </a:schemeClr>
                </a:solidFill>
                <a:effectLst/>
              </a:rPr>
              <a:t>Pef_Puissance</a:t>
            </a:r>
            <a:endParaRPr lang="fr-FR" sz="1800" b="1" i="0" u="none" strike="noStrike">
              <a:solidFill>
                <a:schemeClr val="accent4">
                  <a:lumMod val="75000"/>
                </a:schemeClr>
              </a:solidFill>
              <a:effectLst/>
            </a:endParaRPr>
          </a:p>
          <a:p>
            <a:pPr>
              <a:lnSpc>
                <a:spcPct val="160000"/>
              </a:lnSpc>
              <a:spcBef>
                <a:spcPts val="0"/>
              </a:spcBef>
            </a:pPr>
            <a:r>
              <a:rPr lang="fr-FR" sz="1800" b="1" i="0" u="none" strike="noStrike" err="1">
                <a:solidFill>
                  <a:schemeClr val="accent4">
                    <a:lumMod val="75000"/>
                  </a:schemeClr>
                </a:solidFill>
                <a:effectLst/>
              </a:rPr>
              <a:t>Pef_Forcechampelec</a:t>
            </a:r>
            <a:endParaRPr lang="fr-FR" sz="1800" b="1" i="0" u="none" strike="noStrike">
              <a:solidFill>
                <a:schemeClr val="accent4">
                  <a:lumMod val="75000"/>
                </a:schemeClr>
              </a:solidFill>
              <a:effectLst/>
            </a:endParaRPr>
          </a:p>
          <a:p>
            <a:pPr>
              <a:lnSpc>
                <a:spcPct val="160000"/>
              </a:lnSpc>
              <a:spcBef>
                <a:spcPts val="0"/>
              </a:spcBef>
            </a:pPr>
            <a:r>
              <a:rPr lang="fr-FR" sz="1800" b="1" i="0" u="none" strike="noStrike" err="1">
                <a:solidFill>
                  <a:schemeClr val="accent4">
                    <a:lumMod val="75000"/>
                  </a:schemeClr>
                </a:solidFill>
                <a:effectLst/>
              </a:rPr>
              <a:t>Pef_Energie_Spec</a:t>
            </a:r>
            <a:r>
              <a:rPr lang="fr-FR" sz="1800" b="1">
                <a:solidFill>
                  <a:schemeClr val="accent4">
                    <a:lumMod val="75000"/>
                  </a:schemeClr>
                </a:solidFill>
              </a:rPr>
              <a:t> </a:t>
            </a:r>
          </a:p>
          <a:p>
            <a:pPr>
              <a:lnSpc>
                <a:spcPct val="160000"/>
              </a:lnSpc>
              <a:spcBef>
                <a:spcPts val="0"/>
              </a:spcBef>
            </a:pPr>
            <a:r>
              <a:rPr lang="fr-FR" sz="1800" b="1" i="0" u="none" strike="noStrike" err="1">
                <a:solidFill>
                  <a:schemeClr val="accent4">
                    <a:lumMod val="75000"/>
                  </a:schemeClr>
                </a:solidFill>
                <a:effectLst/>
              </a:rPr>
              <a:t>Pef_Conductivite</a:t>
            </a:r>
            <a:r>
              <a:rPr lang="fr-FR" sz="1800" b="1">
                <a:solidFill>
                  <a:schemeClr val="accent4">
                    <a:lumMod val="75000"/>
                  </a:schemeClr>
                </a:solidFill>
              </a:rPr>
              <a:t> </a:t>
            </a:r>
          </a:p>
        </p:txBody>
      </p:sp>
      <p:sp>
        <p:nvSpPr>
          <p:cNvPr id="7" name="Rectangle : avec coins rognés en haut 6">
            <a:extLst>
              <a:ext uri="{FF2B5EF4-FFF2-40B4-BE49-F238E27FC236}">
                <a16:creationId xmlns:a16="http://schemas.microsoft.com/office/drawing/2014/main" id="{605970B5-866E-4C30-0551-01610B6D5341}"/>
              </a:ext>
            </a:extLst>
          </p:cNvPr>
          <p:cNvSpPr/>
          <p:nvPr/>
        </p:nvSpPr>
        <p:spPr>
          <a:xfrm>
            <a:off x="1379038" y="2426036"/>
            <a:ext cx="3020241" cy="2577763"/>
          </a:xfrm>
          <a:prstGeom prst="snip2SameRect">
            <a:avLst/>
          </a:prstGeom>
          <a:solidFill>
            <a:schemeClr val="accent6">
              <a:lumMod val="20000"/>
              <a:lumOff val="8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a:solidFill>
                  <a:schemeClr val="tx1"/>
                </a:solidFill>
              </a:rPr>
              <a:t>PEF</a:t>
            </a:r>
            <a:endParaRPr lang="fr-FR">
              <a:solidFill>
                <a:schemeClr val="tx1"/>
              </a:solidFill>
            </a:endParaRPr>
          </a:p>
        </p:txBody>
      </p:sp>
      <p:grpSp>
        <p:nvGrpSpPr>
          <p:cNvPr id="10" name="Groupe 9">
            <a:extLst>
              <a:ext uri="{FF2B5EF4-FFF2-40B4-BE49-F238E27FC236}">
                <a16:creationId xmlns:a16="http://schemas.microsoft.com/office/drawing/2014/main" id="{CBD02D18-A97E-B86F-784E-C20A3EE42B2C}"/>
              </a:ext>
            </a:extLst>
          </p:cNvPr>
          <p:cNvGrpSpPr/>
          <p:nvPr/>
        </p:nvGrpSpPr>
        <p:grpSpPr>
          <a:xfrm>
            <a:off x="8084042" y="279773"/>
            <a:ext cx="3840480" cy="2229554"/>
            <a:chOff x="8214360" y="243840"/>
            <a:chExt cx="3840480" cy="2229554"/>
          </a:xfrm>
        </p:grpSpPr>
        <p:sp>
          <p:nvSpPr>
            <p:cNvPr id="11" name="Rectangle : coins arrondis 10">
              <a:extLst>
                <a:ext uri="{FF2B5EF4-FFF2-40B4-BE49-F238E27FC236}">
                  <a16:creationId xmlns:a16="http://schemas.microsoft.com/office/drawing/2014/main" id="{DEF61434-0CB6-2CC8-7802-25517F014970}"/>
                </a:ext>
              </a:extLst>
            </p:cNvPr>
            <p:cNvSpPr/>
            <p:nvPr/>
          </p:nvSpPr>
          <p:spPr>
            <a:xfrm>
              <a:off x="8214360" y="243840"/>
              <a:ext cx="3840480" cy="183896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C9639654-68B6-B5C2-7851-8DEF258769A9}"/>
                </a:ext>
              </a:extLst>
            </p:cNvPr>
            <p:cNvSpPr txBox="1"/>
            <p:nvPr/>
          </p:nvSpPr>
          <p:spPr>
            <a:xfrm>
              <a:off x="8336280" y="365125"/>
              <a:ext cx="3718560" cy="2108269"/>
            </a:xfrm>
            <a:prstGeom prst="rect">
              <a:avLst/>
            </a:prstGeom>
            <a:noFill/>
          </p:spPr>
          <p:txBody>
            <a:bodyPr wrap="square" rtlCol="0">
              <a:spAutoFit/>
            </a:bodyPr>
            <a:lstStyle/>
            <a:p>
              <a:r>
                <a:rPr lang="fr-FR" b="1" u="sng"/>
                <a:t>Légende (Provenance des variables) :</a:t>
              </a:r>
            </a:p>
            <a:p>
              <a:endParaRPr lang="fr-FR" sz="400"/>
            </a:p>
            <a:p>
              <a:r>
                <a:rPr lang="fr-FR" b="1" err="1">
                  <a:solidFill>
                    <a:schemeClr val="accent2">
                      <a:lumMod val="75000"/>
                    </a:schemeClr>
                  </a:solidFill>
                </a:rPr>
                <a:t>Consommation_PDT</a:t>
              </a:r>
              <a:endParaRPr lang="fr-FR" b="1">
                <a:solidFill>
                  <a:schemeClr val="accent2">
                    <a:lumMod val="75000"/>
                  </a:schemeClr>
                </a:solidFill>
              </a:endParaRPr>
            </a:p>
            <a:p>
              <a:r>
                <a:rPr lang="fr-FR" b="1">
                  <a:solidFill>
                    <a:schemeClr val="accent6">
                      <a:lumMod val="75000"/>
                    </a:schemeClr>
                  </a:solidFill>
                </a:rPr>
                <a:t>PDT</a:t>
              </a:r>
            </a:p>
            <a:p>
              <a:r>
                <a:rPr lang="fr-FR" b="1" err="1">
                  <a:solidFill>
                    <a:schemeClr val="accent4">
                      <a:lumMod val="75000"/>
                    </a:schemeClr>
                  </a:solidFill>
                </a:rPr>
                <a:t>Indicateurs_Frittage</a:t>
              </a:r>
              <a:endParaRPr lang="fr-FR" b="1">
                <a:solidFill>
                  <a:schemeClr val="accent4">
                    <a:lumMod val="75000"/>
                  </a:schemeClr>
                </a:solidFill>
              </a:endParaRPr>
            </a:p>
            <a:p>
              <a:r>
                <a:rPr lang="fr-FR" b="1" err="1">
                  <a:solidFill>
                    <a:schemeClr val="accent5">
                      <a:lumMod val="75000"/>
                    </a:schemeClr>
                  </a:solidFill>
                </a:rPr>
                <a:t>Indicateurs_Qualite</a:t>
              </a:r>
              <a:endParaRPr lang="fr-FR" b="1">
                <a:solidFill>
                  <a:schemeClr val="accent5">
                    <a:lumMod val="75000"/>
                  </a:schemeClr>
                </a:solidFill>
              </a:endParaRPr>
            </a:p>
            <a:p>
              <a:endParaRPr lang="fr-FR"/>
            </a:p>
            <a:p>
              <a:endParaRPr lang="fr-FR"/>
            </a:p>
          </p:txBody>
        </p:sp>
      </p:grpSp>
      <p:sp>
        <p:nvSpPr>
          <p:cNvPr id="4" name="Bouton d’action : accueil 3">
            <a:hlinkClick r:id="rId2" action="ppaction://hlinksldjump" highlightClick="1"/>
            <a:extLst>
              <a:ext uri="{FF2B5EF4-FFF2-40B4-BE49-F238E27FC236}">
                <a16:creationId xmlns:a16="http://schemas.microsoft.com/office/drawing/2014/main" id="{EE1FF55C-4F27-51AA-8AC4-5CED14C2047A}"/>
              </a:ext>
            </a:extLst>
          </p:cNvPr>
          <p:cNvSpPr/>
          <p:nvPr/>
        </p:nvSpPr>
        <p:spPr>
          <a:xfrm>
            <a:off x="10474960" y="5374640"/>
            <a:ext cx="878840" cy="741680"/>
          </a:xfrm>
          <a:prstGeom prst="actionButtonHom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3">
            <a:extLst>
              <a:ext uri="{FF2B5EF4-FFF2-40B4-BE49-F238E27FC236}">
                <a16:creationId xmlns:a16="http://schemas.microsoft.com/office/drawing/2014/main" id="{3A393119-0753-B94B-F642-589E7DEE9B0C}"/>
              </a:ext>
            </a:extLst>
          </p:cNvPr>
          <p:cNvSpPr>
            <a:spLocks noGrp="1"/>
          </p:cNvSpPr>
          <p:nvPr>
            <p:ph type="sldNum" sz="quarter" idx="12"/>
          </p:nvPr>
        </p:nvSpPr>
        <p:spPr>
          <a:xfrm>
            <a:off x="9448800" y="6492875"/>
            <a:ext cx="2743200" cy="365125"/>
          </a:xfrm>
        </p:spPr>
        <p:txBody>
          <a:bodyPr/>
          <a:lstStyle/>
          <a:p>
            <a:fld id="{21D9F5FE-0FED-4652-B94E-2573D89FB861}" type="slidenum">
              <a:rPr lang="fr-FR" smtClean="0"/>
              <a:t>34</a:t>
            </a:fld>
            <a:endParaRPr lang="fr-FR"/>
          </a:p>
        </p:txBody>
      </p:sp>
    </p:spTree>
    <p:extLst>
      <p:ext uri="{BB962C8B-B14F-4D97-AF65-F5344CB8AC3E}">
        <p14:creationId xmlns:p14="http://schemas.microsoft.com/office/powerpoint/2010/main" val="422625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FE928D-3DCC-2CF5-67BB-FE88E62132A5}"/>
              </a:ext>
            </a:extLst>
          </p:cNvPr>
          <p:cNvSpPr>
            <a:spLocks noGrp="1"/>
          </p:cNvSpPr>
          <p:nvPr>
            <p:ph type="title"/>
          </p:nvPr>
        </p:nvSpPr>
        <p:spPr/>
        <p:txBody>
          <a:bodyPr/>
          <a:lstStyle/>
          <a:p>
            <a:r>
              <a:rPr lang="fr-FR" b="1"/>
              <a:t>Tête de découpe </a:t>
            </a:r>
          </a:p>
        </p:txBody>
      </p:sp>
      <p:sp>
        <p:nvSpPr>
          <p:cNvPr id="3" name="Espace réservé du contenu 2">
            <a:extLst>
              <a:ext uri="{FF2B5EF4-FFF2-40B4-BE49-F238E27FC236}">
                <a16:creationId xmlns:a16="http://schemas.microsoft.com/office/drawing/2014/main" id="{474BC786-4E5B-69BA-402A-AC9CA21DF3AC}"/>
              </a:ext>
            </a:extLst>
          </p:cNvPr>
          <p:cNvSpPr>
            <a:spLocks noGrp="1"/>
          </p:cNvSpPr>
          <p:nvPr>
            <p:ph idx="4294967295"/>
          </p:nvPr>
        </p:nvSpPr>
        <p:spPr>
          <a:xfrm>
            <a:off x="7818438" y="3429000"/>
            <a:ext cx="4373562" cy="1603375"/>
          </a:xfrm>
        </p:spPr>
        <p:txBody>
          <a:bodyPr>
            <a:normAutofit/>
          </a:bodyPr>
          <a:lstStyle/>
          <a:p>
            <a:pPr>
              <a:lnSpc>
                <a:spcPct val="150000"/>
              </a:lnSpc>
              <a:spcBef>
                <a:spcPts val="0"/>
              </a:spcBef>
            </a:pPr>
            <a:r>
              <a:rPr lang="fr-FR" sz="1800" b="1">
                <a:solidFill>
                  <a:schemeClr val="accent5">
                    <a:lumMod val="75000"/>
                  </a:schemeClr>
                </a:solidFill>
              </a:rPr>
              <a:t>Epaisseur_lamelle_1</a:t>
            </a:r>
          </a:p>
          <a:p>
            <a:pPr>
              <a:lnSpc>
                <a:spcPct val="150000"/>
              </a:lnSpc>
              <a:spcBef>
                <a:spcPts val="0"/>
              </a:spcBef>
            </a:pPr>
            <a:r>
              <a:rPr lang="fr-FR" sz="1800" b="1">
                <a:solidFill>
                  <a:schemeClr val="accent5">
                    <a:lumMod val="75000"/>
                  </a:schemeClr>
                </a:solidFill>
              </a:rPr>
              <a:t>Epaisseur_lamelle_2</a:t>
            </a:r>
          </a:p>
        </p:txBody>
      </p:sp>
      <p:grpSp>
        <p:nvGrpSpPr>
          <p:cNvPr id="10" name="Groupe 9">
            <a:extLst>
              <a:ext uri="{FF2B5EF4-FFF2-40B4-BE49-F238E27FC236}">
                <a16:creationId xmlns:a16="http://schemas.microsoft.com/office/drawing/2014/main" id="{E7D7B82A-3E09-B18C-319C-7A25A20BAF3A}"/>
              </a:ext>
            </a:extLst>
          </p:cNvPr>
          <p:cNvGrpSpPr/>
          <p:nvPr/>
        </p:nvGrpSpPr>
        <p:grpSpPr>
          <a:xfrm>
            <a:off x="426720" y="1690688"/>
            <a:ext cx="2453640" cy="2298296"/>
            <a:chOff x="548640" y="1595120"/>
            <a:chExt cx="3171188" cy="2770796"/>
          </a:xfrm>
        </p:grpSpPr>
        <p:sp>
          <p:nvSpPr>
            <p:cNvPr id="5" name="Étiquette 4">
              <a:extLst>
                <a:ext uri="{FF2B5EF4-FFF2-40B4-BE49-F238E27FC236}">
                  <a16:creationId xmlns:a16="http://schemas.microsoft.com/office/drawing/2014/main" id="{050FDE76-1363-B939-5FB6-ECBED379C9CB}"/>
                </a:ext>
              </a:extLst>
            </p:cNvPr>
            <p:cNvSpPr/>
            <p:nvPr/>
          </p:nvSpPr>
          <p:spPr>
            <a:xfrm>
              <a:off x="548640" y="1595120"/>
              <a:ext cx="1550339" cy="1105744"/>
            </a:xfrm>
            <a:prstGeom prst="plaque">
              <a:avLst>
                <a:gd name="adj" fmla="val 28082"/>
              </a:avLst>
            </a:prstGeom>
            <a:solidFill>
              <a:schemeClr val="accent4">
                <a:lumMod val="20000"/>
                <a:lumOff val="8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a:solidFill>
                    <a:schemeClr val="tx1"/>
                  </a:solidFill>
                </a:rPr>
                <a:t>Tête de découpe n°1</a:t>
              </a:r>
            </a:p>
          </p:txBody>
        </p:sp>
        <p:cxnSp>
          <p:nvCxnSpPr>
            <p:cNvPr id="6" name="Connecteur : en angle 5">
              <a:extLst>
                <a:ext uri="{FF2B5EF4-FFF2-40B4-BE49-F238E27FC236}">
                  <a16:creationId xmlns:a16="http://schemas.microsoft.com/office/drawing/2014/main" id="{F40F7C3E-A18F-28FD-9A70-EBE6001A25C0}"/>
                </a:ext>
              </a:extLst>
            </p:cNvPr>
            <p:cNvCxnSpPr>
              <a:cxnSpLocks/>
              <a:stCxn id="5" idx="2"/>
              <a:endCxn id="7" idx="0"/>
            </p:cNvCxnSpPr>
            <p:nvPr/>
          </p:nvCxnSpPr>
          <p:spPr>
            <a:xfrm rot="16200000" flipH="1">
              <a:off x="1146598" y="2878075"/>
              <a:ext cx="1200103" cy="845679"/>
            </a:xfrm>
            <a:prstGeom prst="bentConnector3">
              <a:avLst>
                <a:gd name="adj1" fmla="val 50000"/>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Image 6">
              <a:extLst>
                <a:ext uri="{FF2B5EF4-FFF2-40B4-BE49-F238E27FC236}">
                  <a16:creationId xmlns:a16="http://schemas.microsoft.com/office/drawing/2014/main" id="{F916621A-F213-97A2-BD07-E2F1DD5F37AC}"/>
                </a:ext>
              </a:extLst>
            </p:cNvPr>
            <p:cNvPicPr>
              <a:picLocks noChangeAspect="1"/>
            </p:cNvPicPr>
            <p:nvPr/>
          </p:nvPicPr>
          <p:blipFill>
            <a:blip r:embed="rId2"/>
            <a:stretch>
              <a:fillRect/>
            </a:stretch>
          </p:blipFill>
          <p:spPr>
            <a:xfrm>
              <a:off x="1885450" y="3900967"/>
              <a:ext cx="568077" cy="464949"/>
            </a:xfrm>
            <a:prstGeom prst="rect">
              <a:avLst/>
            </a:prstGeom>
          </p:spPr>
        </p:pic>
        <p:sp>
          <p:nvSpPr>
            <p:cNvPr id="8" name="Étiquette 7">
              <a:extLst>
                <a:ext uri="{FF2B5EF4-FFF2-40B4-BE49-F238E27FC236}">
                  <a16:creationId xmlns:a16="http://schemas.microsoft.com/office/drawing/2014/main" id="{CC978323-7030-27A7-8DD8-118A8FBC53EB}"/>
                </a:ext>
              </a:extLst>
            </p:cNvPr>
            <p:cNvSpPr/>
            <p:nvPr/>
          </p:nvSpPr>
          <p:spPr>
            <a:xfrm>
              <a:off x="2169489" y="1595120"/>
              <a:ext cx="1550339" cy="1129439"/>
            </a:xfrm>
            <a:prstGeom prst="plaque">
              <a:avLst>
                <a:gd name="adj" fmla="val 28082"/>
              </a:avLst>
            </a:prstGeom>
            <a:solidFill>
              <a:schemeClr val="accent4">
                <a:lumMod val="20000"/>
                <a:lumOff val="80000"/>
              </a:schemeClr>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a:solidFill>
                    <a:schemeClr val="tx1"/>
                  </a:solidFill>
                </a:rPr>
                <a:t>Tête de découpe n°2</a:t>
              </a:r>
            </a:p>
          </p:txBody>
        </p:sp>
        <p:cxnSp>
          <p:nvCxnSpPr>
            <p:cNvPr id="9" name="Connecteur : en angle 8">
              <a:extLst>
                <a:ext uri="{FF2B5EF4-FFF2-40B4-BE49-F238E27FC236}">
                  <a16:creationId xmlns:a16="http://schemas.microsoft.com/office/drawing/2014/main" id="{F552000D-2AD2-F7DA-0A09-EED3E634B272}"/>
                </a:ext>
              </a:extLst>
            </p:cNvPr>
            <p:cNvCxnSpPr>
              <a:cxnSpLocks/>
              <a:stCxn id="8" idx="2"/>
              <a:endCxn id="7" idx="0"/>
            </p:cNvCxnSpPr>
            <p:nvPr/>
          </p:nvCxnSpPr>
          <p:spPr>
            <a:xfrm rot="5400000">
              <a:off x="1968870" y="2925178"/>
              <a:ext cx="1176408" cy="775170"/>
            </a:xfrm>
            <a:prstGeom prst="bentConnector3">
              <a:avLst>
                <a:gd name="adj1" fmla="val 50000"/>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7170" name="Picture 2" descr="Aucune description disponible.">
            <a:extLst>
              <a:ext uri="{FF2B5EF4-FFF2-40B4-BE49-F238E27FC236}">
                <a16:creationId xmlns:a16="http://schemas.microsoft.com/office/drawing/2014/main" id="{2C9604C5-6058-B4BB-8469-C58B8576F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207" y="1646758"/>
            <a:ext cx="2989637" cy="224222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ucune description disponible.">
            <a:extLst>
              <a:ext uri="{FF2B5EF4-FFF2-40B4-BE49-F238E27FC236}">
                <a16:creationId xmlns:a16="http://schemas.microsoft.com/office/drawing/2014/main" id="{77FFAA16-CDFF-F562-1B34-D0F9F274BE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889" b="24012"/>
          <a:stretch/>
        </p:blipFill>
        <p:spPr bwMode="auto">
          <a:xfrm>
            <a:off x="1680818" y="4236607"/>
            <a:ext cx="2989637" cy="227606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e 21">
            <a:extLst>
              <a:ext uri="{FF2B5EF4-FFF2-40B4-BE49-F238E27FC236}">
                <a16:creationId xmlns:a16="http://schemas.microsoft.com/office/drawing/2014/main" id="{DF698C3D-0F32-C0A6-C0C0-6134C728915B}"/>
              </a:ext>
            </a:extLst>
          </p:cNvPr>
          <p:cNvGrpSpPr/>
          <p:nvPr/>
        </p:nvGrpSpPr>
        <p:grpSpPr>
          <a:xfrm>
            <a:off x="8084042" y="279773"/>
            <a:ext cx="3840480" cy="2229554"/>
            <a:chOff x="8214360" y="243840"/>
            <a:chExt cx="3840480" cy="2229554"/>
          </a:xfrm>
        </p:grpSpPr>
        <p:sp>
          <p:nvSpPr>
            <p:cNvPr id="23" name="Rectangle : coins arrondis 22">
              <a:extLst>
                <a:ext uri="{FF2B5EF4-FFF2-40B4-BE49-F238E27FC236}">
                  <a16:creationId xmlns:a16="http://schemas.microsoft.com/office/drawing/2014/main" id="{086ECB8C-5602-F741-DD51-8D9062C43F5A}"/>
                </a:ext>
              </a:extLst>
            </p:cNvPr>
            <p:cNvSpPr/>
            <p:nvPr/>
          </p:nvSpPr>
          <p:spPr>
            <a:xfrm>
              <a:off x="8214360" y="243840"/>
              <a:ext cx="3840480" cy="183896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FD6AC305-CFB1-DCC3-1D25-BA6F73A6F8EB}"/>
                </a:ext>
              </a:extLst>
            </p:cNvPr>
            <p:cNvSpPr txBox="1"/>
            <p:nvPr/>
          </p:nvSpPr>
          <p:spPr>
            <a:xfrm>
              <a:off x="8336280" y="365125"/>
              <a:ext cx="3718560" cy="2108269"/>
            </a:xfrm>
            <a:prstGeom prst="rect">
              <a:avLst/>
            </a:prstGeom>
            <a:noFill/>
          </p:spPr>
          <p:txBody>
            <a:bodyPr wrap="square" rtlCol="0">
              <a:spAutoFit/>
            </a:bodyPr>
            <a:lstStyle/>
            <a:p>
              <a:r>
                <a:rPr lang="fr-FR" b="1" u="sng"/>
                <a:t>Légende (Provenance des variables) :</a:t>
              </a:r>
            </a:p>
            <a:p>
              <a:endParaRPr lang="fr-FR" sz="400"/>
            </a:p>
            <a:p>
              <a:r>
                <a:rPr lang="fr-FR" b="1" err="1">
                  <a:solidFill>
                    <a:schemeClr val="accent2">
                      <a:lumMod val="75000"/>
                    </a:schemeClr>
                  </a:solidFill>
                </a:rPr>
                <a:t>Consommation_PDT</a:t>
              </a:r>
              <a:endParaRPr lang="fr-FR" b="1">
                <a:solidFill>
                  <a:schemeClr val="accent2">
                    <a:lumMod val="75000"/>
                  </a:schemeClr>
                </a:solidFill>
              </a:endParaRPr>
            </a:p>
            <a:p>
              <a:r>
                <a:rPr lang="fr-FR" b="1">
                  <a:solidFill>
                    <a:schemeClr val="accent6">
                      <a:lumMod val="75000"/>
                    </a:schemeClr>
                  </a:solidFill>
                </a:rPr>
                <a:t>PDT</a:t>
              </a:r>
            </a:p>
            <a:p>
              <a:r>
                <a:rPr lang="fr-FR" b="1" err="1">
                  <a:solidFill>
                    <a:schemeClr val="accent4">
                      <a:lumMod val="75000"/>
                    </a:schemeClr>
                  </a:solidFill>
                </a:rPr>
                <a:t>Indicateurs_Frittage</a:t>
              </a:r>
              <a:endParaRPr lang="fr-FR" b="1">
                <a:solidFill>
                  <a:schemeClr val="accent4">
                    <a:lumMod val="75000"/>
                  </a:schemeClr>
                </a:solidFill>
              </a:endParaRPr>
            </a:p>
            <a:p>
              <a:r>
                <a:rPr lang="fr-FR" b="1" err="1">
                  <a:solidFill>
                    <a:schemeClr val="accent5">
                      <a:lumMod val="75000"/>
                    </a:schemeClr>
                  </a:solidFill>
                </a:rPr>
                <a:t>Indicateurs_Qualite</a:t>
              </a:r>
              <a:endParaRPr lang="fr-FR" b="1">
                <a:solidFill>
                  <a:schemeClr val="accent5">
                    <a:lumMod val="75000"/>
                  </a:schemeClr>
                </a:solidFill>
              </a:endParaRPr>
            </a:p>
            <a:p>
              <a:endParaRPr lang="fr-FR"/>
            </a:p>
            <a:p>
              <a:endParaRPr lang="fr-FR"/>
            </a:p>
          </p:txBody>
        </p:sp>
      </p:grpSp>
      <p:sp>
        <p:nvSpPr>
          <p:cNvPr id="4" name="Bouton d’action : accueil 3">
            <a:hlinkClick r:id="rId5" action="ppaction://hlinksldjump" highlightClick="1"/>
            <a:extLst>
              <a:ext uri="{FF2B5EF4-FFF2-40B4-BE49-F238E27FC236}">
                <a16:creationId xmlns:a16="http://schemas.microsoft.com/office/drawing/2014/main" id="{27E5776A-A5CB-B174-90C0-B68DB2E006C6}"/>
              </a:ext>
            </a:extLst>
          </p:cNvPr>
          <p:cNvSpPr/>
          <p:nvPr/>
        </p:nvSpPr>
        <p:spPr>
          <a:xfrm>
            <a:off x="10474960" y="5374640"/>
            <a:ext cx="878840" cy="741680"/>
          </a:xfrm>
          <a:prstGeom prst="actionButtonHom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numéro de diapositive 3">
            <a:extLst>
              <a:ext uri="{FF2B5EF4-FFF2-40B4-BE49-F238E27FC236}">
                <a16:creationId xmlns:a16="http://schemas.microsoft.com/office/drawing/2014/main" id="{DB529F66-7928-88DE-2F71-0547584DD91E}"/>
              </a:ext>
            </a:extLst>
          </p:cNvPr>
          <p:cNvSpPr>
            <a:spLocks noGrp="1"/>
          </p:cNvSpPr>
          <p:nvPr>
            <p:ph type="sldNum" sz="quarter" idx="12"/>
          </p:nvPr>
        </p:nvSpPr>
        <p:spPr>
          <a:xfrm>
            <a:off x="9448800" y="6492875"/>
            <a:ext cx="2743200" cy="365125"/>
          </a:xfrm>
        </p:spPr>
        <p:txBody>
          <a:bodyPr/>
          <a:lstStyle/>
          <a:p>
            <a:fld id="{21D9F5FE-0FED-4652-B94E-2573D89FB861}" type="slidenum">
              <a:rPr lang="fr-FR" smtClean="0"/>
              <a:t>35</a:t>
            </a:fld>
            <a:endParaRPr lang="fr-FR"/>
          </a:p>
        </p:txBody>
      </p:sp>
    </p:spTree>
    <p:extLst>
      <p:ext uri="{BB962C8B-B14F-4D97-AF65-F5344CB8AC3E}">
        <p14:creationId xmlns:p14="http://schemas.microsoft.com/office/powerpoint/2010/main" val="3398238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FE928D-3DCC-2CF5-67BB-FE88E62132A5}"/>
              </a:ext>
            </a:extLst>
          </p:cNvPr>
          <p:cNvSpPr>
            <a:spLocks noGrp="1"/>
          </p:cNvSpPr>
          <p:nvPr>
            <p:ph type="title"/>
          </p:nvPr>
        </p:nvSpPr>
        <p:spPr/>
        <p:txBody>
          <a:bodyPr/>
          <a:lstStyle/>
          <a:p>
            <a:r>
              <a:rPr lang="fr-FR" b="1"/>
              <a:t>Laveur</a:t>
            </a:r>
          </a:p>
        </p:txBody>
      </p:sp>
      <p:sp>
        <p:nvSpPr>
          <p:cNvPr id="3" name="Espace réservé du contenu 2">
            <a:extLst>
              <a:ext uri="{FF2B5EF4-FFF2-40B4-BE49-F238E27FC236}">
                <a16:creationId xmlns:a16="http://schemas.microsoft.com/office/drawing/2014/main" id="{474BC786-4E5B-69BA-402A-AC9CA21DF3AC}"/>
              </a:ext>
            </a:extLst>
          </p:cNvPr>
          <p:cNvSpPr>
            <a:spLocks noGrp="1"/>
          </p:cNvSpPr>
          <p:nvPr>
            <p:ph idx="4294967295"/>
          </p:nvPr>
        </p:nvSpPr>
        <p:spPr>
          <a:xfrm>
            <a:off x="7818438" y="3636963"/>
            <a:ext cx="4373562" cy="2108200"/>
          </a:xfrm>
        </p:spPr>
        <p:txBody>
          <a:bodyPr>
            <a:normAutofit/>
          </a:bodyPr>
          <a:lstStyle/>
          <a:p>
            <a:r>
              <a:rPr lang="fr-FR" sz="1800" b="1" err="1">
                <a:solidFill>
                  <a:schemeClr val="accent5">
                    <a:lumMod val="75000"/>
                  </a:schemeClr>
                </a:solidFill>
              </a:rPr>
              <a:t>Apport_eau_laveur</a:t>
            </a:r>
            <a:endParaRPr lang="fr-FR" sz="1800" b="1">
              <a:solidFill>
                <a:schemeClr val="accent5">
                  <a:lumMod val="75000"/>
                </a:schemeClr>
              </a:solidFill>
            </a:endParaRPr>
          </a:p>
        </p:txBody>
      </p:sp>
      <p:grpSp>
        <p:nvGrpSpPr>
          <p:cNvPr id="4" name="Groupe 3">
            <a:extLst>
              <a:ext uri="{FF2B5EF4-FFF2-40B4-BE49-F238E27FC236}">
                <a16:creationId xmlns:a16="http://schemas.microsoft.com/office/drawing/2014/main" id="{AFDE1906-8BB8-DF05-682D-071304BE7273}"/>
              </a:ext>
            </a:extLst>
          </p:cNvPr>
          <p:cNvGrpSpPr/>
          <p:nvPr/>
        </p:nvGrpSpPr>
        <p:grpSpPr>
          <a:xfrm>
            <a:off x="789885" y="1679734"/>
            <a:ext cx="3468551" cy="1093706"/>
            <a:chOff x="2376250" y="3375181"/>
            <a:chExt cx="3468551" cy="1093706"/>
          </a:xfrm>
        </p:grpSpPr>
        <p:sp>
          <p:nvSpPr>
            <p:cNvPr id="11" name="Parallélogramme 10">
              <a:extLst>
                <a:ext uri="{FF2B5EF4-FFF2-40B4-BE49-F238E27FC236}">
                  <a16:creationId xmlns:a16="http://schemas.microsoft.com/office/drawing/2014/main" id="{AD07F7A6-43D4-ED45-B561-8D3D13A8EF7D}"/>
                </a:ext>
              </a:extLst>
            </p:cNvPr>
            <p:cNvSpPr/>
            <p:nvPr/>
          </p:nvSpPr>
          <p:spPr>
            <a:xfrm>
              <a:off x="2376250" y="3640992"/>
              <a:ext cx="1703501" cy="827895"/>
            </a:xfrm>
            <a:prstGeom prst="parallelogram">
              <a:avLst>
                <a:gd name="adj" fmla="val 85784"/>
              </a:avLst>
            </a:prstGeom>
            <a:solidFill>
              <a:schemeClr val="accent1">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Parallélogramme 11">
              <a:extLst>
                <a:ext uri="{FF2B5EF4-FFF2-40B4-BE49-F238E27FC236}">
                  <a16:creationId xmlns:a16="http://schemas.microsoft.com/office/drawing/2014/main" id="{5F297C94-D5B1-C6C7-04B4-7F2FDD33EF48}"/>
                </a:ext>
              </a:extLst>
            </p:cNvPr>
            <p:cNvSpPr/>
            <p:nvPr/>
          </p:nvSpPr>
          <p:spPr>
            <a:xfrm>
              <a:off x="2923362" y="3521331"/>
              <a:ext cx="2218369" cy="827895"/>
            </a:xfrm>
            <a:prstGeom prst="parallelogram">
              <a:avLst>
                <a:gd name="adj" fmla="val 85784"/>
              </a:avLst>
            </a:prstGeom>
            <a:solidFill>
              <a:schemeClr val="accent1">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Cylindre 12">
              <a:extLst>
                <a:ext uri="{FF2B5EF4-FFF2-40B4-BE49-F238E27FC236}">
                  <a16:creationId xmlns:a16="http://schemas.microsoft.com/office/drawing/2014/main" id="{02964502-FB42-7435-9F50-5D0FFC69AC03}"/>
                </a:ext>
              </a:extLst>
            </p:cNvPr>
            <p:cNvSpPr/>
            <p:nvPr/>
          </p:nvSpPr>
          <p:spPr>
            <a:xfrm rot="5400000">
              <a:off x="4760679" y="2946307"/>
              <a:ext cx="655248" cy="1512996"/>
            </a:xfrm>
            <a:prstGeom prst="can">
              <a:avLst/>
            </a:prstGeom>
            <a:solidFill>
              <a:schemeClr val="accent1">
                <a:lumMod val="20000"/>
                <a:lumOff val="8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Cylindre 13">
              <a:extLst>
                <a:ext uri="{FF2B5EF4-FFF2-40B4-BE49-F238E27FC236}">
                  <a16:creationId xmlns:a16="http://schemas.microsoft.com/office/drawing/2014/main" id="{9E25BA01-5FAD-6078-9AC7-2E0AB9D2612E}"/>
                </a:ext>
              </a:extLst>
            </p:cNvPr>
            <p:cNvSpPr/>
            <p:nvPr/>
          </p:nvSpPr>
          <p:spPr>
            <a:xfrm rot="5400000">
              <a:off x="4515269" y="3203408"/>
              <a:ext cx="655248" cy="1512996"/>
            </a:xfrm>
            <a:prstGeom prst="can">
              <a:avLst/>
            </a:prstGeom>
            <a:solidFill>
              <a:schemeClr val="accent1">
                <a:lumMod val="20000"/>
                <a:lumOff val="8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fr-FR" sz="1600">
                  <a:solidFill>
                    <a:schemeClr val="tx1"/>
                  </a:solidFill>
                </a:rPr>
                <a:t>Laveur</a:t>
              </a:r>
            </a:p>
          </p:txBody>
        </p:sp>
        <p:grpSp>
          <p:nvGrpSpPr>
            <p:cNvPr id="16" name="Groupe 15">
              <a:extLst>
                <a:ext uri="{FF2B5EF4-FFF2-40B4-BE49-F238E27FC236}">
                  <a16:creationId xmlns:a16="http://schemas.microsoft.com/office/drawing/2014/main" id="{9769A947-404E-B6F0-F16F-6E2E8BC514EF}"/>
                </a:ext>
              </a:extLst>
            </p:cNvPr>
            <p:cNvGrpSpPr/>
            <p:nvPr/>
          </p:nvGrpSpPr>
          <p:grpSpPr>
            <a:xfrm rot="401990">
              <a:off x="3223985" y="3381734"/>
              <a:ext cx="709204" cy="938846"/>
              <a:chOff x="3640618" y="5056951"/>
              <a:chExt cx="1411739" cy="1328731"/>
            </a:xfrm>
          </p:grpSpPr>
          <p:sp>
            <p:nvSpPr>
              <p:cNvPr id="35" name="Parallélogramme 34">
                <a:extLst>
                  <a:ext uri="{FF2B5EF4-FFF2-40B4-BE49-F238E27FC236}">
                    <a16:creationId xmlns:a16="http://schemas.microsoft.com/office/drawing/2014/main" id="{5D435E33-2294-B9DC-247B-F7353C7A7580}"/>
                  </a:ext>
                </a:extLst>
              </p:cNvPr>
              <p:cNvSpPr/>
              <p:nvPr/>
            </p:nvSpPr>
            <p:spPr>
              <a:xfrm rot="10800000">
                <a:off x="3640618" y="5056951"/>
                <a:ext cx="1338740" cy="1283516"/>
              </a:xfrm>
              <a:prstGeom prst="parallelogram">
                <a:avLst>
                  <a:gd name="adj" fmla="val 910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grpSp>
            <p:nvGrpSpPr>
              <p:cNvPr id="36" name="Groupe 35">
                <a:extLst>
                  <a:ext uri="{FF2B5EF4-FFF2-40B4-BE49-F238E27FC236}">
                    <a16:creationId xmlns:a16="http://schemas.microsoft.com/office/drawing/2014/main" id="{F00D4593-FE63-41EF-0EE2-95CBF945FD46}"/>
                  </a:ext>
                </a:extLst>
              </p:cNvPr>
              <p:cNvGrpSpPr/>
              <p:nvPr/>
            </p:nvGrpSpPr>
            <p:grpSpPr>
              <a:xfrm rot="21270658">
                <a:off x="4046069" y="5928482"/>
                <a:ext cx="324599" cy="457200"/>
                <a:chOff x="7987018" y="1411447"/>
                <a:chExt cx="324599" cy="457200"/>
              </a:xfrm>
            </p:grpSpPr>
            <p:cxnSp>
              <p:nvCxnSpPr>
                <p:cNvPr id="47" name="Connecteur droit 46">
                  <a:extLst>
                    <a:ext uri="{FF2B5EF4-FFF2-40B4-BE49-F238E27FC236}">
                      <a16:creationId xmlns:a16="http://schemas.microsoft.com/office/drawing/2014/main" id="{FF8DC58C-A4AB-E777-5E49-25D9B0EB71AA}"/>
                    </a:ext>
                  </a:extLst>
                </p:cNvPr>
                <p:cNvCxnSpPr>
                  <a:cxnSpLocks/>
                </p:cNvCxnSpPr>
                <p:nvPr/>
              </p:nvCxnSpPr>
              <p:spPr>
                <a:xfrm>
                  <a:off x="7987018" y="1411447"/>
                  <a:ext cx="120242"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44E92070-05CE-8BE7-4F0A-17AC30560DFE}"/>
                    </a:ext>
                  </a:extLst>
                </p:cNvPr>
                <p:cNvCxnSpPr>
                  <a:cxnSpLocks/>
                </p:cNvCxnSpPr>
                <p:nvPr/>
              </p:nvCxnSpPr>
              <p:spPr>
                <a:xfrm>
                  <a:off x="8001699" y="1411447"/>
                  <a:ext cx="211123"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D41259FC-AF23-DC92-5F7F-309B7AFB9415}"/>
                    </a:ext>
                  </a:extLst>
                </p:cNvPr>
                <p:cNvCxnSpPr>
                  <a:cxnSpLocks/>
                </p:cNvCxnSpPr>
                <p:nvPr/>
              </p:nvCxnSpPr>
              <p:spPr>
                <a:xfrm>
                  <a:off x="8001699" y="1411447"/>
                  <a:ext cx="285529" cy="392186"/>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0DAB4369-EB29-A0C3-67C3-9C689851BBB0}"/>
                    </a:ext>
                  </a:extLst>
                </p:cNvPr>
                <p:cNvCxnSpPr>
                  <a:cxnSpLocks/>
                </p:cNvCxnSpPr>
                <p:nvPr/>
              </p:nvCxnSpPr>
              <p:spPr>
                <a:xfrm>
                  <a:off x="8012224" y="1411447"/>
                  <a:ext cx="299393" cy="291518"/>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grpSp>
          <p:grpSp>
            <p:nvGrpSpPr>
              <p:cNvPr id="37" name="Groupe 36">
                <a:extLst>
                  <a:ext uri="{FF2B5EF4-FFF2-40B4-BE49-F238E27FC236}">
                    <a16:creationId xmlns:a16="http://schemas.microsoft.com/office/drawing/2014/main" id="{38A72538-5741-1A0B-0C3E-EEBAA288D981}"/>
                  </a:ext>
                </a:extLst>
              </p:cNvPr>
              <p:cNvGrpSpPr/>
              <p:nvPr/>
            </p:nvGrpSpPr>
            <p:grpSpPr>
              <a:xfrm>
                <a:off x="4727758" y="5222282"/>
                <a:ext cx="324599" cy="457200"/>
                <a:chOff x="7987018" y="1411447"/>
                <a:chExt cx="324599" cy="457200"/>
              </a:xfrm>
            </p:grpSpPr>
            <p:cxnSp>
              <p:nvCxnSpPr>
                <p:cNvPr id="43" name="Connecteur droit 42">
                  <a:extLst>
                    <a:ext uri="{FF2B5EF4-FFF2-40B4-BE49-F238E27FC236}">
                      <a16:creationId xmlns:a16="http://schemas.microsoft.com/office/drawing/2014/main" id="{A906F9FC-4F2E-8B0B-F61F-CD6F0618326E}"/>
                    </a:ext>
                  </a:extLst>
                </p:cNvPr>
                <p:cNvCxnSpPr>
                  <a:cxnSpLocks/>
                </p:cNvCxnSpPr>
                <p:nvPr/>
              </p:nvCxnSpPr>
              <p:spPr>
                <a:xfrm>
                  <a:off x="7987018" y="1411447"/>
                  <a:ext cx="120242"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0C65A2EF-0C8E-4639-E345-B90AEA7708A6}"/>
                    </a:ext>
                  </a:extLst>
                </p:cNvPr>
                <p:cNvCxnSpPr>
                  <a:cxnSpLocks/>
                </p:cNvCxnSpPr>
                <p:nvPr/>
              </p:nvCxnSpPr>
              <p:spPr>
                <a:xfrm>
                  <a:off x="8001699" y="1411447"/>
                  <a:ext cx="211123"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F6FA8689-F3F4-A38A-D916-8480A107C211}"/>
                    </a:ext>
                  </a:extLst>
                </p:cNvPr>
                <p:cNvCxnSpPr>
                  <a:cxnSpLocks/>
                </p:cNvCxnSpPr>
                <p:nvPr/>
              </p:nvCxnSpPr>
              <p:spPr>
                <a:xfrm>
                  <a:off x="8001699" y="1411447"/>
                  <a:ext cx="285529" cy="392186"/>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914BC3A6-97AE-C8D9-197A-5CF3B54F1107}"/>
                    </a:ext>
                  </a:extLst>
                </p:cNvPr>
                <p:cNvCxnSpPr>
                  <a:cxnSpLocks/>
                </p:cNvCxnSpPr>
                <p:nvPr/>
              </p:nvCxnSpPr>
              <p:spPr>
                <a:xfrm>
                  <a:off x="8012224" y="1411447"/>
                  <a:ext cx="299393" cy="291518"/>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grpSp>
          <p:grpSp>
            <p:nvGrpSpPr>
              <p:cNvPr id="38" name="Groupe 37">
                <a:extLst>
                  <a:ext uri="{FF2B5EF4-FFF2-40B4-BE49-F238E27FC236}">
                    <a16:creationId xmlns:a16="http://schemas.microsoft.com/office/drawing/2014/main" id="{BB07DA6E-8404-DA27-10D0-E3D87AAE28EB}"/>
                  </a:ext>
                </a:extLst>
              </p:cNvPr>
              <p:cNvGrpSpPr/>
              <p:nvPr/>
            </p:nvGrpSpPr>
            <p:grpSpPr>
              <a:xfrm rot="21277069">
                <a:off x="4391291" y="5565595"/>
                <a:ext cx="324599" cy="457200"/>
                <a:chOff x="7987018" y="1411447"/>
                <a:chExt cx="324599" cy="457200"/>
              </a:xfrm>
            </p:grpSpPr>
            <p:cxnSp>
              <p:nvCxnSpPr>
                <p:cNvPr id="39" name="Connecteur droit 38">
                  <a:extLst>
                    <a:ext uri="{FF2B5EF4-FFF2-40B4-BE49-F238E27FC236}">
                      <a16:creationId xmlns:a16="http://schemas.microsoft.com/office/drawing/2014/main" id="{6CAAC738-A334-2EB5-433B-3091025E50F7}"/>
                    </a:ext>
                  </a:extLst>
                </p:cNvPr>
                <p:cNvCxnSpPr>
                  <a:cxnSpLocks/>
                </p:cNvCxnSpPr>
                <p:nvPr/>
              </p:nvCxnSpPr>
              <p:spPr>
                <a:xfrm>
                  <a:off x="7987018" y="1411447"/>
                  <a:ext cx="120242"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4FFF0782-52DB-C084-F417-7D3114994A23}"/>
                    </a:ext>
                  </a:extLst>
                </p:cNvPr>
                <p:cNvCxnSpPr>
                  <a:cxnSpLocks/>
                </p:cNvCxnSpPr>
                <p:nvPr/>
              </p:nvCxnSpPr>
              <p:spPr>
                <a:xfrm>
                  <a:off x="8001699" y="1411447"/>
                  <a:ext cx="211123"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5B9B3902-CDE9-3FE7-3D77-9B0674E0DBDA}"/>
                    </a:ext>
                  </a:extLst>
                </p:cNvPr>
                <p:cNvCxnSpPr>
                  <a:cxnSpLocks/>
                </p:cNvCxnSpPr>
                <p:nvPr/>
              </p:nvCxnSpPr>
              <p:spPr>
                <a:xfrm>
                  <a:off x="8001699" y="1411447"/>
                  <a:ext cx="285529" cy="392186"/>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3924FD8D-A223-78E9-F6FF-6BF467CF2599}"/>
                    </a:ext>
                  </a:extLst>
                </p:cNvPr>
                <p:cNvCxnSpPr>
                  <a:cxnSpLocks/>
                </p:cNvCxnSpPr>
                <p:nvPr/>
              </p:nvCxnSpPr>
              <p:spPr>
                <a:xfrm>
                  <a:off x="8012224" y="1411447"/>
                  <a:ext cx="299393" cy="291518"/>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7" name="Groupe 16">
              <a:extLst>
                <a:ext uri="{FF2B5EF4-FFF2-40B4-BE49-F238E27FC236}">
                  <a16:creationId xmlns:a16="http://schemas.microsoft.com/office/drawing/2014/main" id="{F798FE24-9903-9BFC-1003-CB2D665D5FDF}"/>
                </a:ext>
              </a:extLst>
            </p:cNvPr>
            <p:cNvGrpSpPr/>
            <p:nvPr/>
          </p:nvGrpSpPr>
          <p:grpSpPr>
            <a:xfrm rot="401990">
              <a:off x="2618049" y="3401569"/>
              <a:ext cx="709204" cy="938846"/>
              <a:chOff x="3640618" y="5056951"/>
              <a:chExt cx="1411739" cy="1328731"/>
            </a:xfrm>
          </p:grpSpPr>
          <p:sp>
            <p:nvSpPr>
              <p:cNvPr id="19" name="Parallélogramme 18">
                <a:extLst>
                  <a:ext uri="{FF2B5EF4-FFF2-40B4-BE49-F238E27FC236}">
                    <a16:creationId xmlns:a16="http://schemas.microsoft.com/office/drawing/2014/main" id="{2466CD18-D571-BB55-570C-C27E154DF3E3}"/>
                  </a:ext>
                </a:extLst>
              </p:cNvPr>
              <p:cNvSpPr/>
              <p:nvPr/>
            </p:nvSpPr>
            <p:spPr>
              <a:xfrm rot="10800000">
                <a:off x="3640618" y="5056951"/>
                <a:ext cx="1338740" cy="1283516"/>
              </a:xfrm>
              <a:prstGeom prst="parallelogram">
                <a:avLst>
                  <a:gd name="adj" fmla="val 910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grpSp>
            <p:nvGrpSpPr>
              <p:cNvPr id="20" name="Groupe 19">
                <a:extLst>
                  <a:ext uri="{FF2B5EF4-FFF2-40B4-BE49-F238E27FC236}">
                    <a16:creationId xmlns:a16="http://schemas.microsoft.com/office/drawing/2014/main" id="{D30DF392-9569-4BB1-AC43-CC1C93F96C0C}"/>
                  </a:ext>
                </a:extLst>
              </p:cNvPr>
              <p:cNvGrpSpPr/>
              <p:nvPr/>
            </p:nvGrpSpPr>
            <p:grpSpPr>
              <a:xfrm rot="21270658">
                <a:off x="4046069" y="5928482"/>
                <a:ext cx="324599" cy="457200"/>
                <a:chOff x="7987018" y="1411447"/>
                <a:chExt cx="324599" cy="457200"/>
              </a:xfrm>
            </p:grpSpPr>
            <p:cxnSp>
              <p:nvCxnSpPr>
                <p:cNvPr id="31" name="Connecteur droit 30">
                  <a:extLst>
                    <a:ext uri="{FF2B5EF4-FFF2-40B4-BE49-F238E27FC236}">
                      <a16:creationId xmlns:a16="http://schemas.microsoft.com/office/drawing/2014/main" id="{AA479572-C953-7AF3-EF77-B337BB281967}"/>
                    </a:ext>
                  </a:extLst>
                </p:cNvPr>
                <p:cNvCxnSpPr>
                  <a:cxnSpLocks/>
                </p:cNvCxnSpPr>
                <p:nvPr/>
              </p:nvCxnSpPr>
              <p:spPr>
                <a:xfrm>
                  <a:off x="7987018" y="1411447"/>
                  <a:ext cx="120242"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70DD21DC-D0E7-DFFE-5129-DEE8837E045C}"/>
                    </a:ext>
                  </a:extLst>
                </p:cNvPr>
                <p:cNvCxnSpPr>
                  <a:cxnSpLocks/>
                </p:cNvCxnSpPr>
                <p:nvPr/>
              </p:nvCxnSpPr>
              <p:spPr>
                <a:xfrm>
                  <a:off x="8001699" y="1411447"/>
                  <a:ext cx="211123"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23B20623-3396-2BF3-6A51-D91D300D5CA9}"/>
                    </a:ext>
                  </a:extLst>
                </p:cNvPr>
                <p:cNvCxnSpPr>
                  <a:cxnSpLocks/>
                </p:cNvCxnSpPr>
                <p:nvPr/>
              </p:nvCxnSpPr>
              <p:spPr>
                <a:xfrm>
                  <a:off x="8001699" y="1411447"/>
                  <a:ext cx="285529" cy="392186"/>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519EE7E5-22CA-2EC3-7470-6D6DD853704A}"/>
                    </a:ext>
                  </a:extLst>
                </p:cNvPr>
                <p:cNvCxnSpPr>
                  <a:cxnSpLocks/>
                </p:cNvCxnSpPr>
                <p:nvPr/>
              </p:nvCxnSpPr>
              <p:spPr>
                <a:xfrm>
                  <a:off x="8012224" y="1411447"/>
                  <a:ext cx="299393" cy="291518"/>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grpSp>
          <p:grpSp>
            <p:nvGrpSpPr>
              <p:cNvPr id="21" name="Groupe 20">
                <a:extLst>
                  <a:ext uri="{FF2B5EF4-FFF2-40B4-BE49-F238E27FC236}">
                    <a16:creationId xmlns:a16="http://schemas.microsoft.com/office/drawing/2014/main" id="{890B5945-65BB-B9D1-20F3-6638960EC185}"/>
                  </a:ext>
                </a:extLst>
              </p:cNvPr>
              <p:cNvGrpSpPr/>
              <p:nvPr/>
            </p:nvGrpSpPr>
            <p:grpSpPr>
              <a:xfrm>
                <a:off x="4727758" y="5222282"/>
                <a:ext cx="324599" cy="457200"/>
                <a:chOff x="7987018" y="1411447"/>
                <a:chExt cx="324599" cy="457200"/>
              </a:xfrm>
            </p:grpSpPr>
            <p:cxnSp>
              <p:nvCxnSpPr>
                <p:cNvPr id="27" name="Connecteur droit 26">
                  <a:extLst>
                    <a:ext uri="{FF2B5EF4-FFF2-40B4-BE49-F238E27FC236}">
                      <a16:creationId xmlns:a16="http://schemas.microsoft.com/office/drawing/2014/main" id="{06604C9C-0FDA-D770-AFE8-ED1A693F47AA}"/>
                    </a:ext>
                  </a:extLst>
                </p:cNvPr>
                <p:cNvCxnSpPr>
                  <a:cxnSpLocks/>
                </p:cNvCxnSpPr>
                <p:nvPr/>
              </p:nvCxnSpPr>
              <p:spPr>
                <a:xfrm>
                  <a:off x="7987018" y="1411447"/>
                  <a:ext cx="120242"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A8B59907-CDDF-D051-3AEE-27FF3DC1AE7D}"/>
                    </a:ext>
                  </a:extLst>
                </p:cNvPr>
                <p:cNvCxnSpPr>
                  <a:cxnSpLocks/>
                </p:cNvCxnSpPr>
                <p:nvPr/>
              </p:nvCxnSpPr>
              <p:spPr>
                <a:xfrm>
                  <a:off x="8001699" y="1411447"/>
                  <a:ext cx="211123"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23BF97CB-9134-9C41-D616-EF9A1AE5A366}"/>
                    </a:ext>
                  </a:extLst>
                </p:cNvPr>
                <p:cNvCxnSpPr>
                  <a:cxnSpLocks/>
                </p:cNvCxnSpPr>
                <p:nvPr/>
              </p:nvCxnSpPr>
              <p:spPr>
                <a:xfrm>
                  <a:off x="8001699" y="1411447"/>
                  <a:ext cx="285529" cy="392186"/>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40A99280-C3A7-0813-AC16-A2A05BC66059}"/>
                    </a:ext>
                  </a:extLst>
                </p:cNvPr>
                <p:cNvCxnSpPr>
                  <a:cxnSpLocks/>
                </p:cNvCxnSpPr>
                <p:nvPr/>
              </p:nvCxnSpPr>
              <p:spPr>
                <a:xfrm>
                  <a:off x="8012224" y="1411447"/>
                  <a:ext cx="299393" cy="291518"/>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grpSp>
          <p:grpSp>
            <p:nvGrpSpPr>
              <p:cNvPr id="22" name="Groupe 21">
                <a:extLst>
                  <a:ext uri="{FF2B5EF4-FFF2-40B4-BE49-F238E27FC236}">
                    <a16:creationId xmlns:a16="http://schemas.microsoft.com/office/drawing/2014/main" id="{5B007AB7-C4DA-70B4-9550-F7796E194201}"/>
                  </a:ext>
                </a:extLst>
              </p:cNvPr>
              <p:cNvGrpSpPr/>
              <p:nvPr/>
            </p:nvGrpSpPr>
            <p:grpSpPr>
              <a:xfrm rot="21277069">
                <a:off x="4391291" y="5565595"/>
                <a:ext cx="324599" cy="457200"/>
                <a:chOff x="7987018" y="1411447"/>
                <a:chExt cx="324599" cy="457200"/>
              </a:xfrm>
            </p:grpSpPr>
            <p:cxnSp>
              <p:nvCxnSpPr>
                <p:cNvPr id="23" name="Connecteur droit 22">
                  <a:extLst>
                    <a:ext uri="{FF2B5EF4-FFF2-40B4-BE49-F238E27FC236}">
                      <a16:creationId xmlns:a16="http://schemas.microsoft.com/office/drawing/2014/main" id="{ECA90133-A1A8-91AE-7773-8106AA8D3960}"/>
                    </a:ext>
                  </a:extLst>
                </p:cNvPr>
                <p:cNvCxnSpPr>
                  <a:cxnSpLocks/>
                </p:cNvCxnSpPr>
                <p:nvPr/>
              </p:nvCxnSpPr>
              <p:spPr>
                <a:xfrm>
                  <a:off x="7987018" y="1411447"/>
                  <a:ext cx="120242"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9BD609AF-838F-4945-1492-6D684792C39F}"/>
                    </a:ext>
                  </a:extLst>
                </p:cNvPr>
                <p:cNvCxnSpPr>
                  <a:cxnSpLocks/>
                </p:cNvCxnSpPr>
                <p:nvPr/>
              </p:nvCxnSpPr>
              <p:spPr>
                <a:xfrm>
                  <a:off x="8001699" y="1411447"/>
                  <a:ext cx="211123" cy="45720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8F41B00E-0A57-2E43-0C6E-7E1DD430ECD5}"/>
                    </a:ext>
                  </a:extLst>
                </p:cNvPr>
                <p:cNvCxnSpPr>
                  <a:cxnSpLocks/>
                </p:cNvCxnSpPr>
                <p:nvPr/>
              </p:nvCxnSpPr>
              <p:spPr>
                <a:xfrm>
                  <a:off x="8001699" y="1411447"/>
                  <a:ext cx="285529" cy="392186"/>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261E0FB1-6F56-DDD1-0A14-68131F1E1AAB}"/>
                    </a:ext>
                  </a:extLst>
                </p:cNvPr>
                <p:cNvCxnSpPr>
                  <a:cxnSpLocks/>
                </p:cNvCxnSpPr>
                <p:nvPr/>
              </p:nvCxnSpPr>
              <p:spPr>
                <a:xfrm>
                  <a:off x="8012224" y="1411447"/>
                  <a:ext cx="299393" cy="291518"/>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grpSp>
        </p:grpSp>
      </p:grpSp>
      <p:pic>
        <p:nvPicPr>
          <p:cNvPr id="13316" name="Picture 4" descr="Aucune description disponible.">
            <a:extLst>
              <a:ext uri="{FF2B5EF4-FFF2-40B4-BE49-F238E27FC236}">
                <a16:creationId xmlns:a16="http://schemas.microsoft.com/office/drawing/2014/main" id="{48C9C1CF-A4A3-3119-E991-CE8F2F4B05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03" b="10815"/>
          <a:stretch/>
        </p:blipFill>
        <p:spPr bwMode="auto">
          <a:xfrm>
            <a:off x="789885" y="3196572"/>
            <a:ext cx="4191450" cy="3296303"/>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e 50">
            <a:extLst>
              <a:ext uri="{FF2B5EF4-FFF2-40B4-BE49-F238E27FC236}">
                <a16:creationId xmlns:a16="http://schemas.microsoft.com/office/drawing/2014/main" id="{02E66D13-DCFE-9C50-4137-87361CBA1543}"/>
              </a:ext>
            </a:extLst>
          </p:cNvPr>
          <p:cNvGrpSpPr/>
          <p:nvPr/>
        </p:nvGrpSpPr>
        <p:grpSpPr>
          <a:xfrm>
            <a:off x="8084042" y="279773"/>
            <a:ext cx="3840480" cy="2229554"/>
            <a:chOff x="8214360" y="243840"/>
            <a:chExt cx="3840480" cy="2229554"/>
          </a:xfrm>
        </p:grpSpPr>
        <p:sp>
          <p:nvSpPr>
            <p:cNvPr id="52" name="Rectangle : coins arrondis 51">
              <a:extLst>
                <a:ext uri="{FF2B5EF4-FFF2-40B4-BE49-F238E27FC236}">
                  <a16:creationId xmlns:a16="http://schemas.microsoft.com/office/drawing/2014/main" id="{52653D10-5B0B-0F22-E33D-6CDD57EE9874}"/>
                </a:ext>
              </a:extLst>
            </p:cNvPr>
            <p:cNvSpPr/>
            <p:nvPr/>
          </p:nvSpPr>
          <p:spPr>
            <a:xfrm>
              <a:off x="8214360" y="243840"/>
              <a:ext cx="3840480" cy="183896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ZoneTexte 52">
              <a:extLst>
                <a:ext uri="{FF2B5EF4-FFF2-40B4-BE49-F238E27FC236}">
                  <a16:creationId xmlns:a16="http://schemas.microsoft.com/office/drawing/2014/main" id="{596DCEFF-85B7-1B0F-CF2C-510D2B61B4B7}"/>
                </a:ext>
              </a:extLst>
            </p:cNvPr>
            <p:cNvSpPr txBox="1"/>
            <p:nvPr/>
          </p:nvSpPr>
          <p:spPr>
            <a:xfrm>
              <a:off x="8336280" y="365125"/>
              <a:ext cx="3718560" cy="2108269"/>
            </a:xfrm>
            <a:prstGeom prst="rect">
              <a:avLst/>
            </a:prstGeom>
            <a:noFill/>
          </p:spPr>
          <p:txBody>
            <a:bodyPr wrap="square" rtlCol="0">
              <a:spAutoFit/>
            </a:bodyPr>
            <a:lstStyle/>
            <a:p>
              <a:r>
                <a:rPr lang="fr-FR" b="1" u="sng"/>
                <a:t>Légende (Provenance des variables) :</a:t>
              </a:r>
            </a:p>
            <a:p>
              <a:endParaRPr lang="fr-FR" sz="400"/>
            </a:p>
            <a:p>
              <a:r>
                <a:rPr lang="fr-FR" b="1" err="1">
                  <a:solidFill>
                    <a:schemeClr val="accent2">
                      <a:lumMod val="75000"/>
                    </a:schemeClr>
                  </a:solidFill>
                </a:rPr>
                <a:t>Consommation_PDT</a:t>
              </a:r>
              <a:endParaRPr lang="fr-FR" b="1">
                <a:solidFill>
                  <a:schemeClr val="accent2">
                    <a:lumMod val="75000"/>
                  </a:schemeClr>
                </a:solidFill>
              </a:endParaRPr>
            </a:p>
            <a:p>
              <a:r>
                <a:rPr lang="fr-FR" b="1">
                  <a:solidFill>
                    <a:schemeClr val="accent6">
                      <a:lumMod val="75000"/>
                    </a:schemeClr>
                  </a:solidFill>
                </a:rPr>
                <a:t>PDT</a:t>
              </a:r>
            </a:p>
            <a:p>
              <a:r>
                <a:rPr lang="fr-FR" b="1" err="1">
                  <a:solidFill>
                    <a:schemeClr val="accent4">
                      <a:lumMod val="75000"/>
                    </a:schemeClr>
                  </a:solidFill>
                </a:rPr>
                <a:t>Indicateurs_Frittage</a:t>
              </a:r>
              <a:endParaRPr lang="fr-FR" b="1">
                <a:solidFill>
                  <a:schemeClr val="accent4">
                    <a:lumMod val="75000"/>
                  </a:schemeClr>
                </a:solidFill>
              </a:endParaRPr>
            </a:p>
            <a:p>
              <a:r>
                <a:rPr lang="fr-FR" b="1" err="1">
                  <a:solidFill>
                    <a:schemeClr val="accent5">
                      <a:lumMod val="75000"/>
                    </a:schemeClr>
                  </a:solidFill>
                </a:rPr>
                <a:t>Indicateurs_Qualite</a:t>
              </a:r>
              <a:endParaRPr lang="fr-FR" b="1">
                <a:solidFill>
                  <a:schemeClr val="accent5">
                    <a:lumMod val="75000"/>
                  </a:schemeClr>
                </a:solidFill>
              </a:endParaRPr>
            </a:p>
            <a:p>
              <a:endParaRPr lang="fr-FR"/>
            </a:p>
            <a:p>
              <a:endParaRPr lang="fr-FR"/>
            </a:p>
          </p:txBody>
        </p:sp>
      </p:grpSp>
      <p:sp>
        <p:nvSpPr>
          <p:cNvPr id="5" name="Bouton d’action : accueil 4">
            <a:hlinkClick r:id="rId3" action="ppaction://hlinksldjump" highlightClick="1"/>
            <a:extLst>
              <a:ext uri="{FF2B5EF4-FFF2-40B4-BE49-F238E27FC236}">
                <a16:creationId xmlns:a16="http://schemas.microsoft.com/office/drawing/2014/main" id="{509EC80B-F1EB-FEB2-D2AA-792CD77B7AE4}"/>
              </a:ext>
            </a:extLst>
          </p:cNvPr>
          <p:cNvSpPr/>
          <p:nvPr/>
        </p:nvSpPr>
        <p:spPr>
          <a:xfrm>
            <a:off x="10474960" y="5374640"/>
            <a:ext cx="878840" cy="741680"/>
          </a:xfrm>
          <a:prstGeom prst="actionButtonHom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numéro de diapositive 3">
            <a:extLst>
              <a:ext uri="{FF2B5EF4-FFF2-40B4-BE49-F238E27FC236}">
                <a16:creationId xmlns:a16="http://schemas.microsoft.com/office/drawing/2014/main" id="{CD461B06-A898-7461-E59A-1BF0E4698DDF}"/>
              </a:ext>
            </a:extLst>
          </p:cNvPr>
          <p:cNvSpPr>
            <a:spLocks noGrp="1"/>
          </p:cNvSpPr>
          <p:nvPr>
            <p:ph type="sldNum" sz="quarter" idx="12"/>
          </p:nvPr>
        </p:nvSpPr>
        <p:spPr>
          <a:xfrm>
            <a:off x="9448800" y="6492875"/>
            <a:ext cx="2743200" cy="365125"/>
          </a:xfrm>
        </p:spPr>
        <p:txBody>
          <a:bodyPr/>
          <a:lstStyle/>
          <a:p>
            <a:fld id="{21D9F5FE-0FED-4652-B94E-2573D89FB861}" type="slidenum">
              <a:rPr lang="fr-FR" smtClean="0"/>
              <a:t>36</a:t>
            </a:fld>
            <a:endParaRPr lang="fr-FR"/>
          </a:p>
        </p:txBody>
      </p:sp>
    </p:spTree>
    <p:extLst>
      <p:ext uri="{BB962C8B-B14F-4D97-AF65-F5344CB8AC3E}">
        <p14:creationId xmlns:p14="http://schemas.microsoft.com/office/powerpoint/2010/main" val="1560837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258AD2-9B48-0DB9-F4F7-4D98901AF8F6}"/>
              </a:ext>
            </a:extLst>
          </p:cNvPr>
          <p:cNvSpPr>
            <a:spLocks noGrp="1"/>
          </p:cNvSpPr>
          <p:nvPr>
            <p:ph type="title"/>
          </p:nvPr>
        </p:nvSpPr>
        <p:spPr/>
        <p:txBody>
          <a:bodyPr/>
          <a:lstStyle/>
          <a:p>
            <a:r>
              <a:rPr lang="fr-FR" b="1"/>
              <a:t>Blancheur</a:t>
            </a:r>
          </a:p>
        </p:txBody>
      </p:sp>
      <p:sp>
        <p:nvSpPr>
          <p:cNvPr id="3" name="Espace réservé du contenu 2">
            <a:extLst>
              <a:ext uri="{FF2B5EF4-FFF2-40B4-BE49-F238E27FC236}">
                <a16:creationId xmlns:a16="http://schemas.microsoft.com/office/drawing/2014/main" id="{1A8C4113-7B18-EEB2-0964-ED8014D92994}"/>
              </a:ext>
            </a:extLst>
          </p:cNvPr>
          <p:cNvSpPr>
            <a:spLocks noGrp="1"/>
          </p:cNvSpPr>
          <p:nvPr>
            <p:ph idx="4294967295"/>
          </p:nvPr>
        </p:nvSpPr>
        <p:spPr>
          <a:xfrm>
            <a:off x="7899400" y="2587625"/>
            <a:ext cx="4292600" cy="3157538"/>
          </a:xfrm>
        </p:spPr>
        <p:txBody>
          <a:bodyPr>
            <a:normAutofit fontScale="92500" lnSpcReduction="20000"/>
          </a:bodyPr>
          <a:lstStyle/>
          <a:p>
            <a:pPr>
              <a:lnSpc>
                <a:spcPct val="150000"/>
              </a:lnSpc>
              <a:spcBef>
                <a:spcPts val="0"/>
              </a:spcBef>
            </a:pPr>
            <a:r>
              <a:rPr lang="fr-FR" sz="1800" b="1" i="0" u="none" strike="noStrike" err="1">
                <a:solidFill>
                  <a:schemeClr val="accent4">
                    <a:lumMod val="75000"/>
                  </a:schemeClr>
                </a:solidFill>
                <a:effectLst/>
                <a:latin typeface="Aptos Narrow" panose="020B0004020202020204" pitchFamily="34" charset="0"/>
              </a:rPr>
              <a:t>Temp_Entr_Blan</a:t>
            </a:r>
            <a:r>
              <a:rPr lang="fr-FR" b="1">
                <a:solidFill>
                  <a:schemeClr val="accent4">
                    <a:lumMod val="75000"/>
                  </a:schemeClr>
                </a:solidFill>
              </a:rPr>
              <a:t> </a:t>
            </a:r>
          </a:p>
          <a:p>
            <a:pPr>
              <a:lnSpc>
                <a:spcPct val="150000"/>
              </a:lnSpc>
              <a:spcBef>
                <a:spcPts val="0"/>
              </a:spcBef>
            </a:pPr>
            <a:r>
              <a:rPr lang="fr-FR" sz="1800" b="1" i="0" u="none" strike="noStrike" err="1">
                <a:solidFill>
                  <a:schemeClr val="accent4">
                    <a:lumMod val="75000"/>
                  </a:schemeClr>
                </a:solidFill>
                <a:effectLst/>
                <a:latin typeface="Aptos Narrow" panose="020B0004020202020204" pitchFamily="34" charset="0"/>
              </a:rPr>
              <a:t>Temp_Sort_Blan</a:t>
            </a:r>
            <a:r>
              <a:rPr lang="fr-FR" b="1">
                <a:solidFill>
                  <a:schemeClr val="accent4">
                    <a:lumMod val="75000"/>
                  </a:schemeClr>
                </a:solidFill>
              </a:rPr>
              <a:t> </a:t>
            </a:r>
          </a:p>
          <a:p>
            <a:pPr>
              <a:lnSpc>
                <a:spcPct val="150000"/>
              </a:lnSpc>
              <a:spcBef>
                <a:spcPts val="0"/>
              </a:spcBef>
            </a:pPr>
            <a:r>
              <a:rPr lang="fr-FR" sz="1800" b="1" i="0" u="none" strike="noStrike">
                <a:solidFill>
                  <a:schemeClr val="accent4">
                    <a:lumMod val="75000"/>
                  </a:schemeClr>
                </a:solidFill>
                <a:effectLst/>
                <a:latin typeface="Aptos Narrow" panose="020B0004020202020204" pitchFamily="34" charset="0"/>
              </a:rPr>
              <a:t>Temp_Entr_Blan_2</a:t>
            </a:r>
            <a:r>
              <a:rPr lang="fr-FR" b="1">
                <a:solidFill>
                  <a:schemeClr val="accent4">
                    <a:lumMod val="75000"/>
                  </a:schemeClr>
                </a:solidFill>
              </a:rPr>
              <a:t> </a:t>
            </a:r>
          </a:p>
          <a:p>
            <a:pPr>
              <a:lnSpc>
                <a:spcPct val="150000"/>
              </a:lnSpc>
              <a:spcBef>
                <a:spcPts val="0"/>
              </a:spcBef>
            </a:pPr>
            <a:r>
              <a:rPr lang="fr-FR" sz="1800" b="1" i="0" u="none" strike="noStrike">
                <a:solidFill>
                  <a:schemeClr val="accent4">
                    <a:lumMod val="75000"/>
                  </a:schemeClr>
                </a:solidFill>
                <a:effectLst/>
                <a:latin typeface="Aptos Narrow" panose="020B0004020202020204" pitchFamily="34" charset="0"/>
              </a:rPr>
              <a:t>Temp_Sort_Blan_2</a:t>
            </a:r>
            <a:r>
              <a:rPr lang="fr-FR" b="1">
                <a:solidFill>
                  <a:schemeClr val="accent4">
                    <a:lumMod val="75000"/>
                  </a:schemeClr>
                </a:solidFill>
              </a:rPr>
              <a:t> </a:t>
            </a:r>
          </a:p>
          <a:p>
            <a:pPr>
              <a:lnSpc>
                <a:spcPct val="150000"/>
              </a:lnSpc>
              <a:spcBef>
                <a:spcPts val="0"/>
              </a:spcBef>
            </a:pPr>
            <a:r>
              <a:rPr lang="fr-FR" sz="1800" b="1" i="0" u="none" strike="noStrike">
                <a:solidFill>
                  <a:schemeClr val="accent4">
                    <a:lumMod val="75000"/>
                  </a:schemeClr>
                </a:solidFill>
                <a:effectLst/>
                <a:latin typeface="Aptos Narrow" panose="020B0004020202020204" pitchFamily="34" charset="0"/>
              </a:rPr>
              <a:t>Temp_Entr_Blan_3</a:t>
            </a:r>
            <a:r>
              <a:rPr lang="fr-FR" b="1">
                <a:solidFill>
                  <a:schemeClr val="accent4">
                    <a:lumMod val="75000"/>
                  </a:schemeClr>
                </a:solidFill>
              </a:rPr>
              <a:t> </a:t>
            </a:r>
          </a:p>
          <a:p>
            <a:pPr>
              <a:lnSpc>
                <a:spcPct val="150000"/>
              </a:lnSpc>
              <a:spcBef>
                <a:spcPts val="0"/>
              </a:spcBef>
            </a:pPr>
            <a:r>
              <a:rPr lang="fr-FR" sz="1800" b="1" i="0" u="none" strike="noStrike">
                <a:solidFill>
                  <a:schemeClr val="accent4">
                    <a:lumMod val="75000"/>
                  </a:schemeClr>
                </a:solidFill>
                <a:effectLst/>
                <a:latin typeface="Aptos Narrow" panose="020B0004020202020204" pitchFamily="34" charset="0"/>
              </a:rPr>
              <a:t>Temp_Sort_Blan_3</a:t>
            </a:r>
            <a:r>
              <a:rPr lang="fr-FR" b="1">
                <a:solidFill>
                  <a:schemeClr val="accent4">
                    <a:lumMod val="75000"/>
                  </a:schemeClr>
                </a:solidFill>
              </a:rPr>
              <a:t> </a:t>
            </a:r>
          </a:p>
        </p:txBody>
      </p:sp>
      <p:pic>
        <p:nvPicPr>
          <p:cNvPr id="6146" name="Picture 2" descr="Aucune description disponible.">
            <a:extLst>
              <a:ext uri="{FF2B5EF4-FFF2-40B4-BE49-F238E27FC236}">
                <a16:creationId xmlns:a16="http://schemas.microsoft.com/office/drawing/2014/main" id="{198DDBED-2804-5687-845B-30DB09BB0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9126" y="2032000"/>
            <a:ext cx="2785110" cy="3713480"/>
          </a:xfrm>
          <a:prstGeom prst="rect">
            <a:avLst/>
          </a:prstGeom>
          <a:noFill/>
          <a:extLst>
            <a:ext uri="{909E8E84-426E-40DD-AFC4-6F175D3DCCD1}">
              <a14:hiddenFill xmlns:a14="http://schemas.microsoft.com/office/drawing/2010/main">
                <a:solidFill>
                  <a:srgbClr val="FFFFFF"/>
                </a:solidFill>
              </a14:hiddenFill>
            </a:ext>
          </a:extLst>
        </p:spPr>
      </p:pic>
      <p:sp>
        <p:nvSpPr>
          <p:cNvPr id="6" name="Organigramme : Procédé 5">
            <a:hlinkClick r:id="rId3" action="ppaction://hlinksldjump"/>
            <a:extLst>
              <a:ext uri="{FF2B5EF4-FFF2-40B4-BE49-F238E27FC236}">
                <a16:creationId xmlns:a16="http://schemas.microsoft.com/office/drawing/2014/main" id="{D88E3AE9-9451-80E3-1536-9A01DE0FB0C8}"/>
              </a:ext>
            </a:extLst>
          </p:cNvPr>
          <p:cNvSpPr/>
          <p:nvPr/>
        </p:nvSpPr>
        <p:spPr>
          <a:xfrm>
            <a:off x="716281" y="3032608"/>
            <a:ext cx="2004462" cy="1706411"/>
          </a:xfrm>
          <a:prstGeom prst="flowChartProcess">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Blancheur</a:t>
            </a:r>
          </a:p>
        </p:txBody>
      </p:sp>
      <p:grpSp>
        <p:nvGrpSpPr>
          <p:cNvPr id="7" name="Groupe 6">
            <a:extLst>
              <a:ext uri="{FF2B5EF4-FFF2-40B4-BE49-F238E27FC236}">
                <a16:creationId xmlns:a16="http://schemas.microsoft.com/office/drawing/2014/main" id="{057FCF61-A5D6-A5F5-A002-F245A021E687}"/>
              </a:ext>
            </a:extLst>
          </p:cNvPr>
          <p:cNvGrpSpPr/>
          <p:nvPr/>
        </p:nvGrpSpPr>
        <p:grpSpPr>
          <a:xfrm>
            <a:off x="8084042" y="279773"/>
            <a:ext cx="3840480" cy="2229554"/>
            <a:chOff x="8214360" y="243840"/>
            <a:chExt cx="3840480" cy="2229554"/>
          </a:xfrm>
        </p:grpSpPr>
        <p:sp>
          <p:nvSpPr>
            <p:cNvPr id="8" name="Rectangle : coins arrondis 7">
              <a:extLst>
                <a:ext uri="{FF2B5EF4-FFF2-40B4-BE49-F238E27FC236}">
                  <a16:creationId xmlns:a16="http://schemas.microsoft.com/office/drawing/2014/main" id="{CF412A03-8152-6420-8F4C-E6CDBF2432DC}"/>
                </a:ext>
              </a:extLst>
            </p:cNvPr>
            <p:cNvSpPr/>
            <p:nvPr/>
          </p:nvSpPr>
          <p:spPr>
            <a:xfrm>
              <a:off x="8214360" y="243840"/>
              <a:ext cx="3840480" cy="183896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6EDA51BE-A09F-E9A3-2BDA-E03902B311EC}"/>
                </a:ext>
              </a:extLst>
            </p:cNvPr>
            <p:cNvSpPr txBox="1"/>
            <p:nvPr/>
          </p:nvSpPr>
          <p:spPr>
            <a:xfrm>
              <a:off x="8336280" y="365125"/>
              <a:ext cx="3718560" cy="2108269"/>
            </a:xfrm>
            <a:prstGeom prst="rect">
              <a:avLst/>
            </a:prstGeom>
            <a:noFill/>
          </p:spPr>
          <p:txBody>
            <a:bodyPr wrap="square" rtlCol="0">
              <a:spAutoFit/>
            </a:bodyPr>
            <a:lstStyle/>
            <a:p>
              <a:r>
                <a:rPr lang="fr-FR" b="1" u="sng"/>
                <a:t>Légende (Provenance des variables) :</a:t>
              </a:r>
            </a:p>
            <a:p>
              <a:endParaRPr lang="fr-FR" sz="400"/>
            </a:p>
            <a:p>
              <a:r>
                <a:rPr lang="fr-FR" b="1" err="1">
                  <a:solidFill>
                    <a:schemeClr val="accent2">
                      <a:lumMod val="75000"/>
                    </a:schemeClr>
                  </a:solidFill>
                </a:rPr>
                <a:t>Consommation_PDT</a:t>
              </a:r>
              <a:endParaRPr lang="fr-FR" b="1">
                <a:solidFill>
                  <a:schemeClr val="accent2">
                    <a:lumMod val="75000"/>
                  </a:schemeClr>
                </a:solidFill>
              </a:endParaRPr>
            </a:p>
            <a:p>
              <a:r>
                <a:rPr lang="fr-FR" b="1">
                  <a:solidFill>
                    <a:schemeClr val="accent6">
                      <a:lumMod val="75000"/>
                    </a:schemeClr>
                  </a:solidFill>
                </a:rPr>
                <a:t>PDT</a:t>
              </a:r>
            </a:p>
            <a:p>
              <a:r>
                <a:rPr lang="fr-FR" b="1" err="1">
                  <a:solidFill>
                    <a:schemeClr val="accent4">
                      <a:lumMod val="75000"/>
                    </a:schemeClr>
                  </a:solidFill>
                </a:rPr>
                <a:t>Indicateurs_Frittage</a:t>
              </a:r>
              <a:endParaRPr lang="fr-FR" b="1">
                <a:solidFill>
                  <a:schemeClr val="accent4">
                    <a:lumMod val="75000"/>
                  </a:schemeClr>
                </a:solidFill>
              </a:endParaRPr>
            </a:p>
            <a:p>
              <a:r>
                <a:rPr lang="fr-FR" b="1" err="1">
                  <a:solidFill>
                    <a:schemeClr val="accent5">
                      <a:lumMod val="75000"/>
                    </a:schemeClr>
                  </a:solidFill>
                </a:rPr>
                <a:t>Indicateurs_Qualite</a:t>
              </a:r>
              <a:endParaRPr lang="fr-FR" b="1">
                <a:solidFill>
                  <a:schemeClr val="accent5">
                    <a:lumMod val="75000"/>
                  </a:schemeClr>
                </a:solidFill>
              </a:endParaRPr>
            </a:p>
            <a:p>
              <a:endParaRPr lang="fr-FR"/>
            </a:p>
            <a:p>
              <a:endParaRPr lang="fr-FR"/>
            </a:p>
          </p:txBody>
        </p:sp>
      </p:grpSp>
      <p:sp>
        <p:nvSpPr>
          <p:cNvPr id="4" name="Bouton d’action : accueil 3">
            <a:hlinkClick r:id="rId4" action="ppaction://hlinksldjump" highlightClick="1"/>
            <a:extLst>
              <a:ext uri="{FF2B5EF4-FFF2-40B4-BE49-F238E27FC236}">
                <a16:creationId xmlns:a16="http://schemas.microsoft.com/office/drawing/2014/main" id="{584D83C8-5342-CD22-FF96-8B870A543993}"/>
              </a:ext>
            </a:extLst>
          </p:cNvPr>
          <p:cNvSpPr/>
          <p:nvPr/>
        </p:nvSpPr>
        <p:spPr>
          <a:xfrm>
            <a:off x="10474960" y="5374640"/>
            <a:ext cx="878840" cy="741680"/>
          </a:xfrm>
          <a:prstGeom prst="actionButtonHom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numéro de diapositive 3">
            <a:extLst>
              <a:ext uri="{FF2B5EF4-FFF2-40B4-BE49-F238E27FC236}">
                <a16:creationId xmlns:a16="http://schemas.microsoft.com/office/drawing/2014/main" id="{ECC26B5B-8FC8-4D15-508F-EDD84C0575E5}"/>
              </a:ext>
            </a:extLst>
          </p:cNvPr>
          <p:cNvSpPr>
            <a:spLocks noGrp="1"/>
          </p:cNvSpPr>
          <p:nvPr>
            <p:ph type="sldNum" sz="quarter" idx="12"/>
          </p:nvPr>
        </p:nvSpPr>
        <p:spPr>
          <a:xfrm>
            <a:off x="9448800" y="6492875"/>
            <a:ext cx="2743200" cy="365125"/>
          </a:xfrm>
        </p:spPr>
        <p:txBody>
          <a:bodyPr/>
          <a:lstStyle/>
          <a:p>
            <a:fld id="{21D9F5FE-0FED-4652-B94E-2573D89FB861}" type="slidenum">
              <a:rPr lang="fr-FR" smtClean="0"/>
              <a:t>37</a:t>
            </a:fld>
            <a:endParaRPr lang="fr-FR"/>
          </a:p>
        </p:txBody>
      </p:sp>
    </p:spTree>
    <p:extLst>
      <p:ext uri="{BB962C8B-B14F-4D97-AF65-F5344CB8AC3E}">
        <p14:creationId xmlns:p14="http://schemas.microsoft.com/office/powerpoint/2010/main" val="4148272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Aucune description disponible.">
            <a:extLst>
              <a:ext uri="{FF2B5EF4-FFF2-40B4-BE49-F238E27FC236}">
                <a16:creationId xmlns:a16="http://schemas.microsoft.com/office/drawing/2014/main" id="{FA438204-2DFC-F094-232B-A343B4FA8E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3927" y="198185"/>
            <a:ext cx="1987696" cy="265026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EC63A03-FAEA-057F-B5A9-2825374D4A01}"/>
              </a:ext>
            </a:extLst>
          </p:cNvPr>
          <p:cNvSpPr>
            <a:spLocks noGrp="1"/>
          </p:cNvSpPr>
          <p:nvPr>
            <p:ph type="title"/>
          </p:nvPr>
        </p:nvSpPr>
        <p:spPr/>
        <p:txBody>
          <a:bodyPr/>
          <a:lstStyle/>
          <a:p>
            <a:r>
              <a:rPr lang="fr-FR" b="1"/>
              <a:t>Friteuse</a:t>
            </a:r>
          </a:p>
        </p:txBody>
      </p:sp>
      <p:sp>
        <p:nvSpPr>
          <p:cNvPr id="3" name="Espace réservé du contenu 2">
            <a:extLst>
              <a:ext uri="{FF2B5EF4-FFF2-40B4-BE49-F238E27FC236}">
                <a16:creationId xmlns:a16="http://schemas.microsoft.com/office/drawing/2014/main" id="{EEAA1B31-945B-7D70-C838-80F4A562516B}"/>
              </a:ext>
            </a:extLst>
          </p:cNvPr>
          <p:cNvSpPr>
            <a:spLocks noGrp="1"/>
          </p:cNvSpPr>
          <p:nvPr>
            <p:ph idx="4294967295"/>
          </p:nvPr>
        </p:nvSpPr>
        <p:spPr>
          <a:xfrm>
            <a:off x="8419098" y="2584240"/>
            <a:ext cx="3021012" cy="4094162"/>
          </a:xfrm>
        </p:spPr>
        <p:txBody>
          <a:bodyPr>
            <a:normAutofit/>
          </a:bodyPr>
          <a:lstStyle/>
          <a:p>
            <a:pPr>
              <a:lnSpc>
                <a:spcPct val="150000"/>
              </a:lnSpc>
              <a:spcBef>
                <a:spcPts val="0"/>
              </a:spcBef>
            </a:pPr>
            <a:r>
              <a:rPr lang="nb-NO" sz="1800" b="1" i="0" u="none" strike="noStrike">
                <a:solidFill>
                  <a:schemeClr val="accent4">
                    <a:lumMod val="75000"/>
                  </a:schemeClr>
                </a:solidFill>
                <a:effectLst/>
                <a:latin typeface="Aptos Narrow" panose="020B0004020202020204" pitchFamily="34" charset="0"/>
              </a:rPr>
              <a:t>Vite_Tapi_1</a:t>
            </a:r>
          </a:p>
          <a:p>
            <a:pPr>
              <a:lnSpc>
                <a:spcPct val="150000"/>
              </a:lnSpc>
              <a:spcBef>
                <a:spcPts val="0"/>
              </a:spcBef>
            </a:pPr>
            <a:r>
              <a:rPr lang="nb-NO" sz="1800" b="1" i="0" u="none" strike="noStrike">
                <a:solidFill>
                  <a:schemeClr val="accent4">
                    <a:lumMod val="75000"/>
                  </a:schemeClr>
                </a:solidFill>
                <a:effectLst/>
                <a:latin typeface="Aptos Narrow" panose="020B0004020202020204" pitchFamily="34" charset="0"/>
              </a:rPr>
              <a:t>Vite_Tapi_2</a:t>
            </a:r>
            <a:r>
              <a:rPr lang="nb-NO" sz="1800" b="1">
                <a:solidFill>
                  <a:schemeClr val="accent4">
                    <a:lumMod val="75000"/>
                  </a:schemeClr>
                </a:solidFill>
              </a:rPr>
              <a:t> </a:t>
            </a:r>
          </a:p>
          <a:p>
            <a:pPr>
              <a:lnSpc>
                <a:spcPct val="150000"/>
              </a:lnSpc>
              <a:spcBef>
                <a:spcPts val="0"/>
              </a:spcBef>
            </a:pPr>
            <a:r>
              <a:rPr lang="nb-NO" sz="1800" b="1" i="0" u="none" strike="noStrike">
                <a:solidFill>
                  <a:schemeClr val="accent4">
                    <a:lumMod val="75000"/>
                  </a:schemeClr>
                </a:solidFill>
                <a:effectLst/>
                <a:latin typeface="Aptos Narrow" panose="020B0004020202020204" pitchFamily="34" charset="0"/>
              </a:rPr>
              <a:t>Vite_Tapi_3</a:t>
            </a:r>
            <a:r>
              <a:rPr lang="nb-NO" sz="1800" b="1">
                <a:solidFill>
                  <a:schemeClr val="accent4">
                    <a:lumMod val="75000"/>
                  </a:schemeClr>
                </a:solidFill>
              </a:rPr>
              <a:t> </a:t>
            </a:r>
          </a:p>
          <a:p>
            <a:pPr>
              <a:lnSpc>
                <a:spcPct val="150000"/>
              </a:lnSpc>
              <a:spcBef>
                <a:spcPts val="0"/>
              </a:spcBef>
            </a:pPr>
            <a:r>
              <a:rPr lang="fr-FR" sz="1800" b="1" i="0" u="none" strike="noStrike" err="1">
                <a:solidFill>
                  <a:schemeClr val="accent4">
                    <a:lumMod val="75000"/>
                  </a:schemeClr>
                </a:solidFill>
                <a:effectLst/>
                <a:latin typeface="Aptos Narrow" panose="020B0004020202020204" pitchFamily="34" charset="0"/>
              </a:rPr>
              <a:t>Temp_Entr_Frit</a:t>
            </a:r>
            <a:r>
              <a:rPr lang="fr-FR" sz="1800" b="1">
                <a:solidFill>
                  <a:schemeClr val="accent4">
                    <a:lumMod val="75000"/>
                  </a:schemeClr>
                </a:solidFill>
              </a:rPr>
              <a:t> </a:t>
            </a:r>
          </a:p>
          <a:p>
            <a:pPr>
              <a:lnSpc>
                <a:spcPct val="150000"/>
              </a:lnSpc>
              <a:spcBef>
                <a:spcPts val="0"/>
              </a:spcBef>
            </a:pPr>
            <a:r>
              <a:rPr lang="fr-FR" sz="1800" b="1" i="0" u="none" strike="noStrike" err="1">
                <a:solidFill>
                  <a:schemeClr val="accent4">
                    <a:lumMod val="75000"/>
                  </a:schemeClr>
                </a:solidFill>
                <a:effectLst/>
                <a:latin typeface="Aptos Narrow" panose="020B0004020202020204" pitchFamily="34" charset="0"/>
              </a:rPr>
              <a:t>Temp_Sort_Frit</a:t>
            </a:r>
            <a:r>
              <a:rPr lang="fr-FR" sz="1800" b="1">
                <a:solidFill>
                  <a:schemeClr val="accent4">
                    <a:lumMod val="75000"/>
                  </a:schemeClr>
                </a:solidFill>
              </a:rPr>
              <a:t> </a:t>
            </a:r>
          </a:p>
          <a:p>
            <a:pPr>
              <a:lnSpc>
                <a:spcPct val="150000"/>
              </a:lnSpc>
              <a:spcBef>
                <a:spcPts val="0"/>
              </a:spcBef>
            </a:pPr>
            <a:r>
              <a:rPr lang="fr-FR" sz="1800" b="1" i="0" u="none" strike="noStrike">
                <a:solidFill>
                  <a:schemeClr val="accent4">
                    <a:lumMod val="75000"/>
                  </a:schemeClr>
                </a:solidFill>
                <a:effectLst/>
                <a:latin typeface="Aptos Narrow" panose="020B0004020202020204" pitchFamily="34" charset="0"/>
              </a:rPr>
              <a:t>Temp_Sort_1</a:t>
            </a:r>
          </a:p>
          <a:p>
            <a:pPr>
              <a:lnSpc>
                <a:spcPct val="150000"/>
              </a:lnSpc>
              <a:spcBef>
                <a:spcPts val="0"/>
              </a:spcBef>
            </a:pPr>
            <a:r>
              <a:rPr lang="fr-FR" sz="1800" b="1" i="0" u="none" strike="noStrike">
                <a:solidFill>
                  <a:schemeClr val="accent4">
                    <a:lumMod val="75000"/>
                  </a:schemeClr>
                </a:solidFill>
                <a:effectLst/>
                <a:latin typeface="Aptos Narrow" panose="020B0004020202020204" pitchFamily="34" charset="0"/>
              </a:rPr>
              <a:t>Temp_Sort_2</a:t>
            </a:r>
            <a:r>
              <a:rPr lang="fr-FR" sz="1800" b="1">
                <a:solidFill>
                  <a:schemeClr val="accent4">
                    <a:lumMod val="75000"/>
                  </a:schemeClr>
                </a:solidFill>
              </a:rPr>
              <a:t> </a:t>
            </a:r>
          </a:p>
          <a:p>
            <a:pPr>
              <a:lnSpc>
                <a:spcPct val="150000"/>
              </a:lnSpc>
              <a:spcBef>
                <a:spcPts val="0"/>
              </a:spcBef>
            </a:pPr>
            <a:r>
              <a:rPr lang="fr-FR" sz="1800" b="1" i="0" u="none" strike="noStrike">
                <a:solidFill>
                  <a:schemeClr val="accent4">
                    <a:lumMod val="75000"/>
                  </a:schemeClr>
                </a:solidFill>
                <a:effectLst/>
                <a:latin typeface="Aptos Narrow" panose="020B0004020202020204" pitchFamily="34" charset="0"/>
              </a:rPr>
              <a:t>Temp_Sort_3</a:t>
            </a:r>
            <a:r>
              <a:rPr lang="fr-FR" sz="1800" b="1">
                <a:solidFill>
                  <a:schemeClr val="accent4">
                    <a:lumMod val="75000"/>
                  </a:schemeClr>
                </a:solidFill>
              </a:rPr>
              <a:t> </a:t>
            </a:r>
          </a:p>
          <a:p>
            <a:pPr>
              <a:lnSpc>
                <a:spcPct val="150000"/>
              </a:lnSpc>
              <a:spcBef>
                <a:spcPts val="0"/>
              </a:spcBef>
            </a:pPr>
            <a:r>
              <a:rPr lang="fr-FR" sz="1800" b="1" i="0" u="none" strike="noStrike">
                <a:solidFill>
                  <a:schemeClr val="accent4">
                    <a:lumMod val="75000"/>
                  </a:schemeClr>
                </a:solidFill>
                <a:effectLst/>
                <a:latin typeface="Aptos Narrow" panose="020B0004020202020204" pitchFamily="34" charset="0"/>
              </a:rPr>
              <a:t>Temp_Sort_4</a:t>
            </a:r>
            <a:endParaRPr lang="fr-FR" sz="1800" b="1">
              <a:solidFill>
                <a:schemeClr val="accent4">
                  <a:lumMod val="75000"/>
                </a:schemeClr>
              </a:solidFill>
            </a:endParaRPr>
          </a:p>
        </p:txBody>
      </p:sp>
      <p:grpSp>
        <p:nvGrpSpPr>
          <p:cNvPr id="5" name="Groupe 4">
            <a:extLst>
              <a:ext uri="{FF2B5EF4-FFF2-40B4-BE49-F238E27FC236}">
                <a16:creationId xmlns:a16="http://schemas.microsoft.com/office/drawing/2014/main" id="{5B09C3E2-D986-18EE-035C-010BC29D0530}"/>
              </a:ext>
            </a:extLst>
          </p:cNvPr>
          <p:cNvGrpSpPr/>
          <p:nvPr/>
        </p:nvGrpSpPr>
        <p:grpSpPr>
          <a:xfrm>
            <a:off x="134542" y="2140295"/>
            <a:ext cx="5961458" cy="3825240"/>
            <a:chOff x="5925742" y="2597205"/>
            <a:chExt cx="6259326" cy="4185722"/>
          </a:xfrm>
        </p:grpSpPr>
        <p:sp>
          <p:nvSpPr>
            <p:cNvPr id="6" name="Organigramme : Procédé 5">
              <a:extLst>
                <a:ext uri="{FF2B5EF4-FFF2-40B4-BE49-F238E27FC236}">
                  <a16:creationId xmlns:a16="http://schemas.microsoft.com/office/drawing/2014/main" id="{EB1F9CF6-C295-D1B4-111E-8ECCA29A8D34}"/>
                </a:ext>
              </a:extLst>
            </p:cNvPr>
            <p:cNvSpPr/>
            <p:nvPr/>
          </p:nvSpPr>
          <p:spPr>
            <a:xfrm flipH="1">
              <a:off x="7084097" y="3108934"/>
              <a:ext cx="4122651" cy="104023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Organigramme : Procédé 6">
              <a:extLst>
                <a:ext uri="{FF2B5EF4-FFF2-40B4-BE49-F238E27FC236}">
                  <a16:creationId xmlns:a16="http://schemas.microsoft.com/office/drawing/2014/main" id="{ECDFFFCA-AE42-3604-894D-193D3D7B14C0}"/>
                </a:ext>
              </a:extLst>
            </p:cNvPr>
            <p:cNvSpPr/>
            <p:nvPr/>
          </p:nvSpPr>
          <p:spPr>
            <a:xfrm flipH="1">
              <a:off x="7084097" y="2798541"/>
              <a:ext cx="4122651" cy="31039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Friteuse L2</a:t>
              </a:r>
            </a:p>
          </p:txBody>
        </p:sp>
        <p:sp>
          <p:nvSpPr>
            <p:cNvPr id="8" name="Organigramme : Procédé 7">
              <a:extLst>
                <a:ext uri="{FF2B5EF4-FFF2-40B4-BE49-F238E27FC236}">
                  <a16:creationId xmlns:a16="http://schemas.microsoft.com/office/drawing/2014/main" id="{B7B9B42D-51F4-1D0B-AB5F-62B2C1164225}"/>
                </a:ext>
              </a:extLst>
            </p:cNvPr>
            <p:cNvSpPr/>
            <p:nvPr/>
          </p:nvSpPr>
          <p:spPr>
            <a:xfrm flipH="1">
              <a:off x="10327642" y="3842971"/>
              <a:ext cx="183634" cy="16777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rganigramme : Procédé 8">
              <a:extLst>
                <a:ext uri="{FF2B5EF4-FFF2-40B4-BE49-F238E27FC236}">
                  <a16:creationId xmlns:a16="http://schemas.microsoft.com/office/drawing/2014/main" id="{83D1BADD-FB12-53B4-5C4F-95029138C421}"/>
                </a:ext>
              </a:extLst>
            </p:cNvPr>
            <p:cNvSpPr/>
            <p:nvPr/>
          </p:nvSpPr>
          <p:spPr>
            <a:xfrm flipH="1">
              <a:off x="7455015" y="3848595"/>
              <a:ext cx="183634" cy="16777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rganigramme : Procédé 9">
              <a:extLst>
                <a:ext uri="{FF2B5EF4-FFF2-40B4-BE49-F238E27FC236}">
                  <a16:creationId xmlns:a16="http://schemas.microsoft.com/office/drawing/2014/main" id="{D815FA4A-87CA-1D13-6D50-8CB0EEE45974}"/>
                </a:ext>
              </a:extLst>
            </p:cNvPr>
            <p:cNvSpPr/>
            <p:nvPr/>
          </p:nvSpPr>
          <p:spPr>
            <a:xfrm flipH="1">
              <a:off x="9053607" y="3842969"/>
              <a:ext cx="183634" cy="16777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37787862-6B8C-C8EC-1A4F-5FED8D031228}"/>
                </a:ext>
              </a:extLst>
            </p:cNvPr>
            <p:cNvSpPr/>
            <p:nvPr/>
          </p:nvSpPr>
          <p:spPr>
            <a:xfrm flipH="1">
              <a:off x="5925742" y="4440237"/>
              <a:ext cx="1196664" cy="52011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t>Température d’entrée</a:t>
              </a:r>
            </a:p>
          </p:txBody>
        </p:sp>
        <p:cxnSp>
          <p:nvCxnSpPr>
            <p:cNvPr id="12" name="Connecteur : en angle 11">
              <a:extLst>
                <a:ext uri="{FF2B5EF4-FFF2-40B4-BE49-F238E27FC236}">
                  <a16:creationId xmlns:a16="http://schemas.microsoft.com/office/drawing/2014/main" id="{CE203E7F-EAAD-E74A-D723-8D9A48F71943}"/>
                </a:ext>
              </a:extLst>
            </p:cNvPr>
            <p:cNvCxnSpPr>
              <a:stCxn id="11" idx="1"/>
              <a:endCxn id="9" idx="2"/>
            </p:cNvCxnSpPr>
            <p:nvPr/>
          </p:nvCxnSpPr>
          <p:spPr>
            <a:xfrm flipV="1">
              <a:off x="7122406" y="4016374"/>
              <a:ext cx="424426" cy="683922"/>
            </a:xfrm>
            <a:prstGeom prst="bentConnector2">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 en angle 12">
              <a:extLst>
                <a:ext uri="{FF2B5EF4-FFF2-40B4-BE49-F238E27FC236}">
                  <a16:creationId xmlns:a16="http://schemas.microsoft.com/office/drawing/2014/main" id="{83520E96-68F4-EDFB-A66F-5AEB5EC01145}"/>
                </a:ext>
              </a:extLst>
            </p:cNvPr>
            <p:cNvCxnSpPr>
              <a:cxnSpLocks/>
              <a:stCxn id="11" idx="1"/>
              <a:endCxn id="10" idx="2"/>
            </p:cNvCxnSpPr>
            <p:nvPr/>
          </p:nvCxnSpPr>
          <p:spPr>
            <a:xfrm flipV="1">
              <a:off x="7122406" y="4010748"/>
              <a:ext cx="2023018" cy="689548"/>
            </a:xfrm>
            <a:prstGeom prst="bentConnector2">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 en angle 13">
              <a:extLst>
                <a:ext uri="{FF2B5EF4-FFF2-40B4-BE49-F238E27FC236}">
                  <a16:creationId xmlns:a16="http://schemas.microsoft.com/office/drawing/2014/main" id="{C86E8569-DD78-2737-0389-15DBC7B63C2E}"/>
                </a:ext>
              </a:extLst>
            </p:cNvPr>
            <p:cNvCxnSpPr>
              <a:cxnSpLocks/>
              <a:stCxn id="11" idx="1"/>
              <a:endCxn id="8" idx="2"/>
            </p:cNvCxnSpPr>
            <p:nvPr/>
          </p:nvCxnSpPr>
          <p:spPr>
            <a:xfrm flipV="1">
              <a:off x="7122406" y="4010750"/>
              <a:ext cx="3297053" cy="689546"/>
            </a:xfrm>
            <a:prstGeom prst="bentConnector2">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 en angle 14">
              <a:extLst>
                <a:ext uri="{FF2B5EF4-FFF2-40B4-BE49-F238E27FC236}">
                  <a16:creationId xmlns:a16="http://schemas.microsoft.com/office/drawing/2014/main" id="{5FADB66F-EAB7-1421-16C7-424E0B0EF4B8}"/>
                </a:ext>
              </a:extLst>
            </p:cNvPr>
            <p:cNvCxnSpPr>
              <a:cxnSpLocks/>
              <a:stCxn id="17" idx="2"/>
              <a:endCxn id="30" idx="0"/>
            </p:cNvCxnSpPr>
            <p:nvPr/>
          </p:nvCxnSpPr>
          <p:spPr>
            <a:xfrm rot="16200000" flipH="1">
              <a:off x="10698647" y="4510261"/>
              <a:ext cx="1011383" cy="640127"/>
            </a:xfrm>
            <a:prstGeom prst="bentConnector3">
              <a:avLst>
                <a:gd name="adj1" fmla="val 50000"/>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42830D2-FD37-BE7F-823C-88759EEDEDBD}"/>
                </a:ext>
              </a:extLst>
            </p:cNvPr>
            <p:cNvSpPr/>
            <p:nvPr/>
          </p:nvSpPr>
          <p:spPr>
            <a:xfrm flipH="1">
              <a:off x="9637589" y="5336020"/>
              <a:ext cx="1196664" cy="52011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t>Température sortie 3</a:t>
              </a:r>
            </a:p>
          </p:txBody>
        </p:sp>
        <p:sp>
          <p:nvSpPr>
            <p:cNvPr id="17" name="Organigramme : Procédé 16">
              <a:extLst>
                <a:ext uri="{FF2B5EF4-FFF2-40B4-BE49-F238E27FC236}">
                  <a16:creationId xmlns:a16="http://schemas.microsoft.com/office/drawing/2014/main" id="{A5676A67-6307-0538-EDA1-8C7AA0D382A6}"/>
                </a:ext>
              </a:extLst>
            </p:cNvPr>
            <p:cNvSpPr/>
            <p:nvPr/>
          </p:nvSpPr>
          <p:spPr>
            <a:xfrm flipH="1">
              <a:off x="10792458" y="4156855"/>
              <a:ext cx="183634" cy="16777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rganigramme : Procédé 17">
              <a:extLst>
                <a:ext uri="{FF2B5EF4-FFF2-40B4-BE49-F238E27FC236}">
                  <a16:creationId xmlns:a16="http://schemas.microsoft.com/office/drawing/2014/main" id="{9CA3A6C9-15D6-6BB0-5297-E6C33599B8EF}"/>
                </a:ext>
              </a:extLst>
            </p:cNvPr>
            <p:cNvSpPr/>
            <p:nvPr/>
          </p:nvSpPr>
          <p:spPr>
            <a:xfrm flipH="1">
              <a:off x="9818183" y="4156855"/>
              <a:ext cx="183634" cy="16777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rganigramme : Procédé 18">
              <a:extLst>
                <a:ext uri="{FF2B5EF4-FFF2-40B4-BE49-F238E27FC236}">
                  <a16:creationId xmlns:a16="http://schemas.microsoft.com/office/drawing/2014/main" id="{A7484566-5D2C-281D-4221-BEFCA5B4C127}"/>
                </a:ext>
              </a:extLst>
            </p:cNvPr>
            <p:cNvSpPr/>
            <p:nvPr/>
          </p:nvSpPr>
          <p:spPr>
            <a:xfrm flipH="1">
              <a:off x="7999614" y="4159130"/>
              <a:ext cx="183634" cy="16777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rganigramme : Procédé 19">
              <a:extLst>
                <a:ext uri="{FF2B5EF4-FFF2-40B4-BE49-F238E27FC236}">
                  <a16:creationId xmlns:a16="http://schemas.microsoft.com/office/drawing/2014/main" id="{482F3D51-8B2C-55C2-74DE-24C8978CC468}"/>
                </a:ext>
              </a:extLst>
            </p:cNvPr>
            <p:cNvSpPr/>
            <p:nvPr/>
          </p:nvSpPr>
          <p:spPr>
            <a:xfrm flipH="1">
              <a:off x="8843907" y="4156854"/>
              <a:ext cx="183634" cy="16777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eur : en angle 20">
              <a:extLst>
                <a:ext uri="{FF2B5EF4-FFF2-40B4-BE49-F238E27FC236}">
                  <a16:creationId xmlns:a16="http://schemas.microsoft.com/office/drawing/2014/main" id="{E2DA9B27-0546-8498-22A8-45A84E7B1AB2}"/>
                </a:ext>
              </a:extLst>
            </p:cNvPr>
            <p:cNvCxnSpPr>
              <a:cxnSpLocks/>
              <a:stCxn id="18" idx="2"/>
              <a:endCxn id="16" idx="0"/>
            </p:cNvCxnSpPr>
            <p:nvPr/>
          </p:nvCxnSpPr>
          <p:spPr>
            <a:xfrm rot="16200000" flipH="1">
              <a:off x="9567267" y="4667366"/>
              <a:ext cx="1011386" cy="325921"/>
            </a:xfrm>
            <a:prstGeom prst="bentConnector3">
              <a:avLst>
                <a:gd name="adj1" fmla="val 50000"/>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 en angle 21">
              <a:extLst>
                <a:ext uri="{FF2B5EF4-FFF2-40B4-BE49-F238E27FC236}">
                  <a16:creationId xmlns:a16="http://schemas.microsoft.com/office/drawing/2014/main" id="{DDEE38E6-6865-A2AF-3ADB-6B563BCD0FB6}"/>
                </a:ext>
              </a:extLst>
            </p:cNvPr>
            <p:cNvCxnSpPr>
              <a:cxnSpLocks/>
              <a:stCxn id="20" idx="2"/>
              <a:endCxn id="28" idx="0"/>
            </p:cNvCxnSpPr>
            <p:nvPr/>
          </p:nvCxnSpPr>
          <p:spPr>
            <a:xfrm rot="5400000">
              <a:off x="8218042" y="4618335"/>
              <a:ext cx="1011385" cy="423981"/>
            </a:xfrm>
            <a:prstGeom prst="bentConnector3">
              <a:avLst>
                <a:gd name="adj1" fmla="val 50000"/>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 en angle 22">
              <a:extLst>
                <a:ext uri="{FF2B5EF4-FFF2-40B4-BE49-F238E27FC236}">
                  <a16:creationId xmlns:a16="http://schemas.microsoft.com/office/drawing/2014/main" id="{0A893561-8399-AEB3-9E1F-4FDA7A88D796}"/>
                </a:ext>
              </a:extLst>
            </p:cNvPr>
            <p:cNvCxnSpPr>
              <a:cxnSpLocks/>
              <a:stCxn id="19" idx="2"/>
              <a:endCxn id="29" idx="0"/>
            </p:cNvCxnSpPr>
            <p:nvPr/>
          </p:nvCxnSpPr>
          <p:spPr>
            <a:xfrm rot="5400000">
              <a:off x="7170468" y="4415054"/>
              <a:ext cx="1009109" cy="832818"/>
            </a:xfrm>
            <a:prstGeom prst="bentConnector3">
              <a:avLst>
                <a:gd name="adj1" fmla="val 50000"/>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Bande diagonale 23">
              <a:extLst>
                <a:ext uri="{FF2B5EF4-FFF2-40B4-BE49-F238E27FC236}">
                  <a16:creationId xmlns:a16="http://schemas.microsoft.com/office/drawing/2014/main" id="{3EDB4B3F-F27D-3CCD-9B06-384D77A354E2}"/>
                </a:ext>
              </a:extLst>
            </p:cNvPr>
            <p:cNvSpPr/>
            <p:nvPr/>
          </p:nvSpPr>
          <p:spPr>
            <a:xfrm rot="7349208" flipH="1">
              <a:off x="11050612" y="3173115"/>
              <a:ext cx="1033182" cy="773452"/>
            </a:xfrm>
            <a:prstGeom prst="diagStripe">
              <a:avLst>
                <a:gd name="adj" fmla="val 698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Bande diagonale 24">
              <a:extLst>
                <a:ext uri="{FF2B5EF4-FFF2-40B4-BE49-F238E27FC236}">
                  <a16:creationId xmlns:a16="http://schemas.microsoft.com/office/drawing/2014/main" id="{FAED8BEA-AC8F-5E09-9AFB-2F2B55FB1500}"/>
                </a:ext>
              </a:extLst>
            </p:cNvPr>
            <p:cNvSpPr/>
            <p:nvPr/>
          </p:nvSpPr>
          <p:spPr>
            <a:xfrm rot="8322824" flipH="1">
              <a:off x="6106625" y="2907957"/>
              <a:ext cx="898660" cy="889232"/>
            </a:xfrm>
            <a:prstGeom prst="diagStripe">
              <a:avLst>
                <a:gd name="adj" fmla="val 698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Flèche : gauche 25">
              <a:extLst>
                <a:ext uri="{FF2B5EF4-FFF2-40B4-BE49-F238E27FC236}">
                  <a16:creationId xmlns:a16="http://schemas.microsoft.com/office/drawing/2014/main" id="{249D2307-36A6-12C9-52D2-C116A5C2FFA6}"/>
                </a:ext>
              </a:extLst>
            </p:cNvPr>
            <p:cNvSpPr/>
            <p:nvPr/>
          </p:nvSpPr>
          <p:spPr>
            <a:xfrm flipH="1">
              <a:off x="7777286" y="3147115"/>
              <a:ext cx="3015172" cy="194374"/>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rganigramme : Procédé 26">
              <a:extLst>
                <a:ext uri="{FF2B5EF4-FFF2-40B4-BE49-F238E27FC236}">
                  <a16:creationId xmlns:a16="http://schemas.microsoft.com/office/drawing/2014/main" id="{3450CA30-F9CD-E619-185E-E47C4F1287AC}"/>
                </a:ext>
              </a:extLst>
            </p:cNvPr>
            <p:cNvSpPr/>
            <p:nvPr/>
          </p:nvSpPr>
          <p:spPr>
            <a:xfrm flipH="1">
              <a:off x="8833327" y="2597205"/>
              <a:ext cx="542706" cy="20133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6A9C8131-E461-D1E7-31CC-6A88A28880CF}"/>
                </a:ext>
              </a:extLst>
            </p:cNvPr>
            <p:cNvSpPr/>
            <p:nvPr/>
          </p:nvSpPr>
          <p:spPr>
            <a:xfrm flipH="1">
              <a:off x="7913411" y="5336018"/>
              <a:ext cx="1196664" cy="52011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t>Température sortie 2</a:t>
              </a:r>
            </a:p>
          </p:txBody>
        </p:sp>
        <p:sp>
          <p:nvSpPr>
            <p:cNvPr id="29" name="Rectangle 28">
              <a:extLst>
                <a:ext uri="{FF2B5EF4-FFF2-40B4-BE49-F238E27FC236}">
                  <a16:creationId xmlns:a16="http://schemas.microsoft.com/office/drawing/2014/main" id="{06F5A2B8-3860-840E-201F-34E1CBB86236}"/>
                </a:ext>
              </a:extLst>
            </p:cNvPr>
            <p:cNvSpPr/>
            <p:nvPr/>
          </p:nvSpPr>
          <p:spPr>
            <a:xfrm flipH="1">
              <a:off x="6660281" y="5336018"/>
              <a:ext cx="1196664" cy="52011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t>Température sortie 1</a:t>
              </a:r>
            </a:p>
          </p:txBody>
        </p:sp>
        <p:sp>
          <p:nvSpPr>
            <p:cNvPr id="30" name="Rectangle 29">
              <a:extLst>
                <a:ext uri="{FF2B5EF4-FFF2-40B4-BE49-F238E27FC236}">
                  <a16:creationId xmlns:a16="http://schemas.microsoft.com/office/drawing/2014/main" id="{7C5DC8DB-31C7-1A84-A0C2-E137CBD49D5A}"/>
                </a:ext>
              </a:extLst>
            </p:cNvPr>
            <p:cNvSpPr/>
            <p:nvPr/>
          </p:nvSpPr>
          <p:spPr>
            <a:xfrm flipH="1">
              <a:off x="10926070" y="5336017"/>
              <a:ext cx="1196664" cy="52011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t>Température sortie 4</a:t>
              </a:r>
            </a:p>
          </p:txBody>
        </p:sp>
        <p:cxnSp>
          <p:nvCxnSpPr>
            <p:cNvPr id="31" name="Connecteur : en angle 30">
              <a:extLst>
                <a:ext uri="{FF2B5EF4-FFF2-40B4-BE49-F238E27FC236}">
                  <a16:creationId xmlns:a16="http://schemas.microsoft.com/office/drawing/2014/main" id="{342202AB-63DA-00B3-ECE8-A129F1E624C4}"/>
                </a:ext>
              </a:extLst>
            </p:cNvPr>
            <p:cNvCxnSpPr>
              <a:cxnSpLocks/>
              <a:stCxn id="29" idx="2"/>
              <a:endCxn id="32" idx="3"/>
            </p:cNvCxnSpPr>
            <p:nvPr/>
          </p:nvCxnSpPr>
          <p:spPr>
            <a:xfrm rot="16200000" flipH="1">
              <a:off x="7696994" y="5417753"/>
              <a:ext cx="666734" cy="1543497"/>
            </a:xfrm>
            <a:prstGeom prst="bentConnector2">
              <a:avLst/>
            </a:prstGeom>
            <a:ln w="762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E7F96D7-4B8C-D4A3-66A1-BCCD49C6B69E}"/>
                </a:ext>
              </a:extLst>
            </p:cNvPr>
            <p:cNvSpPr/>
            <p:nvPr/>
          </p:nvSpPr>
          <p:spPr>
            <a:xfrm flipH="1">
              <a:off x="8802110" y="6262810"/>
              <a:ext cx="1709165" cy="520117"/>
            </a:xfrm>
            <a:prstGeom prst="rect">
              <a:avLst/>
            </a:prstGeom>
            <a:solidFill>
              <a:srgbClr val="FFC000"/>
            </a:solid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t>Température sortie générale</a:t>
              </a:r>
            </a:p>
          </p:txBody>
        </p:sp>
        <p:cxnSp>
          <p:nvCxnSpPr>
            <p:cNvPr id="33" name="Connecteur : en angle 32">
              <a:extLst>
                <a:ext uri="{FF2B5EF4-FFF2-40B4-BE49-F238E27FC236}">
                  <a16:creationId xmlns:a16="http://schemas.microsoft.com/office/drawing/2014/main" id="{BC00FB28-5956-D50B-24E0-D03F5D296CE9}"/>
                </a:ext>
              </a:extLst>
            </p:cNvPr>
            <p:cNvCxnSpPr>
              <a:cxnSpLocks/>
              <a:stCxn id="28" idx="2"/>
              <a:endCxn id="32" idx="3"/>
            </p:cNvCxnSpPr>
            <p:nvPr/>
          </p:nvCxnSpPr>
          <p:spPr>
            <a:xfrm rot="16200000" flipH="1">
              <a:off x="8323559" y="6044318"/>
              <a:ext cx="666734" cy="290367"/>
            </a:xfrm>
            <a:prstGeom prst="bentConnector2">
              <a:avLst/>
            </a:prstGeom>
            <a:ln w="762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Connecteur : en angle 33">
              <a:extLst>
                <a:ext uri="{FF2B5EF4-FFF2-40B4-BE49-F238E27FC236}">
                  <a16:creationId xmlns:a16="http://schemas.microsoft.com/office/drawing/2014/main" id="{BC1CF6E7-BA34-3E31-E534-55D3EED6D0A6}"/>
                </a:ext>
              </a:extLst>
            </p:cNvPr>
            <p:cNvCxnSpPr>
              <a:cxnSpLocks/>
              <a:stCxn id="16" idx="2"/>
              <a:endCxn id="32" idx="1"/>
            </p:cNvCxnSpPr>
            <p:nvPr/>
          </p:nvCxnSpPr>
          <p:spPr>
            <a:xfrm rot="16200000" flipH="1">
              <a:off x="10040232" y="6051826"/>
              <a:ext cx="666732" cy="275354"/>
            </a:xfrm>
            <a:prstGeom prst="bentConnector4">
              <a:avLst>
                <a:gd name="adj1" fmla="val 30497"/>
                <a:gd name="adj2" fmla="val 300316"/>
              </a:avLst>
            </a:prstGeom>
            <a:ln w="762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Connecteur : en angle 34">
              <a:extLst>
                <a:ext uri="{FF2B5EF4-FFF2-40B4-BE49-F238E27FC236}">
                  <a16:creationId xmlns:a16="http://schemas.microsoft.com/office/drawing/2014/main" id="{2286C27A-5C09-6D7A-9372-567E4FA9EB1F}"/>
                </a:ext>
              </a:extLst>
            </p:cNvPr>
            <p:cNvCxnSpPr>
              <a:cxnSpLocks/>
              <a:stCxn id="30" idx="2"/>
              <a:endCxn id="32" idx="1"/>
            </p:cNvCxnSpPr>
            <p:nvPr/>
          </p:nvCxnSpPr>
          <p:spPr>
            <a:xfrm rot="5400000">
              <a:off x="10684472" y="5682938"/>
              <a:ext cx="666735" cy="1013127"/>
            </a:xfrm>
            <a:prstGeom prst="bentConnector2">
              <a:avLst/>
            </a:prstGeom>
            <a:ln w="762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Organigramme : Terminateur 35">
              <a:extLst>
                <a:ext uri="{FF2B5EF4-FFF2-40B4-BE49-F238E27FC236}">
                  <a16:creationId xmlns:a16="http://schemas.microsoft.com/office/drawing/2014/main" id="{9D3B669D-DDF0-6746-02BB-C40F2160E800}"/>
                </a:ext>
              </a:extLst>
            </p:cNvPr>
            <p:cNvSpPr/>
            <p:nvPr/>
          </p:nvSpPr>
          <p:spPr>
            <a:xfrm>
              <a:off x="7160983" y="3477399"/>
              <a:ext cx="1825456" cy="278917"/>
            </a:xfrm>
            <a:prstGeom prst="flowChartTerminator">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fr-FR"/>
                <a:t>TAPIS 1</a:t>
              </a:r>
            </a:p>
          </p:txBody>
        </p:sp>
        <p:sp>
          <p:nvSpPr>
            <p:cNvPr id="37" name="Organigramme : Terminateur 36">
              <a:extLst>
                <a:ext uri="{FF2B5EF4-FFF2-40B4-BE49-F238E27FC236}">
                  <a16:creationId xmlns:a16="http://schemas.microsoft.com/office/drawing/2014/main" id="{4BD81D24-613F-8898-2655-36BB52FABFC6}"/>
                </a:ext>
              </a:extLst>
            </p:cNvPr>
            <p:cNvSpPr/>
            <p:nvPr/>
          </p:nvSpPr>
          <p:spPr>
            <a:xfrm>
              <a:off x="9104680" y="3467307"/>
              <a:ext cx="1825456" cy="278917"/>
            </a:xfrm>
            <a:prstGeom prst="flowChartTerminator">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fr-FR"/>
                <a:t>TAPIS 2</a:t>
              </a:r>
            </a:p>
          </p:txBody>
        </p:sp>
        <p:sp>
          <p:nvSpPr>
            <p:cNvPr id="38" name="Organigramme : Terminateur 37">
              <a:extLst>
                <a:ext uri="{FF2B5EF4-FFF2-40B4-BE49-F238E27FC236}">
                  <a16:creationId xmlns:a16="http://schemas.microsoft.com/office/drawing/2014/main" id="{3205A5B3-92C4-17AD-0896-DE9EDFE1259F}"/>
                </a:ext>
              </a:extLst>
            </p:cNvPr>
            <p:cNvSpPr/>
            <p:nvPr/>
          </p:nvSpPr>
          <p:spPr>
            <a:xfrm rot="20242681">
              <a:off x="10931490" y="3258649"/>
              <a:ext cx="1253578" cy="278917"/>
            </a:xfrm>
            <a:prstGeom prst="flowChartTerminator">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fr-FR"/>
                <a:t>TAPIS 3</a:t>
              </a:r>
            </a:p>
          </p:txBody>
        </p:sp>
      </p:grpSp>
      <p:grpSp>
        <p:nvGrpSpPr>
          <p:cNvPr id="40" name="Groupe 39">
            <a:extLst>
              <a:ext uri="{FF2B5EF4-FFF2-40B4-BE49-F238E27FC236}">
                <a16:creationId xmlns:a16="http://schemas.microsoft.com/office/drawing/2014/main" id="{AEE02AAC-69FA-8B0F-7099-79848EC01A37}"/>
              </a:ext>
            </a:extLst>
          </p:cNvPr>
          <p:cNvGrpSpPr/>
          <p:nvPr/>
        </p:nvGrpSpPr>
        <p:grpSpPr>
          <a:xfrm>
            <a:off x="8084042" y="279773"/>
            <a:ext cx="3840480" cy="2229554"/>
            <a:chOff x="8214360" y="243840"/>
            <a:chExt cx="3840480" cy="2229554"/>
          </a:xfrm>
        </p:grpSpPr>
        <p:sp>
          <p:nvSpPr>
            <p:cNvPr id="41" name="Rectangle : coins arrondis 40">
              <a:extLst>
                <a:ext uri="{FF2B5EF4-FFF2-40B4-BE49-F238E27FC236}">
                  <a16:creationId xmlns:a16="http://schemas.microsoft.com/office/drawing/2014/main" id="{BBB621B3-AD35-AE73-2A90-15CD6929B98A}"/>
                </a:ext>
              </a:extLst>
            </p:cNvPr>
            <p:cNvSpPr/>
            <p:nvPr/>
          </p:nvSpPr>
          <p:spPr>
            <a:xfrm>
              <a:off x="8214360" y="243840"/>
              <a:ext cx="3840480" cy="183896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ZoneTexte 41">
              <a:extLst>
                <a:ext uri="{FF2B5EF4-FFF2-40B4-BE49-F238E27FC236}">
                  <a16:creationId xmlns:a16="http://schemas.microsoft.com/office/drawing/2014/main" id="{10E0F8CA-BA69-2FDA-3172-D66C0890A97C}"/>
                </a:ext>
              </a:extLst>
            </p:cNvPr>
            <p:cNvSpPr txBox="1"/>
            <p:nvPr/>
          </p:nvSpPr>
          <p:spPr>
            <a:xfrm>
              <a:off x="8336280" y="365125"/>
              <a:ext cx="3718560" cy="2108269"/>
            </a:xfrm>
            <a:prstGeom prst="rect">
              <a:avLst/>
            </a:prstGeom>
            <a:noFill/>
          </p:spPr>
          <p:txBody>
            <a:bodyPr wrap="square" rtlCol="0">
              <a:spAutoFit/>
            </a:bodyPr>
            <a:lstStyle/>
            <a:p>
              <a:r>
                <a:rPr lang="fr-FR" b="1" u="sng"/>
                <a:t>Légende (Provenance des variables) :</a:t>
              </a:r>
            </a:p>
            <a:p>
              <a:endParaRPr lang="fr-FR" sz="400"/>
            </a:p>
            <a:p>
              <a:r>
                <a:rPr lang="fr-FR" b="1" err="1">
                  <a:solidFill>
                    <a:schemeClr val="accent2">
                      <a:lumMod val="75000"/>
                    </a:schemeClr>
                  </a:solidFill>
                </a:rPr>
                <a:t>Consommation_PDT</a:t>
              </a:r>
              <a:endParaRPr lang="fr-FR" b="1">
                <a:solidFill>
                  <a:schemeClr val="accent2">
                    <a:lumMod val="75000"/>
                  </a:schemeClr>
                </a:solidFill>
              </a:endParaRPr>
            </a:p>
            <a:p>
              <a:r>
                <a:rPr lang="fr-FR" b="1">
                  <a:solidFill>
                    <a:schemeClr val="accent6">
                      <a:lumMod val="75000"/>
                    </a:schemeClr>
                  </a:solidFill>
                </a:rPr>
                <a:t>PDT</a:t>
              </a:r>
            </a:p>
            <a:p>
              <a:r>
                <a:rPr lang="fr-FR" b="1" err="1">
                  <a:solidFill>
                    <a:schemeClr val="accent4">
                      <a:lumMod val="75000"/>
                    </a:schemeClr>
                  </a:solidFill>
                </a:rPr>
                <a:t>Indicateurs_Frittage</a:t>
              </a:r>
              <a:endParaRPr lang="fr-FR" b="1">
                <a:solidFill>
                  <a:schemeClr val="accent4">
                    <a:lumMod val="75000"/>
                  </a:schemeClr>
                </a:solidFill>
              </a:endParaRPr>
            </a:p>
            <a:p>
              <a:r>
                <a:rPr lang="fr-FR" b="1" err="1">
                  <a:solidFill>
                    <a:schemeClr val="accent5">
                      <a:lumMod val="75000"/>
                    </a:schemeClr>
                  </a:solidFill>
                </a:rPr>
                <a:t>Indicateurs_Qualite</a:t>
              </a:r>
              <a:endParaRPr lang="fr-FR" b="1">
                <a:solidFill>
                  <a:schemeClr val="accent5">
                    <a:lumMod val="75000"/>
                  </a:schemeClr>
                </a:solidFill>
              </a:endParaRPr>
            </a:p>
            <a:p>
              <a:endParaRPr lang="fr-FR"/>
            </a:p>
            <a:p>
              <a:endParaRPr lang="fr-FR"/>
            </a:p>
          </p:txBody>
        </p:sp>
      </p:grpSp>
      <p:sp>
        <p:nvSpPr>
          <p:cNvPr id="43" name="Espace réservé du contenu 2">
            <a:extLst>
              <a:ext uri="{FF2B5EF4-FFF2-40B4-BE49-F238E27FC236}">
                <a16:creationId xmlns:a16="http://schemas.microsoft.com/office/drawing/2014/main" id="{A9EB3118-7C0F-E3FD-4AE2-B8EA69930B80}"/>
              </a:ext>
            </a:extLst>
          </p:cNvPr>
          <p:cNvSpPr txBox="1">
            <a:spLocks/>
          </p:cNvSpPr>
          <p:nvPr/>
        </p:nvSpPr>
        <p:spPr>
          <a:xfrm>
            <a:off x="6412492" y="3062910"/>
            <a:ext cx="3020746" cy="409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fr-FR" sz="1800" b="1" err="1">
                <a:solidFill>
                  <a:schemeClr val="accent4">
                    <a:lumMod val="75000"/>
                  </a:schemeClr>
                </a:solidFill>
                <a:latin typeface="Aptos Narrow" panose="020B0004020202020204" pitchFamily="34" charset="0"/>
              </a:rPr>
              <a:t>Temp_Entr_Chau</a:t>
            </a:r>
            <a:endParaRPr lang="fr-FR" sz="1800" b="1">
              <a:solidFill>
                <a:schemeClr val="accent4">
                  <a:lumMod val="75000"/>
                </a:schemeClr>
              </a:solidFill>
              <a:latin typeface="Aptos Narrow" panose="020B0004020202020204" pitchFamily="34" charset="0"/>
            </a:endParaRPr>
          </a:p>
          <a:p>
            <a:pPr>
              <a:lnSpc>
                <a:spcPct val="150000"/>
              </a:lnSpc>
              <a:spcBef>
                <a:spcPts val="0"/>
              </a:spcBef>
            </a:pPr>
            <a:r>
              <a:rPr lang="fr-FR" sz="1800" b="1" err="1">
                <a:solidFill>
                  <a:schemeClr val="accent4">
                    <a:lumMod val="75000"/>
                  </a:schemeClr>
                </a:solidFill>
                <a:latin typeface="Aptos Narrow" panose="020B0004020202020204" pitchFamily="34" charset="0"/>
              </a:rPr>
              <a:t>Temp_Sort_Chau</a:t>
            </a:r>
            <a:endParaRPr lang="fr-FR" sz="1800" b="1">
              <a:solidFill>
                <a:schemeClr val="accent4">
                  <a:lumMod val="75000"/>
                </a:schemeClr>
              </a:solidFill>
              <a:latin typeface="Aptos Narrow" panose="020B0004020202020204" pitchFamily="34" charset="0"/>
            </a:endParaRPr>
          </a:p>
          <a:p>
            <a:pPr>
              <a:lnSpc>
                <a:spcPct val="150000"/>
              </a:lnSpc>
              <a:spcBef>
                <a:spcPts val="0"/>
              </a:spcBef>
            </a:pPr>
            <a:r>
              <a:rPr lang="fr-FR" sz="1800" b="1" err="1">
                <a:solidFill>
                  <a:schemeClr val="accent4">
                    <a:lumMod val="75000"/>
                  </a:schemeClr>
                </a:solidFill>
                <a:latin typeface="Aptos Narrow" panose="020B0004020202020204" pitchFamily="34" charset="0"/>
              </a:rPr>
              <a:t>Delt_Temp_Flui</a:t>
            </a:r>
            <a:endParaRPr lang="fr-FR" sz="1800" b="1">
              <a:solidFill>
                <a:schemeClr val="accent4">
                  <a:lumMod val="75000"/>
                </a:schemeClr>
              </a:solidFill>
              <a:latin typeface="Aptos Narrow" panose="020B0004020202020204" pitchFamily="34" charset="0"/>
            </a:endParaRPr>
          </a:p>
          <a:p>
            <a:pPr>
              <a:lnSpc>
                <a:spcPct val="150000"/>
              </a:lnSpc>
              <a:spcBef>
                <a:spcPts val="0"/>
              </a:spcBef>
            </a:pPr>
            <a:r>
              <a:rPr lang="fr-FR" sz="1800" b="1" err="1">
                <a:solidFill>
                  <a:schemeClr val="accent5">
                    <a:lumMod val="75000"/>
                  </a:schemeClr>
                </a:solidFill>
                <a:latin typeface="Aptos Narrow" panose="020B0004020202020204" pitchFamily="34" charset="0"/>
              </a:rPr>
              <a:t>Aciditeoleique</a:t>
            </a:r>
            <a:endParaRPr lang="fr-FR" sz="1800" b="1">
              <a:solidFill>
                <a:schemeClr val="accent5">
                  <a:lumMod val="75000"/>
                </a:schemeClr>
              </a:solidFill>
              <a:latin typeface="Aptos Narrow" panose="020B0004020202020204" pitchFamily="34" charset="0"/>
            </a:endParaRPr>
          </a:p>
          <a:p>
            <a:pPr>
              <a:lnSpc>
                <a:spcPct val="150000"/>
              </a:lnSpc>
              <a:spcBef>
                <a:spcPts val="0"/>
              </a:spcBef>
            </a:pPr>
            <a:r>
              <a:rPr lang="fr-FR" sz="1800" b="1" err="1">
                <a:solidFill>
                  <a:schemeClr val="accent5">
                    <a:lumMod val="75000"/>
                  </a:schemeClr>
                </a:solidFill>
                <a:latin typeface="Aptos Narrow" panose="020B0004020202020204" pitchFamily="34" charset="0"/>
              </a:rPr>
              <a:t>Compose_polaire</a:t>
            </a:r>
            <a:endParaRPr lang="fr-FR" sz="1800" b="1">
              <a:solidFill>
                <a:schemeClr val="accent5">
                  <a:lumMod val="75000"/>
                </a:schemeClr>
              </a:solidFill>
              <a:latin typeface="Aptos Narrow" panose="020B0004020202020204" pitchFamily="34" charset="0"/>
            </a:endParaRPr>
          </a:p>
        </p:txBody>
      </p:sp>
      <p:sp>
        <p:nvSpPr>
          <p:cNvPr id="4" name="Bouton d’action : accueil 3">
            <a:hlinkClick r:id="rId3" action="ppaction://hlinksldjump" highlightClick="1"/>
            <a:extLst>
              <a:ext uri="{FF2B5EF4-FFF2-40B4-BE49-F238E27FC236}">
                <a16:creationId xmlns:a16="http://schemas.microsoft.com/office/drawing/2014/main" id="{344FD7FA-6D1E-F26D-68E2-DFB634743806}"/>
              </a:ext>
            </a:extLst>
          </p:cNvPr>
          <p:cNvSpPr/>
          <p:nvPr/>
        </p:nvSpPr>
        <p:spPr>
          <a:xfrm>
            <a:off x="10474960" y="5374640"/>
            <a:ext cx="878840" cy="741680"/>
          </a:xfrm>
          <a:prstGeom prst="actionButtonHom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space réservé du numéro de diapositive 3">
            <a:extLst>
              <a:ext uri="{FF2B5EF4-FFF2-40B4-BE49-F238E27FC236}">
                <a16:creationId xmlns:a16="http://schemas.microsoft.com/office/drawing/2014/main" id="{6F619BBD-9AA0-9923-4A61-9C5B459AF97F}"/>
              </a:ext>
            </a:extLst>
          </p:cNvPr>
          <p:cNvSpPr>
            <a:spLocks noGrp="1"/>
          </p:cNvSpPr>
          <p:nvPr>
            <p:ph type="sldNum" sz="quarter" idx="12"/>
          </p:nvPr>
        </p:nvSpPr>
        <p:spPr>
          <a:xfrm>
            <a:off x="9448800" y="6492875"/>
            <a:ext cx="2743200" cy="365125"/>
          </a:xfrm>
        </p:spPr>
        <p:txBody>
          <a:bodyPr/>
          <a:lstStyle/>
          <a:p>
            <a:fld id="{21D9F5FE-0FED-4652-B94E-2573D89FB861}" type="slidenum">
              <a:rPr lang="fr-FR" smtClean="0"/>
              <a:t>38</a:t>
            </a:fld>
            <a:endParaRPr lang="fr-FR"/>
          </a:p>
        </p:txBody>
      </p:sp>
    </p:spTree>
    <p:extLst>
      <p:ext uri="{BB962C8B-B14F-4D97-AF65-F5344CB8AC3E}">
        <p14:creationId xmlns:p14="http://schemas.microsoft.com/office/powerpoint/2010/main" val="3326825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C63A03-FAEA-057F-B5A9-2825374D4A01}"/>
              </a:ext>
            </a:extLst>
          </p:cNvPr>
          <p:cNvSpPr>
            <a:spLocks noGrp="1"/>
          </p:cNvSpPr>
          <p:nvPr>
            <p:ph type="title"/>
          </p:nvPr>
        </p:nvSpPr>
        <p:spPr/>
        <p:txBody>
          <a:bodyPr/>
          <a:lstStyle/>
          <a:p>
            <a:r>
              <a:rPr lang="fr-FR" b="1"/>
              <a:t>Salière</a:t>
            </a:r>
          </a:p>
        </p:txBody>
      </p:sp>
      <p:sp>
        <p:nvSpPr>
          <p:cNvPr id="3" name="Espace réservé du contenu 2">
            <a:extLst>
              <a:ext uri="{FF2B5EF4-FFF2-40B4-BE49-F238E27FC236}">
                <a16:creationId xmlns:a16="http://schemas.microsoft.com/office/drawing/2014/main" id="{EEAA1B31-945B-7D70-C838-80F4A562516B}"/>
              </a:ext>
            </a:extLst>
          </p:cNvPr>
          <p:cNvSpPr>
            <a:spLocks noGrp="1"/>
          </p:cNvSpPr>
          <p:nvPr>
            <p:ph idx="4294967295"/>
          </p:nvPr>
        </p:nvSpPr>
        <p:spPr>
          <a:xfrm>
            <a:off x="8466138" y="3722688"/>
            <a:ext cx="3725862" cy="4351337"/>
          </a:xfrm>
        </p:spPr>
        <p:txBody>
          <a:bodyPr>
            <a:normAutofit/>
          </a:bodyPr>
          <a:lstStyle/>
          <a:p>
            <a:r>
              <a:rPr lang="fr-FR" sz="1800" b="1" i="0" u="none" strike="noStrike" err="1">
                <a:solidFill>
                  <a:schemeClr val="accent4">
                    <a:lumMod val="75000"/>
                  </a:schemeClr>
                </a:solidFill>
                <a:effectLst/>
                <a:latin typeface="Aptos Narrow" panose="020B0004020202020204" pitchFamily="34" charset="0"/>
              </a:rPr>
              <a:t>Vale_Fine_Tune_Sala</a:t>
            </a:r>
            <a:r>
              <a:rPr lang="fr-FR" sz="1800" b="1">
                <a:solidFill>
                  <a:schemeClr val="accent4">
                    <a:lumMod val="75000"/>
                  </a:schemeClr>
                </a:solidFill>
              </a:rPr>
              <a:t> </a:t>
            </a:r>
          </a:p>
        </p:txBody>
      </p:sp>
      <p:pic>
        <p:nvPicPr>
          <p:cNvPr id="3074" name="Picture 2">
            <a:extLst>
              <a:ext uri="{FF2B5EF4-FFF2-40B4-BE49-F238E27FC236}">
                <a16:creationId xmlns:a16="http://schemas.microsoft.com/office/drawing/2014/main" id="{CC3FA3A6-11B0-7EE6-DAEA-90C9C20FC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0552" y="2061528"/>
            <a:ext cx="2762964" cy="3683952"/>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e 39">
            <a:extLst>
              <a:ext uri="{FF2B5EF4-FFF2-40B4-BE49-F238E27FC236}">
                <a16:creationId xmlns:a16="http://schemas.microsoft.com/office/drawing/2014/main" id="{848CCD2B-8320-9968-85F8-A8053231E4B7}"/>
              </a:ext>
            </a:extLst>
          </p:cNvPr>
          <p:cNvGrpSpPr/>
          <p:nvPr/>
        </p:nvGrpSpPr>
        <p:grpSpPr>
          <a:xfrm>
            <a:off x="8084042" y="279773"/>
            <a:ext cx="3840480" cy="2229554"/>
            <a:chOff x="8214360" y="243840"/>
            <a:chExt cx="3840480" cy="2229554"/>
          </a:xfrm>
        </p:grpSpPr>
        <p:sp>
          <p:nvSpPr>
            <p:cNvPr id="41" name="Rectangle : coins arrondis 40">
              <a:extLst>
                <a:ext uri="{FF2B5EF4-FFF2-40B4-BE49-F238E27FC236}">
                  <a16:creationId xmlns:a16="http://schemas.microsoft.com/office/drawing/2014/main" id="{B0EA1DC8-57D5-CF89-F3A8-4CE0272E5632}"/>
                </a:ext>
              </a:extLst>
            </p:cNvPr>
            <p:cNvSpPr/>
            <p:nvPr/>
          </p:nvSpPr>
          <p:spPr>
            <a:xfrm>
              <a:off x="8214360" y="243840"/>
              <a:ext cx="3840480" cy="183896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ZoneTexte 41">
              <a:extLst>
                <a:ext uri="{FF2B5EF4-FFF2-40B4-BE49-F238E27FC236}">
                  <a16:creationId xmlns:a16="http://schemas.microsoft.com/office/drawing/2014/main" id="{284DEF96-527D-8E23-C639-C56804760E0E}"/>
                </a:ext>
              </a:extLst>
            </p:cNvPr>
            <p:cNvSpPr txBox="1"/>
            <p:nvPr/>
          </p:nvSpPr>
          <p:spPr>
            <a:xfrm>
              <a:off x="8336280" y="365125"/>
              <a:ext cx="3718560" cy="2108269"/>
            </a:xfrm>
            <a:prstGeom prst="rect">
              <a:avLst/>
            </a:prstGeom>
            <a:noFill/>
          </p:spPr>
          <p:txBody>
            <a:bodyPr wrap="square" rtlCol="0">
              <a:spAutoFit/>
            </a:bodyPr>
            <a:lstStyle/>
            <a:p>
              <a:r>
                <a:rPr lang="fr-FR" b="1" u="sng"/>
                <a:t>Légende (Provenance des variables) :</a:t>
              </a:r>
            </a:p>
            <a:p>
              <a:endParaRPr lang="fr-FR" sz="400"/>
            </a:p>
            <a:p>
              <a:r>
                <a:rPr lang="fr-FR" b="1" err="1">
                  <a:solidFill>
                    <a:schemeClr val="accent2">
                      <a:lumMod val="75000"/>
                    </a:schemeClr>
                  </a:solidFill>
                </a:rPr>
                <a:t>Consommation_PDT</a:t>
              </a:r>
              <a:endParaRPr lang="fr-FR" b="1">
                <a:solidFill>
                  <a:schemeClr val="accent2">
                    <a:lumMod val="75000"/>
                  </a:schemeClr>
                </a:solidFill>
              </a:endParaRPr>
            </a:p>
            <a:p>
              <a:r>
                <a:rPr lang="fr-FR" b="1">
                  <a:solidFill>
                    <a:schemeClr val="accent6">
                      <a:lumMod val="75000"/>
                    </a:schemeClr>
                  </a:solidFill>
                </a:rPr>
                <a:t>PDT</a:t>
              </a:r>
            </a:p>
            <a:p>
              <a:r>
                <a:rPr lang="fr-FR" b="1" err="1">
                  <a:solidFill>
                    <a:schemeClr val="accent4">
                      <a:lumMod val="75000"/>
                    </a:schemeClr>
                  </a:solidFill>
                </a:rPr>
                <a:t>Indicateurs_Frittage</a:t>
              </a:r>
              <a:endParaRPr lang="fr-FR" b="1">
                <a:solidFill>
                  <a:schemeClr val="accent4">
                    <a:lumMod val="75000"/>
                  </a:schemeClr>
                </a:solidFill>
              </a:endParaRPr>
            </a:p>
            <a:p>
              <a:r>
                <a:rPr lang="fr-FR" b="1" err="1">
                  <a:solidFill>
                    <a:schemeClr val="accent5">
                      <a:lumMod val="75000"/>
                    </a:schemeClr>
                  </a:solidFill>
                </a:rPr>
                <a:t>Indicateurs_Qualite</a:t>
              </a:r>
              <a:endParaRPr lang="fr-FR" b="1">
                <a:solidFill>
                  <a:schemeClr val="accent5">
                    <a:lumMod val="75000"/>
                  </a:schemeClr>
                </a:solidFill>
              </a:endParaRPr>
            </a:p>
            <a:p>
              <a:endParaRPr lang="fr-FR"/>
            </a:p>
            <a:p>
              <a:endParaRPr lang="fr-FR"/>
            </a:p>
          </p:txBody>
        </p:sp>
      </p:grpSp>
      <p:sp>
        <p:nvSpPr>
          <p:cNvPr id="43" name="Cylindre 42">
            <a:hlinkClick r:id="rId3" action="ppaction://hlinksldjump"/>
            <a:extLst>
              <a:ext uri="{FF2B5EF4-FFF2-40B4-BE49-F238E27FC236}">
                <a16:creationId xmlns:a16="http://schemas.microsoft.com/office/drawing/2014/main" id="{1F89C4CE-0157-DDFA-CFA6-2745683CBE08}"/>
              </a:ext>
            </a:extLst>
          </p:cNvPr>
          <p:cNvSpPr/>
          <p:nvPr/>
        </p:nvSpPr>
        <p:spPr>
          <a:xfrm rot="5400000">
            <a:off x="1126497" y="2635451"/>
            <a:ext cx="1325563" cy="2536106"/>
          </a:xfrm>
          <a:prstGeom prst="can">
            <a:avLst/>
          </a:prstGeom>
          <a:solidFill>
            <a:schemeClr val="bg1">
              <a:lumMod val="9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fr-FR">
                <a:solidFill>
                  <a:schemeClr val="tx1"/>
                </a:solidFill>
              </a:rPr>
              <a:t>Salière</a:t>
            </a:r>
          </a:p>
        </p:txBody>
      </p:sp>
      <p:sp>
        <p:nvSpPr>
          <p:cNvPr id="4" name="Bouton d’action : accueil 3">
            <a:hlinkClick r:id="rId4" action="ppaction://hlinksldjump" highlightClick="1"/>
            <a:extLst>
              <a:ext uri="{FF2B5EF4-FFF2-40B4-BE49-F238E27FC236}">
                <a16:creationId xmlns:a16="http://schemas.microsoft.com/office/drawing/2014/main" id="{4F9FC563-79FE-BB21-194F-D582F0D54970}"/>
              </a:ext>
            </a:extLst>
          </p:cNvPr>
          <p:cNvSpPr/>
          <p:nvPr/>
        </p:nvSpPr>
        <p:spPr>
          <a:xfrm>
            <a:off x="10474960" y="5374640"/>
            <a:ext cx="878840" cy="741680"/>
          </a:xfrm>
          <a:prstGeom prst="actionButtonHom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3">
            <a:extLst>
              <a:ext uri="{FF2B5EF4-FFF2-40B4-BE49-F238E27FC236}">
                <a16:creationId xmlns:a16="http://schemas.microsoft.com/office/drawing/2014/main" id="{63CA937A-D592-34B5-4F6D-3DE83CCC9424}"/>
              </a:ext>
            </a:extLst>
          </p:cNvPr>
          <p:cNvSpPr>
            <a:spLocks noGrp="1"/>
          </p:cNvSpPr>
          <p:nvPr>
            <p:ph type="sldNum" sz="quarter" idx="12"/>
          </p:nvPr>
        </p:nvSpPr>
        <p:spPr>
          <a:xfrm>
            <a:off x="9448800" y="6492875"/>
            <a:ext cx="2743200" cy="365125"/>
          </a:xfrm>
        </p:spPr>
        <p:txBody>
          <a:bodyPr/>
          <a:lstStyle/>
          <a:p>
            <a:fld id="{21D9F5FE-0FED-4652-B94E-2573D89FB861}" type="slidenum">
              <a:rPr lang="fr-FR" smtClean="0"/>
              <a:t>39</a:t>
            </a:fld>
            <a:endParaRPr lang="fr-FR"/>
          </a:p>
        </p:txBody>
      </p:sp>
    </p:spTree>
    <p:extLst>
      <p:ext uri="{BB962C8B-B14F-4D97-AF65-F5344CB8AC3E}">
        <p14:creationId xmlns:p14="http://schemas.microsoft.com/office/powerpoint/2010/main" val="2086056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hips Ondulée&quot; Images – Parcourir 11 le catalogue de photos, vecteurs et  vidéos | Adobe Stock">
            <a:extLst>
              <a:ext uri="{FF2B5EF4-FFF2-40B4-BE49-F238E27FC236}">
                <a16:creationId xmlns:a16="http://schemas.microsoft.com/office/drawing/2014/main" id="{B69B59CD-1DE3-4B66-5762-0F10B4E92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8705" y="3921565"/>
            <a:ext cx="2833295" cy="188886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649C05A6-6E86-BD59-6F21-4A8A22AF1A56}"/>
              </a:ext>
            </a:extLst>
          </p:cNvPr>
          <p:cNvSpPr>
            <a:spLocks noGrp="1"/>
          </p:cNvSpPr>
          <p:nvPr>
            <p:ph type="ctrTitle"/>
          </p:nvPr>
        </p:nvSpPr>
        <p:spPr>
          <a:xfrm>
            <a:off x="1194816" y="-1276096"/>
            <a:ext cx="9144000" cy="2387600"/>
          </a:xfrm>
        </p:spPr>
        <p:txBody>
          <a:bodyPr/>
          <a:lstStyle/>
          <a:p>
            <a:r>
              <a:rPr lang="fr-FR">
                <a:solidFill>
                  <a:schemeClr val="bg1"/>
                </a:solidFill>
              </a:rPr>
              <a:t>Objectif 2</a:t>
            </a:r>
          </a:p>
        </p:txBody>
      </p:sp>
      <p:sp>
        <p:nvSpPr>
          <p:cNvPr id="4" name="Espace réservé du numéro de diapositive 3">
            <a:extLst>
              <a:ext uri="{FF2B5EF4-FFF2-40B4-BE49-F238E27FC236}">
                <a16:creationId xmlns:a16="http://schemas.microsoft.com/office/drawing/2014/main" id="{6F694ED4-A008-B4B0-E744-2F1B59C341BC}"/>
              </a:ext>
            </a:extLst>
          </p:cNvPr>
          <p:cNvSpPr>
            <a:spLocks noGrp="1"/>
          </p:cNvSpPr>
          <p:nvPr>
            <p:ph type="sldNum" sz="quarter" idx="12"/>
          </p:nvPr>
        </p:nvSpPr>
        <p:spPr>
          <a:xfrm>
            <a:off x="9448800" y="6492875"/>
            <a:ext cx="2743200" cy="365125"/>
          </a:xfrm>
        </p:spPr>
        <p:txBody>
          <a:bodyPr/>
          <a:lstStyle/>
          <a:p>
            <a:fld id="{21D9F5FE-0FED-4652-B94E-2573D89FB861}" type="slidenum">
              <a:rPr lang="fr-FR" smtClean="0"/>
              <a:t>4</a:t>
            </a:fld>
            <a:endParaRPr lang="fr-FR"/>
          </a:p>
        </p:txBody>
      </p:sp>
      <p:pic>
        <p:nvPicPr>
          <p:cNvPr id="5" name="Picture 2" descr="Altho — Wikipédia">
            <a:extLst>
              <a:ext uri="{FF2B5EF4-FFF2-40B4-BE49-F238E27FC236}">
                <a16:creationId xmlns:a16="http://schemas.microsoft.com/office/drawing/2014/main" id="{9459BE52-2ABF-401A-BD0F-9F33E4066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omme de terre - Icônes nourriture gratuites">
            <a:extLst>
              <a:ext uri="{FF2B5EF4-FFF2-40B4-BE49-F238E27FC236}">
                <a16:creationId xmlns:a16="http://schemas.microsoft.com/office/drawing/2014/main" id="{C3D6B5ED-0E57-EA28-E7A6-74F14EA815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763" y="2172104"/>
            <a:ext cx="2162341" cy="2162341"/>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FD305D89-B086-59B9-6CDA-FCA96860B352}"/>
              </a:ext>
            </a:extLst>
          </p:cNvPr>
          <p:cNvSpPr txBox="1"/>
          <p:nvPr/>
        </p:nvSpPr>
        <p:spPr>
          <a:xfrm>
            <a:off x="2586817" y="1805535"/>
            <a:ext cx="8494138" cy="3139321"/>
          </a:xfrm>
          <a:prstGeom prst="rect">
            <a:avLst/>
          </a:prstGeom>
          <a:noFill/>
        </p:spPr>
        <p:txBody>
          <a:bodyPr wrap="square" lIns="91440" tIns="45720" rIns="91440" bIns="45720" rtlCol="0" anchor="t">
            <a:spAutoFit/>
          </a:bodyPr>
          <a:lstStyle/>
          <a:p>
            <a:pPr algn="just"/>
            <a:r>
              <a:rPr lang="fr-FR" sz="2200">
                <a:latin typeface="Calibri"/>
                <a:cs typeface="Calibri"/>
              </a:rPr>
              <a:t>Nombreuses variétés de pomme de terre et plusieurs recettes de chips (Lisses, Ondulées, …)</a:t>
            </a:r>
          </a:p>
          <a:p>
            <a:pPr algn="just"/>
            <a:endParaRPr lang="fr-FR" sz="2200">
              <a:cs typeface="Calibri"/>
            </a:endParaRPr>
          </a:p>
          <a:p>
            <a:pPr algn="just"/>
            <a:endParaRPr lang="fr-FR" sz="2200">
              <a:cs typeface="Calibri"/>
            </a:endParaRPr>
          </a:p>
          <a:p>
            <a:pPr algn="just"/>
            <a:r>
              <a:rPr lang="fr-FR" sz="2200" b="0" i="0">
                <a:effectLst/>
                <a:latin typeface="Calibri"/>
                <a:cs typeface="Calibri"/>
              </a:rPr>
              <a:t>Impression des friteurs : </a:t>
            </a:r>
          </a:p>
          <a:p>
            <a:pPr marL="342900" indent="-342900" algn="just">
              <a:buFont typeface="Arial" panose="020B0604020202020204" pitchFamily="34" charset="0"/>
              <a:buChar char="•"/>
            </a:pPr>
            <a:r>
              <a:rPr lang="fr-FR" sz="2200" b="0" i="0">
                <a:effectLst/>
                <a:latin typeface="Calibri"/>
                <a:cs typeface="Calibri"/>
              </a:rPr>
              <a:t>Quelques variétés sont moins performantes que d'autres</a:t>
            </a:r>
          </a:p>
          <a:p>
            <a:pPr algn="just"/>
            <a:endParaRPr lang="fr-FR" sz="2200" b="0" i="0">
              <a:effectLst/>
              <a:latin typeface="Calibri"/>
              <a:cs typeface="Calibri"/>
            </a:endParaRPr>
          </a:p>
          <a:p>
            <a:pPr algn="just"/>
            <a:endParaRPr lang="fr-FR" sz="2200">
              <a:latin typeface="Calibri"/>
              <a:cs typeface="Calibri"/>
            </a:endParaRPr>
          </a:p>
          <a:p>
            <a:pPr algn="just"/>
            <a:r>
              <a:rPr lang="fr-FR" sz="2200">
                <a:latin typeface="Calibri"/>
                <a:cs typeface="Calibri"/>
              </a:rPr>
              <a:t>Ces variables ont-elles réellement un effet sur les débits ? </a:t>
            </a:r>
          </a:p>
        </p:txBody>
      </p:sp>
      <p:sp>
        <p:nvSpPr>
          <p:cNvPr id="8" name="ZoneTexte 7">
            <a:extLst>
              <a:ext uri="{FF2B5EF4-FFF2-40B4-BE49-F238E27FC236}">
                <a16:creationId xmlns:a16="http://schemas.microsoft.com/office/drawing/2014/main" id="{9C40B177-7DEE-931D-976D-49C189F2B2CC}"/>
              </a:ext>
            </a:extLst>
          </p:cNvPr>
          <p:cNvSpPr txBox="1"/>
          <p:nvPr/>
        </p:nvSpPr>
        <p:spPr>
          <a:xfrm>
            <a:off x="946706" y="5724250"/>
            <a:ext cx="11093201" cy="769441"/>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Ø"/>
            </a:pPr>
            <a:r>
              <a:rPr lang="fr-FR" sz="2200">
                <a:latin typeface="Calibri"/>
                <a:cs typeface="Calibri"/>
              </a:rPr>
              <a:t>Prédire le débit entrant et ensacheuse en fonction des variétés et des recettes utilisées</a:t>
            </a:r>
            <a:endParaRPr lang="fr-FR" sz="2200" b="0" i="0">
              <a:effectLst/>
              <a:latin typeface="Calibri"/>
              <a:cs typeface="Calibri"/>
            </a:endParaRPr>
          </a:p>
          <a:p>
            <a:endParaRPr lang="fr-FR" sz="2200">
              <a:cs typeface="Calibri"/>
            </a:endParaRPr>
          </a:p>
        </p:txBody>
      </p:sp>
    </p:spTree>
    <p:extLst>
      <p:ext uri="{BB962C8B-B14F-4D97-AF65-F5344CB8AC3E}">
        <p14:creationId xmlns:p14="http://schemas.microsoft.com/office/powerpoint/2010/main" val="137580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par>
                                <p:cTn id="11" presetID="10" presetClass="entr" presetSubtype="0" fill="hold" nodeType="withEffect">
                                  <p:stCondLst>
                                    <p:cond delay="0"/>
                                  </p:stCondLst>
                                  <p:childTnLst>
                                    <p:set>
                                      <p:cBhvr>
                                        <p:cTn id="12" dur="1" fill="hold">
                                          <p:stCondLst>
                                            <p:cond delay="0"/>
                                          </p:stCondLst>
                                        </p:cTn>
                                        <p:tgtEl>
                                          <p:spTgt spid="4100"/>
                                        </p:tgtEl>
                                        <p:attrNameLst>
                                          <p:attrName>style.visibility</p:attrName>
                                        </p:attrNameLst>
                                      </p:cBhvr>
                                      <p:to>
                                        <p:strVal val="visible"/>
                                      </p:to>
                                    </p:set>
                                    <p:animEffect transition="in" filter="fade">
                                      <p:cBhvr>
                                        <p:cTn id="13" dur="500"/>
                                        <p:tgtEl>
                                          <p:spTgt spid="410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C63A03-FAEA-057F-B5A9-2825374D4A01}"/>
              </a:ext>
            </a:extLst>
          </p:cNvPr>
          <p:cNvSpPr>
            <a:spLocks noGrp="1"/>
          </p:cNvSpPr>
          <p:nvPr>
            <p:ph type="title"/>
          </p:nvPr>
        </p:nvSpPr>
        <p:spPr/>
        <p:txBody>
          <a:bodyPr/>
          <a:lstStyle/>
          <a:p>
            <a:r>
              <a:rPr lang="fr-FR" b="1"/>
              <a:t>Accumulateur (tampon)</a:t>
            </a:r>
          </a:p>
        </p:txBody>
      </p:sp>
      <p:sp>
        <p:nvSpPr>
          <p:cNvPr id="3" name="Espace réservé du contenu 2">
            <a:extLst>
              <a:ext uri="{FF2B5EF4-FFF2-40B4-BE49-F238E27FC236}">
                <a16:creationId xmlns:a16="http://schemas.microsoft.com/office/drawing/2014/main" id="{EEAA1B31-945B-7D70-C838-80F4A562516B}"/>
              </a:ext>
            </a:extLst>
          </p:cNvPr>
          <p:cNvSpPr>
            <a:spLocks noGrp="1"/>
          </p:cNvSpPr>
          <p:nvPr>
            <p:ph idx="4294967295"/>
          </p:nvPr>
        </p:nvSpPr>
        <p:spPr>
          <a:xfrm>
            <a:off x="8464550" y="3940175"/>
            <a:ext cx="3727450" cy="4351338"/>
          </a:xfrm>
        </p:spPr>
        <p:txBody>
          <a:bodyPr/>
          <a:lstStyle/>
          <a:p>
            <a:r>
              <a:rPr lang="fr-FR" sz="1800" b="1" i="0" u="none" strike="noStrike">
                <a:solidFill>
                  <a:schemeClr val="accent4">
                    <a:lumMod val="75000"/>
                  </a:schemeClr>
                </a:solidFill>
                <a:effectLst/>
                <a:latin typeface="Aptos Narrow" panose="020B0004020202020204" pitchFamily="34" charset="0"/>
              </a:rPr>
              <a:t>Accu</a:t>
            </a:r>
            <a:r>
              <a:rPr lang="fr-FR"/>
              <a:t> </a:t>
            </a:r>
          </a:p>
        </p:txBody>
      </p:sp>
      <p:pic>
        <p:nvPicPr>
          <p:cNvPr id="4098" name="Picture 2" descr="Aucune description disponible.">
            <a:extLst>
              <a:ext uri="{FF2B5EF4-FFF2-40B4-BE49-F238E27FC236}">
                <a16:creationId xmlns:a16="http://schemas.microsoft.com/office/drawing/2014/main" id="{BA9AD020-B441-6745-08DA-323147BE5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8315" y="1777048"/>
            <a:ext cx="3348990" cy="4465320"/>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e 39">
            <a:extLst>
              <a:ext uri="{FF2B5EF4-FFF2-40B4-BE49-F238E27FC236}">
                <a16:creationId xmlns:a16="http://schemas.microsoft.com/office/drawing/2014/main" id="{BD7008A7-CE00-40A6-3025-9A0E483CE113}"/>
              </a:ext>
            </a:extLst>
          </p:cNvPr>
          <p:cNvGrpSpPr/>
          <p:nvPr/>
        </p:nvGrpSpPr>
        <p:grpSpPr>
          <a:xfrm>
            <a:off x="8084042" y="279773"/>
            <a:ext cx="3840480" cy="2229554"/>
            <a:chOff x="8214360" y="243840"/>
            <a:chExt cx="3840480" cy="2229554"/>
          </a:xfrm>
        </p:grpSpPr>
        <p:sp>
          <p:nvSpPr>
            <p:cNvPr id="41" name="Rectangle : coins arrondis 40">
              <a:extLst>
                <a:ext uri="{FF2B5EF4-FFF2-40B4-BE49-F238E27FC236}">
                  <a16:creationId xmlns:a16="http://schemas.microsoft.com/office/drawing/2014/main" id="{C2777CCF-EAE6-2B30-A074-4130B154E09D}"/>
                </a:ext>
              </a:extLst>
            </p:cNvPr>
            <p:cNvSpPr/>
            <p:nvPr/>
          </p:nvSpPr>
          <p:spPr>
            <a:xfrm>
              <a:off x="8214360" y="243840"/>
              <a:ext cx="3840480" cy="183896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ZoneTexte 41">
              <a:extLst>
                <a:ext uri="{FF2B5EF4-FFF2-40B4-BE49-F238E27FC236}">
                  <a16:creationId xmlns:a16="http://schemas.microsoft.com/office/drawing/2014/main" id="{766FFEC6-0216-2569-5964-EF6265885E6C}"/>
                </a:ext>
              </a:extLst>
            </p:cNvPr>
            <p:cNvSpPr txBox="1"/>
            <p:nvPr/>
          </p:nvSpPr>
          <p:spPr>
            <a:xfrm>
              <a:off x="8336280" y="365125"/>
              <a:ext cx="3718560" cy="2108269"/>
            </a:xfrm>
            <a:prstGeom prst="rect">
              <a:avLst/>
            </a:prstGeom>
            <a:noFill/>
          </p:spPr>
          <p:txBody>
            <a:bodyPr wrap="square" rtlCol="0">
              <a:spAutoFit/>
            </a:bodyPr>
            <a:lstStyle/>
            <a:p>
              <a:r>
                <a:rPr lang="fr-FR" b="1" u="sng"/>
                <a:t>Légende (Provenance des variables) :</a:t>
              </a:r>
            </a:p>
            <a:p>
              <a:endParaRPr lang="fr-FR" sz="400"/>
            </a:p>
            <a:p>
              <a:r>
                <a:rPr lang="fr-FR" b="1" err="1">
                  <a:solidFill>
                    <a:schemeClr val="accent2">
                      <a:lumMod val="75000"/>
                    </a:schemeClr>
                  </a:solidFill>
                </a:rPr>
                <a:t>Consommation_PDT</a:t>
              </a:r>
              <a:endParaRPr lang="fr-FR" b="1">
                <a:solidFill>
                  <a:schemeClr val="accent2">
                    <a:lumMod val="75000"/>
                  </a:schemeClr>
                </a:solidFill>
              </a:endParaRPr>
            </a:p>
            <a:p>
              <a:r>
                <a:rPr lang="fr-FR" b="1">
                  <a:solidFill>
                    <a:schemeClr val="accent6">
                      <a:lumMod val="75000"/>
                    </a:schemeClr>
                  </a:solidFill>
                </a:rPr>
                <a:t>PDT</a:t>
              </a:r>
            </a:p>
            <a:p>
              <a:r>
                <a:rPr lang="fr-FR" b="1" err="1">
                  <a:solidFill>
                    <a:schemeClr val="accent4">
                      <a:lumMod val="75000"/>
                    </a:schemeClr>
                  </a:solidFill>
                </a:rPr>
                <a:t>Indicateurs_Frittage</a:t>
              </a:r>
              <a:endParaRPr lang="fr-FR" b="1">
                <a:solidFill>
                  <a:schemeClr val="accent4">
                    <a:lumMod val="75000"/>
                  </a:schemeClr>
                </a:solidFill>
              </a:endParaRPr>
            </a:p>
            <a:p>
              <a:r>
                <a:rPr lang="fr-FR" b="1" err="1">
                  <a:solidFill>
                    <a:schemeClr val="accent5">
                      <a:lumMod val="75000"/>
                    </a:schemeClr>
                  </a:solidFill>
                </a:rPr>
                <a:t>Indicateurs_Qualite</a:t>
              </a:r>
              <a:endParaRPr lang="fr-FR" b="1">
                <a:solidFill>
                  <a:schemeClr val="accent5">
                    <a:lumMod val="75000"/>
                  </a:schemeClr>
                </a:solidFill>
              </a:endParaRPr>
            </a:p>
            <a:p>
              <a:endParaRPr lang="fr-FR"/>
            </a:p>
            <a:p>
              <a:endParaRPr lang="fr-FR"/>
            </a:p>
          </p:txBody>
        </p:sp>
      </p:grpSp>
      <p:sp>
        <p:nvSpPr>
          <p:cNvPr id="43" name="Organigramme : Procédé 42">
            <a:hlinkClick r:id="rId3" action="ppaction://hlinksldjump"/>
            <a:extLst>
              <a:ext uri="{FF2B5EF4-FFF2-40B4-BE49-F238E27FC236}">
                <a16:creationId xmlns:a16="http://schemas.microsoft.com/office/drawing/2014/main" id="{1F9CFC9D-363D-74B8-9842-0EBF2D4F77E0}"/>
              </a:ext>
            </a:extLst>
          </p:cNvPr>
          <p:cNvSpPr/>
          <p:nvPr/>
        </p:nvSpPr>
        <p:spPr>
          <a:xfrm>
            <a:off x="411480" y="3476147"/>
            <a:ext cx="2311675" cy="1065106"/>
          </a:xfrm>
          <a:prstGeom prst="flowChartProcess">
            <a:avLst/>
          </a:prstGeom>
          <a:solidFill>
            <a:srgbClr val="D7826B"/>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solidFill>
                  <a:schemeClr val="tx1"/>
                </a:solidFill>
              </a:rPr>
              <a:t>Accu chips (tampon)</a:t>
            </a:r>
          </a:p>
        </p:txBody>
      </p:sp>
      <p:sp>
        <p:nvSpPr>
          <p:cNvPr id="4" name="Bouton d’action : accueil 3">
            <a:hlinkClick r:id="rId4" action="ppaction://hlinksldjump" highlightClick="1"/>
            <a:extLst>
              <a:ext uri="{FF2B5EF4-FFF2-40B4-BE49-F238E27FC236}">
                <a16:creationId xmlns:a16="http://schemas.microsoft.com/office/drawing/2014/main" id="{CFD2B1B1-536A-6399-F04F-A5F3E96F393B}"/>
              </a:ext>
            </a:extLst>
          </p:cNvPr>
          <p:cNvSpPr/>
          <p:nvPr/>
        </p:nvSpPr>
        <p:spPr>
          <a:xfrm>
            <a:off x="10474960" y="5374640"/>
            <a:ext cx="878840" cy="741680"/>
          </a:xfrm>
          <a:prstGeom prst="actionButtonHom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3">
            <a:extLst>
              <a:ext uri="{FF2B5EF4-FFF2-40B4-BE49-F238E27FC236}">
                <a16:creationId xmlns:a16="http://schemas.microsoft.com/office/drawing/2014/main" id="{312AFB15-8433-4DC4-051D-ADE2A53DFE37}"/>
              </a:ext>
            </a:extLst>
          </p:cNvPr>
          <p:cNvSpPr>
            <a:spLocks noGrp="1"/>
          </p:cNvSpPr>
          <p:nvPr>
            <p:ph type="sldNum" sz="quarter" idx="12"/>
          </p:nvPr>
        </p:nvSpPr>
        <p:spPr>
          <a:xfrm>
            <a:off x="9448800" y="6492875"/>
            <a:ext cx="2743200" cy="365125"/>
          </a:xfrm>
        </p:spPr>
        <p:txBody>
          <a:bodyPr/>
          <a:lstStyle/>
          <a:p>
            <a:fld id="{21D9F5FE-0FED-4652-B94E-2573D89FB861}" type="slidenum">
              <a:rPr lang="fr-FR" smtClean="0"/>
              <a:t>40</a:t>
            </a:fld>
            <a:endParaRPr lang="fr-FR"/>
          </a:p>
        </p:txBody>
      </p:sp>
    </p:spTree>
    <p:extLst>
      <p:ext uri="{BB962C8B-B14F-4D97-AF65-F5344CB8AC3E}">
        <p14:creationId xmlns:p14="http://schemas.microsoft.com/office/powerpoint/2010/main" val="3634634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555E08-C268-353B-C916-C00346F7CD12}"/>
              </a:ext>
            </a:extLst>
          </p:cNvPr>
          <p:cNvSpPr>
            <a:spLocks noGrp="1"/>
          </p:cNvSpPr>
          <p:nvPr>
            <p:ph type="title" idx="4294967295"/>
          </p:nvPr>
        </p:nvSpPr>
        <p:spPr>
          <a:xfrm>
            <a:off x="577516" y="358121"/>
            <a:ext cx="10515600" cy="1325563"/>
          </a:xfrm>
        </p:spPr>
        <p:txBody>
          <a:bodyPr/>
          <a:lstStyle/>
          <a:p>
            <a:r>
              <a:rPr lang="fr-FR" b="1"/>
              <a:t>Elévateur</a:t>
            </a:r>
          </a:p>
        </p:txBody>
      </p:sp>
      <p:sp>
        <p:nvSpPr>
          <p:cNvPr id="3" name="Espace réservé du contenu 2">
            <a:extLst>
              <a:ext uri="{FF2B5EF4-FFF2-40B4-BE49-F238E27FC236}">
                <a16:creationId xmlns:a16="http://schemas.microsoft.com/office/drawing/2014/main" id="{F09F815F-8823-D566-134E-BE3AF5F9183F}"/>
              </a:ext>
            </a:extLst>
          </p:cNvPr>
          <p:cNvSpPr>
            <a:spLocks noGrp="1"/>
          </p:cNvSpPr>
          <p:nvPr>
            <p:ph idx="4294967295"/>
          </p:nvPr>
        </p:nvSpPr>
        <p:spPr>
          <a:xfrm>
            <a:off x="7681913" y="3659188"/>
            <a:ext cx="4510087" cy="684212"/>
          </a:xfrm>
        </p:spPr>
        <p:txBody>
          <a:bodyPr>
            <a:normAutofit/>
          </a:bodyPr>
          <a:lstStyle/>
          <a:p>
            <a:r>
              <a:rPr lang="fr-FR" sz="1800" b="1" err="1">
                <a:solidFill>
                  <a:schemeClr val="accent4">
                    <a:lumMod val="75000"/>
                  </a:schemeClr>
                </a:solidFill>
              </a:rPr>
              <a:t>Vite_Elev</a:t>
            </a:r>
            <a:endParaRPr lang="fr-FR" sz="1800" b="1">
              <a:solidFill>
                <a:schemeClr val="accent4">
                  <a:lumMod val="75000"/>
                </a:schemeClr>
              </a:solidFill>
            </a:endParaRPr>
          </a:p>
        </p:txBody>
      </p:sp>
      <p:pic>
        <p:nvPicPr>
          <p:cNvPr id="12290" name="Picture 2" descr="Aucune description disponible.">
            <a:extLst>
              <a:ext uri="{FF2B5EF4-FFF2-40B4-BE49-F238E27FC236}">
                <a16:creationId xmlns:a16="http://schemas.microsoft.com/office/drawing/2014/main" id="{356D7F3A-2797-5F41-CF96-92A53A965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207" y="1764982"/>
            <a:ext cx="3263503" cy="435133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e 5">
            <a:extLst>
              <a:ext uri="{FF2B5EF4-FFF2-40B4-BE49-F238E27FC236}">
                <a16:creationId xmlns:a16="http://schemas.microsoft.com/office/drawing/2014/main" id="{BB4F6A55-2A6F-08F6-D02B-DF293DD1CBBC}"/>
              </a:ext>
            </a:extLst>
          </p:cNvPr>
          <p:cNvGrpSpPr/>
          <p:nvPr/>
        </p:nvGrpSpPr>
        <p:grpSpPr>
          <a:xfrm>
            <a:off x="8084042" y="279773"/>
            <a:ext cx="3840480" cy="2229554"/>
            <a:chOff x="8214360" y="243840"/>
            <a:chExt cx="3840480" cy="2229554"/>
          </a:xfrm>
        </p:grpSpPr>
        <p:sp>
          <p:nvSpPr>
            <p:cNvPr id="7" name="Rectangle : coins arrondis 6">
              <a:extLst>
                <a:ext uri="{FF2B5EF4-FFF2-40B4-BE49-F238E27FC236}">
                  <a16:creationId xmlns:a16="http://schemas.microsoft.com/office/drawing/2014/main" id="{BC77E06D-06BC-85E0-09AD-27A9BA0BA2FB}"/>
                </a:ext>
              </a:extLst>
            </p:cNvPr>
            <p:cNvSpPr/>
            <p:nvPr/>
          </p:nvSpPr>
          <p:spPr>
            <a:xfrm>
              <a:off x="8214360" y="243840"/>
              <a:ext cx="3840480" cy="183896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8AF008DD-6285-037C-35EA-10D7FC47BB64}"/>
                </a:ext>
              </a:extLst>
            </p:cNvPr>
            <p:cNvSpPr txBox="1"/>
            <p:nvPr/>
          </p:nvSpPr>
          <p:spPr>
            <a:xfrm>
              <a:off x="8336280" y="365125"/>
              <a:ext cx="3718560" cy="2108269"/>
            </a:xfrm>
            <a:prstGeom prst="rect">
              <a:avLst/>
            </a:prstGeom>
            <a:noFill/>
          </p:spPr>
          <p:txBody>
            <a:bodyPr wrap="square" rtlCol="0">
              <a:spAutoFit/>
            </a:bodyPr>
            <a:lstStyle/>
            <a:p>
              <a:r>
                <a:rPr lang="fr-FR" b="1" u="sng"/>
                <a:t>Légende (Provenance des variables) :</a:t>
              </a:r>
            </a:p>
            <a:p>
              <a:endParaRPr lang="fr-FR" sz="400"/>
            </a:p>
            <a:p>
              <a:r>
                <a:rPr lang="fr-FR" b="1" err="1">
                  <a:solidFill>
                    <a:schemeClr val="accent2">
                      <a:lumMod val="75000"/>
                    </a:schemeClr>
                  </a:solidFill>
                </a:rPr>
                <a:t>Consommation_PDT</a:t>
              </a:r>
              <a:endParaRPr lang="fr-FR" b="1">
                <a:solidFill>
                  <a:schemeClr val="accent2">
                    <a:lumMod val="75000"/>
                  </a:schemeClr>
                </a:solidFill>
              </a:endParaRPr>
            </a:p>
            <a:p>
              <a:r>
                <a:rPr lang="fr-FR" b="1">
                  <a:solidFill>
                    <a:schemeClr val="accent6">
                      <a:lumMod val="75000"/>
                    </a:schemeClr>
                  </a:solidFill>
                </a:rPr>
                <a:t>PDT</a:t>
              </a:r>
            </a:p>
            <a:p>
              <a:r>
                <a:rPr lang="fr-FR" b="1" err="1">
                  <a:solidFill>
                    <a:schemeClr val="accent4">
                      <a:lumMod val="75000"/>
                    </a:schemeClr>
                  </a:solidFill>
                </a:rPr>
                <a:t>Indicateurs_Frittage</a:t>
              </a:r>
              <a:endParaRPr lang="fr-FR" b="1">
                <a:solidFill>
                  <a:schemeClr val="accent4">
                    <a:lumMod val="75000"/>
                  </a:schemeClr>
                </a:solidFill>
              </a:endParaRPr>
            </a:p>
            <a:p>
              <a:r>
                <a:rPr lang="fr-FR" b="1" err="1">
                  <a:solidFill>
                    <a:schemeClr val="accent5">
                      <a:lumMod val="75000"/>
                    </a:schemeClr>
                  </a:solidFill>
                </a:rPr>
                <a:t>Indicateurs_Qualite</a:t>
              </a:r>
              <a:endParaRPr lang="fr-FR" b="1">
                <a:solidFill>
                  <a:schemeClr val="accent5">
                    <a:lumMod val="75000"/>
                  </a:schemeClr>
                </a:solidFill>
              </a:endParaRPr>
            </a:p>
            <a:p>
              <a:endParaRPr lang="fr-FR"/>
            </a:p>
            <a:p>
              <a:endParaRPr lang="fr-FR"/>
            </a:p>
          </p:txBody>
        </p:sp>
      </p:grpSp>
      <p:sp>
        <p:nvSpPr>
          <p:cNvPr id="9" name="Organigramme : Données 8">
            <a:extLst>
              <a:ext uri="{FF2B5EF4-FFF2-40B4-BE49-F238E27FC236}">
                <a16:creationId xmlns:a16="http://schemas.microsoft.com/office/drawing/2014/main" id="{3D508D44-8677-43C7-AFFF-E9F84BB3FDEE}"/>
              </a:ext>
            </a:extLst>
          </p:cNvPr>
          <p:cNvSpPr/>
          <p:nvPr/>
        </p:nvSpPr>
        <p:spPr>
          <a:xfrm rot="10800000">
            <a:off x="974534" y="1486058"/>
            <a:ext cx="488505" cy="5030471"/>
          </a:xfrm>
          <a:prstGeom prst="flowChartInputOutput">
            <a:avLst/>
          </a:prstGeom>
          <a:solidFill>
            <a:srgbClr val="92D050"/>
          </a:solidFill>
          <a:ln w="285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fr-FR" sz="1400">
                <a:solidFill>
                  <a:schemeClr val="tx1"/>
                </a:solidFill>
              </a:rPr>
              <a:t>Elévateur</a:t>
            </a:r>
            <a:endParaRPr lang="fr-FR" sz="1600">
              <a:solidFill>
                <a:schemeClr val="tx1"/>
              </a:solidFill>
            </a:endParaRPr>
          </a:p>
        </p:txBody>
      </p:sp>
      <p:sp>
        <p:nvSpPr>
          <p:cNvPr id="4" name="Bouton d’action : accueil 3">
            <a:hlinkClick r:id="rId3" action="ppaction://hlinksldjump" highlightClick="1"/>
            <a:extLst>
              <a:ext uri="{FF2B5EF4-FFF2-40B4-BE49-F238E27FC236}">
                <a16:creationId xmlns:a16="http://schemas.microsoft.com/office/drawing/2014/main" id="{93661E05-EACE-6704-275D-534747E238C9}"/>
              </a:ext>
            </a:extLst>
          </p:cNvPr>
          <p:cNvSpPr/>
          <p:nvPr/>
        </p:nvSpPr>
        <p:spPr>
          <a:xfrm>
            <a:off x="10474960" y="5374640"/>
            <a:ext cx="878840" cy="741680"/>
          </a:xfrm>
          <a:prstGeom prst="actionButtonHom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numéro de diapositive 3">
            <a:extLst>
              <a:ext uri="{FF2B5EF4-FFF2-40B4-BE49-F238E27FC236}">
                <a16:creationId xmlns:a16="http://schemas.microsoft.com/office/drawing/2014/main" id="{7F75EEB0-4A7A-C2F1-D514-EA7ECA62F664}"/>
              </a:ext>
            </a:extLst>
          </p:cNvPr>
          <p:cNvSpPr>
            <a:spLocks noGrp="1"/>
          </p:cNvSpPr>
          <p:nvPr>
            <p:ph type="sldNum" sz="quarter" idx="12"/>
          </p:nvPr>
        </p:nvSpPr>
        <p:spPr>
          <a:xfrm>
            <a:off x="9448800" y="6492875"/>
            <a:ext cx="2743200" cy="365125"/>
          </a:xfrm>
        </p:spPr>
        <p:txBody>
          <a:bodyPr/>
          <a:lstStyle/>
          <a:p>
            <a:fld id="{21D9F5FE-0FED-4652-B94E-2573D89FB861}" type="slidenum">
              <a:rPr lang="fr-FR" smtClean="0"/>
              <a:t>41</a:t>
            </a:fld>
            <a:endParaRPr lang="fr-FR"/>
          </a:p>
        </p:txBody>
      </p:sp>
    </p:spTree>
    <p:extLst>
      <p:ext uri="{BB962C8B-B14F-4D97-AF65-F5344CB8AC3E}">
        <p14:creationId xmlns:p14="http://schemas.microsoft.com/office/powerpoint/2010/main" val="3415746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C63A03-FAEA-057F-B5A9-2825374D4A01}"/>
              </a:ext>
            </a:extLst>
          </p:cNvPr>
          <p:cNvSpPr>
            <a:spLocks noGrp="1"/>
          </p:cNvSpPr>
          <p:nvPr>
            <p:ph type="title" idx="4294967295"/>
          </p:nvPr>
        </p:nvSpPr>
        <p:spPr>
          <a:xfrm>
            <a:off x="705683" y="325686"/>
            <a:ext cx="10515600" cy="1325563"/>
          </a:xfrm>
        </p:spPr>
        <p:txBody>
          <a:bodyPr/>
          <a:lstStyle/>
          <a:p>
            <a:r>
              <a:rPr lang="fr-FR" b="1"/>
              <a:t>Elévateur chips</a:t>
            </a:r>
          </a:p>
        </p:txBody>
      </p:sp>
      <p:sp>
        <p:nvSpPr>
          <p:cNvPr id="3" name="Espace réservé du contenu 2">
            <a:extLst>
              <a:ext uri="{FF2B5EF4-FFF2-40B4-BE49-F238E27FC236}">
                <a16:creationId xmlns:a16="http://schemas.microsoft.com/office/drawing/2014/main" id="{EEAA1B31-945B-7D70-C838-80F4A562516B}"/>
              </a:ext>
            </a:extLst>
          </p:cNvPr>
          <p:cNvSpPr>
            <a:spLocks noGrp="1"/>
          </p:cNvSpPr>
          <p:nvPr>
            <p:ph idx="4294967295"/>
          </p:nvPr>
        </p:nvSpPr>
        <p:spPr>
          <a:xfrm>
            <a:off x="8464550" y="2655888"/>
            <a:ext cx="3727450" cy="4351337"/>
          </a:xfrm>
        </p:spPr>
        <p:txBody>
          <a:bodyPr>
            <a:noAutofit/>
          </a:bodyPr>
          <a:lstStyle/>
          <a:p>
            <a:pPr>
              <a:lnSpc>
                <a:spcPct val="150000"/>
              </a:lnSpc>
              <a:spcBef>
                <a:spcPts val="0"/>
              </a:spcBef>
            </a:pPr>
            <a:r>
              <a:rPr lang="fr-FR" sz="1800" b="1">
                <a:solidFill>
                  <a:schemeClr val="accent5">
                    <a:lumMod val="75000"/>
                  </a:schemeClr>
                </a:solidFill>
              </a:rPr>
              <a:t>Brunes</a:t>
            </a:r>
          </a:p>
          <a:p>
            <a:pPr>
              <a:lnSpc>
                <a:spcPct val="150000"/>
              </a:lnSpc>
              <a:spcBef>
                <a:spcPts val="0"/>
              </a:spcBef>
            </a:pPr>
            <a:r>
              <a:rPr lang="fr-FR" sz="1800" b="1">
                <a:solidFill>
                  <a:schemeClr val="accent5">
                    <a:lumMod val="75000"/>
                  </a:schemeClr>
                </a:solidFill>
              </a:rPr>
              <a:t>Croustillant</a:t>
            </a:r>
          </a:p>
          <a:p>
            <a:pPr>
              <a:lnSpc>
                <a:spcPct val="150000"/>
              </a:lnSpc>
              <a:spcBef>
                <a:spcPts val="0"/>
              </a:spcBef>
            </a:pPr>
            <a:r>
              <a:rPr lang="fr-FR" sz="1800" b="1">
                <a:solidFill>
                  <a:schemeClr val="accent5">
                    <a:lumMod val="75000"/>
                  </a:schemeClr>
                </a:solidFill>
              </a:rPr>
              <a:t>Peau</a:t>
            </a:r>
          </a:p>
          <a:p>
            <a:pPr>
              <a:lnSpc>
                <a:spcPct val="150000"/>
              </a:lnSpc>
              <a:spcBef>
                <a:spcPts val="0"/>
              </a:spcBef>
            </a:pPr>
            <a:r>
              <a:rPr lang="fr-FR" sz="1800" b="1" err="1">
                <a:solidFill>
                  <a:schemeClr val="accent5">
                    <a:lumMod val="75000"/>
                  </a:schemeClr>
                </a:solidFill>
              </a:rPr>
              <a:t>Taches_vertes</a:t>
            </a:r>
            <a:endParaRPr lang="fr-FR" sz="1800" b="1">
              <a:solidFill>
                <a:schemeClr val="accent5">
                  <a:lumMod val="75000"/>
                </a:schemeClr>
              </a:solidFill>
            </a:endParaRPr>
          </a:p>
          <a:p>
            <a:pPr>
              <a:lnSpc>
                <a:spcPct val="150000"/>
              </a:lnSpc>
              <a:spcBef>
                <a:spcPts val="0"/>
              </a:spcBef>
            </a:pPr>
            <a:r>
              <a:rPr lang="fr-FR" sz="1800" b="1" err="1">
                <a:solidFill>
                  <a:schemeClr val="accent5">
                    <a:lumMod val="75000"/>
                  </a:schemeClr>
                </a:solidFill>
              </a:rPr>
              <a:t>Centre_mou</a:t>
            </a:r>
            <a:endParaRPr lang="fr-FR" sz="1800" b="1">
              <a:solidFill>
                <a:schemeClr val="accent5">
                  <a:lumMod val="75000"/>
                </a:schemeClr>
              </a:solidFill>
            </a:endParaRPr>
          </a:p>
          <a:p>
            <a:pPr>
              <a:lnSpc>
                <a:spcPct val="150000"/>
              </a:lnSpc>
              <a:spcBef>
                <a:spcPts val="0"/>
              </a:spcBef>
            </a:pPr>
            <a:r>
              <a:rPr lang="fr-FR" sz="1800" b="1" err="1">
                <a:solidFill>
                  <a:schemeClr val="accent5">
                    <a:lumMod val="75000"/>
                  </a:schemeClr>
                </a:solidFill>
              </a:rPr>
              <a:t>Cumul_defaut</a:t>
            </a:r>
            <a:endParaRPr lang="fr-FR" sz="1800" b="1">
              <a:solidFill>
                <a:schemeClr val="accent5">
                  <a:lumMod val="75000"/>
                </a:schemeClr>
              </a:solidFill>
            </a:endParaRPr>
          </a:p>
          <a:p>
            <a:pPr>
              <a:lnSpc>
                <a:spcPct val="150000"/>
              </a:lnSpc>
              <a:spcBef>
                <a:spcPts val="0"/>
              </a:spcBef>
            </a:pPr>
            <a:endParaRPr lang="fr-FR" sz="1800" b="1">
              <a:solidFill>
                <a:schemeClr val="accent5">
                  <a:lumMod val="75000"/>
                </a:schemeClr>
              </a:solidFill>
            </a:endParaRPr>
          </a:p>
        </p:txBody>
      </p:sp>
      <p:sp>
        <p:nvSpPr>
          <p:cNvPr id="4" name="Organigramme : Données 3">
            <a:extLst>
              <a:ext uri="{FF2B5EF4-FFF2-40B4-BE49-F238E27FC236}">
                <a16:creationId xmlns:a16="http://schemas.microsoft.com/office/drawing/2014/main" id="{86954093-A6C1-0F89-9B8D-10985B640F50}"/>
              </a:ext>
            </a:extLst>
          </p:cNvPr>
          <p:cNvSpPr/>
          <p:nvPr/>
        </p:nvSpPr>
        <p:spPr>
          <a:xfrm rot="10800000">
            <a:off x="974534" y="1486058"/>
            <a:ext cx="488505" cy="5030471"/>
          </a:xfrm>
          <a:prstGeom prst="flowChartInputOutput">
            <a:avLst/>
          </a:prstGeom>
          <a:solidFill>
            <a:srgbClr val="92D050"/>
          </a:solidFill>
          <a:ln w="285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fr-FR" sz="1400">
                <a:solidFill>
                  <a:schemeClr val="tx1"/>
                </a:solidFill>
              </a:rPr>
              <a:t>Elévateur</a:t>
            </a:r>
            <a:endParaRPr lang="fr-FR" sz="1600">
              <a:solidFill>
                <a:schemeClr val="tx1"/>
              </a:solidFill>
            </a:endParaRPr>
          </a:p>
        </p:txBody>
      </p:sp>
      <p:pic>
        <p:nvPicPr>
          <p:cNvPr id="14338" name="Picture 2" descr="Aucune description disponible.">
            <a:extLst>
              <a:ext uri="{FF2B5EF4-FFF2-40B4-BE49-F238E27FC236}">
                <a16:creationId xmlns:a16="http://schemas.microsoft.com/office/drawing/2014/main" id="{339176D5-5DC3-3810-D50B-D98CC0BB0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730" y="1690212"/>
            <a:ext cx="3365063" cy="44867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e 4">
            <a:extLst>
              <a:ext uri="{FF2B5EF4-FFF2-40B4-BE49-F238E27FC236}">
                <a16:creationId xmlns:a16="http://schemas.microsoft.com/office/drawing/2014/main" id="{D3F9E71D-C64B-765A-D805-9012228A1B8F}"/>
              </a:ext>
            </a:extLst>
          </p:cNvPr>
          <p:cNvGrpSpPr/>
          <p:nvPr/>
        </p:nvGrpSpPr>
        <p:grpSpPr>
          <a:xfrm>
            <a:off x="8084042" y="279773"/>
            <a:ext cx="3840480" cy="2229554"/>
            <a:chOff x="8214360" y="243840"/>
            <a:chExt cx="3840480" cy="2229554"/>
          </a:xfrm>
        </p:grpSpPr>
        <p:sp>
          <p:nvSpPr>
            <p:cNvPr id="6" name="Rectangle : coins arrondis 5">
              <a:extLst>
                <a:ext uri="{FF2B5EF4-FFF2-40B4-BE49-F238E27FC236}">
                  <a16:creationId xmlns:a16="http://schemas.microsoft.com/office/drawing/2014/main" id="{2079AFA8-1EEB-2B05-A7A5-9B0BE336F2E2}"/>
                </a:ext>
              </a:extLst>
            </p:cNvPr>
            <p:cNvSpPr/>
            <p:nvPr/>
          </p:nvSpPr>
          <p:spPr>
            <a:xfrm>
              <a:off x="8214360" y="243840"/>
              <a:ext cx="3840480" cy="183896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E26967A3-A875-D507-186D-6C27B6638C73}"/>
                </a:ext>
              </a:extLst>
            </p:cNvPr>
            <p:cNvSpPr txBox="1"/>
            <p:nvPr/>
          </p:nvSpPr>
          <p:spPr>
            <a:xfrm>
              <a:off x="8336280" y="365125"/>
              <a:ext cx="3718560" cy="2108269"/>
            </a:xfrm>
            <a:prstGeom prst="rect">
              <a:avLst/>
            </a:prstGeom>
            <a:noFill/>
          </p:spPr>
          <p:txBody>
            <a:bodyPr wrap="square" rtlCol="0">
              <a:spAutoFit/>
            </a:bodyPr>
            <a:lstStyle/>
            <a:p>
              <a:r>
                <a:rPr lang="fr-FR" b="1" u="sng"/>
                <a:t>Légende (Provenance des variables) :</a:t>
              </a:r>
            </a:p>
            <a:p>
              <a:endParaRPr lang="fr-FR" sz="400"/>
            </a:p>
            <a:p>
              <a:r>
                <a:rPr lang="fr-FR" b="1" err="1">
                  <a:solidFill>
                    <a:schemeClr val="accent2">
                      <a:lumMod val="75000"/>
                    </a:schemeClr>
                  </a:solidFill>
                </a:rPr>
                <a:t>Consommation_PDT</a:t>
              </a:r>
              <a:endParaRPr lang="fr-FR" b="1">
                <a:solidFill>
                  <a:schemeClr val="accent2">
                    <a:lumMod val="75000"/>
                  </a:schemeClr>
                </a:solidFill>
              </a:endParaRPr>
            </a:p>
            <a:p>
              <a:r>
                <a:rPr lang="fr-FR" b="1">
                  <a:solidFill>
                    <a:schemeClr val="accent6">
                      <a:lumMod val="75000"/>
                    </a:schemeClr>
                  </a:solidFill>
                </a:rPr>
                <a:t>PDT</a:t>
              </a:r>
            </a:p>
            <a:p>
              <a:r>
                <a:rPr lang="fr-FR" b="1" err="1">
                  <a:solidFill>
                    <a:schemeClr val="accent4">
                      <a:lumMod val="75000"/>
                    </a:schemeClr>
                  </a:solidFill>
                </a:rPr>
                <a:t>Indicateurs_Frittage</a:t>
              </a:r>
              <a:endParaRPr lang="fr-FR" b="1">
                <a:solidFill>
                  <a:schemeClr val="accent4">
                    <a:lumMod val="75000"/>
                  </a:schemeClr>
                </a:solidFill>
              </a:endParaRPr>
            </a:p>
            <a:p>
              <a:r>
                <a:rPr lang="fr-FR" b="1" err="1">
                  <a:solidFill>
                    <a:schemeClr val="accent5">
                      <a:lumMod val="75000"/>
                    </a:schemeClr>
                  </a:solidFill>
                </a:rPr>
                <a:t>Indicateurs_Qualite</a:t>
              </a:r>
              <a:endParaRPr lang="fr-FR" b="1">
                <a:solidFill>
                  <a:schemeClr val="accent5">
                    <a:lumMod val="75000"/>
                  </a:schemeClr>
                </a:solidFill>
              </a:endParaRPr>
            </a:p>
            <a:p>
              <a:endParaRPr lang="fr-FR"/>
            </a:p>
            <a:p>
              <a:endParaRPr lang="fr-FR"/>
            </a:p>
          </p:txBody>
        </p:sp>
      </p:grpSp>
      <p:sp>
        <p:nvSpPr>
          <p:cNvPr id="9" name="ZoneTexte 8">
            <a:extLst>
              <a:ext uri="{FF2B5EF4-FFF2-40B4-BE49-F238E27FC236}">
                <a16:creationId xmlns:a16="http://schemas.microsoft.com/office/drawing/2014/main" id="{86E49B30-67C7-A605-A6BA-13284FF92374}"/>
              </a:ext>
            </a:extLst>
          </p:cNvPr>
          <p:cNvSpPr txBox="1"/>
          <p:nvPr/>
        </p:nvSpPr>
        <p:spPr>
          <a:xfrm>
            <a:off x="5963483" y="2656446"/>
            <a:ext cx="3028117" cy="2542363"/>
          </a:xfrm>
          <a:prstGeom prst="rect">
            <a:avLst/>
          </a:prstGeom>
          <a:noFill/>
        </p:spPr>
        <p:txBody>
          <a:bodyPr wrap="square">
            <a:spAutoFit/>
          </a:bodyPr>
          <a:lstStyle/>
          <a:p>
            <a:pPr marL="285750" indent="-285750">
              <a:lnSpc>
                <a:spcPct val="150000"/>
              </a:lnSpc>
              <a:spcBef>
                <a:spcPts val="0"/>
              </a:spcBef>
              <a:buFont typeface="Arial" panose="020B0604020202020204" pitchFamily="34" charset="0"/>
              <a:buChar char="•"/>
            </a:pPr>
            <a:r>
              <a:rPr lang="fr-FR" sz="1800" b="1" err="1">
                <a:solidFill>
                  <a:schemeClr val="accent5">
                    <a:lumMod val="75000"/>
                  </a:schemeClr>
                </a:solidFill>
              </a:rPr>
              <a:t>Grandes_taches_noires</a:t>
            </a:r>
            <a:endParaRPr lang="fr-FR" sz="1800" b="1">
              <a:solidFill>
                <a:schemeClr val="accent5">
                  <a:lumMod val="75000"/>
                </a:schemeClr>
              </a:solidFill>
            </a:endParaRPr>
          </a:p>
          <a:p>
            <a:pPr marL="285750" indent="-285750">
              <a:lnSpc>
                <a:spcPct val="150000"/>
              </a:lnSpc>
              <a:spcBef>
                <a:spcPts val="0"/>
              </a:spcBef>
              <a:buFont typeface="Arial" panose="020B0604020202020204" pitchFamily="34" charset="0"/>
              <a:buChar char="•"/>
            </a:pPr>
            <a:r>
              <a:rPr lang="fr-FR" sz="1800" b="1" err="1">
                <a:solidFill>
                  <a:schemeClr val="accent5">
                    <a:lumMod val="75000"/>
                  </a:schemeClr>
                </a:solidFill>
              </a:rPr>
              <a:t>Petites_taches_noires</a:t>
            </a:r>
            <a:endParaRPr lang="fr-FR" sz="1800" b="1">
              <a:solidFill>
                <a:schemeClr val="accent5">
                  <a:lumMod val="75000"/>
                </a:schemeClr>
              </a:solidFill>
            </a:endParaRPr>
          </a:p>
          <a:p>
            <a:pPr marL="285750" indent="-285750">
              <a:lnSpc>
                <a:spcPct val="150000"/>
              </a:lnSpc>
              <a:spcBef>
                <a:spcPts val="0"/>
              </a:spcBef>
              <a:buFont typeface="Arial" panose="020B0604020202020204" pitchFamily="34" charset="0"/>
              <a:buChar char="•"/>
            </a:pPr>
            <a:r>
              <a:rPr lang="fr-FR" sz="1800" b="1" err="1">
                <a:solidFill>
                  <a:schemeClr val="accent5">
                    <a:lumMod val="75000"/>
                  </a:schemeClr>
                </a:solidFill>
              </a:rPr>
              <a:t>Taux_de_brisure</a:t>
            </a:r>
            <a:endParaRPr lang="fr-FR" sz="1800" b="1">
              <a:solidFill>
                <a:schemeClr val="accent5">
                  <a:lumMod val="75000"/>
                </a:schemeClr>
              </a:solidFill>
            </a:endParaRPr>
          </a:p>
          <a:p>
            <a:pPr marL="285750" indent="-285750">
              <a:lnSpc>
                <a:spcPct val="150000"/>
              </a:lnSpc>
              <a:spcBef>
                <a:spcPts val="0"/>
              </a:spcBef>
              <a:buFont typeface="Arial" panose="020B0604020202020204" pitchFamily="34" charset="0"/>
              <a:buChar char="•"/>
            </a:pPr>
            <a:r>
              <a:rPr lang="fr-FR" sz="1800" b="1" err="1">
                <a:solidFill>
                  <a:schemeClr val="accent5">
                    <a:lumMod val="75000"/>
                  </a:schemeClr>
                </a:solidFill>
              </a:rPr>
              <a:t>Boules_de_graisse</a:t>
            </a:r>
            <a:endParaRPr lang="fr-FR" sz="1800" b="1">
              <a:solidFill>
                <a:schemeClr val="accent5">
                  <a:lumMod val="75000"/>
                </a:schemeClr>
              </a:solidFill>
            </a:endParaRPr>
          </a:p>
          <a:p>
            <a:pPr marL="285750" indent="-285750">
              <a:lnSpc>
                <a:spcPct val="150000"/>
              </a:lnSpc>
              <a:spcBef>
                <a:spcPts val="0"/>
              </a:spcBef>
              <a:buFont typeface="Arial" panose="020B0604020202020204" pitchFamily="34" charset="0"/>
              <a:buChar char="•"/>
            </a:pPr>
            <a:r>
              <a:rPr lang="fr-FR" sz="1800" b="1" err="1">
                <a:solidFill>
                  <a:schemeClr val="accent5">
                    <a:lumMod val="75000"/>
                  </a:schemeClr>
                </a:solidFill>
              </a:rPr>
              <a:t>Grillees</a:t>
            </a:r>
            <a:endParaRPr lang="fr-FR" sz="1800" b="1">
              <a:solidFill>
                <a:schemeClr val="accent5">
                  <a:lumMod val="75000"/>
                </a:schemeClr>
              </a:solidFill>
            </a:endParaRPr>
          </a:p>
          <a:p>
            <a:pPr marL="285750" indent="-285750">
              <a:lnSpc>
                <a:spcPct val="150000"/>
              </a:lnSpc>
              <a:spcBef>
                <a:spcPts val="0"/>
              </a:spcBef>
              <a:buFont typeface="Arial" panose="020B0604020202020204" pitchFamily="34" charset="0"/>
              <a:buChar char="•"/>
            </a:pPr>
            <a:r>
              <a:rPr lang="fr-FR" sz="1800" b="1" err="1">
                <a:solidFill>
                  <a:schemeClr val="accent5">
                    <a:lumMod val="75000"/>
                  </a:schemeClr>
                </a:solidFill>
              </a:rPr>
              <a:t>Rondelles_huilées</a:t>
            </a:r>
            <a:endParaRPr lang="fr-FR" sz="1800" b="1">
              <a:solidFill>
                <a:schemeClr val="accent5">
                  <a:lumMod val="75000"/>
                </a:schemeClr>
              </a:solidFill>
            </a:endParaRPr>
          </a:p>
        </p:txBody>
      </p:sp>
      <p:sp>
        <p:nvSpPr>
          <p:cNvPr id="8" name="Bouton d’action : accueil 7">
            <a:hlinkClick r:id="rId3" action="ppaction://hlinksldjump" highlightClick="1"/>
            <a:extLst>
              <a:ext uri="{FF2B5EF4-FFF2-40B4-BE49-F238E27FC236}">
                <a16:creationId xmlns:a16="http://schemas.microsoft.com/office/drawing/2014/main" id="{006B5D84-7829-1C5F-9871-5FF02C722D8C}"/>
              </a:ext>
            </a:extLst>
          </p:cNvPr>
          <p:cNvSpPr/>
          <p:nvPr/>
        </p:nvSpPr>
        <p:spPr>
          <a:xfrm>
            <a:off x="10474960" y="5374640"/>
            <a:ext cx="878840" cy="741680"/>
          </a:xfrm>
          <a:prstGeom prst="actionButtonHom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Étoile : 5 branches 9">
            <a:hlinkClick r:id="rId4" action="ppaction://hlinksldjump"/>
            <a:extLst>
              <a:ext uri="{FF2B5EF4-FFF2-40B4-BE49-F238E27FC236}">
                <a16:creationId xmlns:a16="http://schemas.microsoft.com/office/drawing/2014/main" id="{67A11B6D-297A-3A67-ECA2-B795493E20BE}"/>
              </a:ext>
            </a:extLst>
          </p:cNvPr>
          <p:cNvSpPr/>
          <p:nvPr/>
        </p:nvSpPr>
        <p:spPr>
          <a:xfrm>
            <a:off x="9559290" y="2692521"/>
            <a:ext cx="388005" cy="353961"/>
          </a:xfrm>
          <a:prstGeom prst="star5">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numéro de diapositive 3">
            <a:extLst>
              <a:ext uri="{FF2B5EF4-FFF2-40B4-BE49-F238E27FC236}">
                <a16:creationId xmlns:a16="http://schemas.microsoft.com/office/drawing/2014/main" id="{6620F9B6-DF49-0534-2049-1A07A4C97BDD}"/>
              </a:ext>
            </a:extLst>
          </p:cNvPr>
          <p:cNvSpPr>
            <a:spLocks noGrp="1"/>
          </p:cNvSpPr>
          <p:nvPr>
            <p:ph type="sldNum" sz="quarter" idx="12"/>
          </p:nvPr>
        </p:nvSpPr>
        <p:spPr>
          <a:xfrm>
            <a:off x="9448800" y="6492875"/>
            <a:ext cx="2743200" cy="365125"/>
          </a:xfrm>
        </p:spPr>
        <p:txBody>
          <a:bodyPr/>
          <a:lstStyle/>
          <a:p>
            <a:fld id="{21D9F5FE-0FED-4652-B94E-2573D89FB861}" type="slidenum">
              <a:rPr lang="fr-FR" smtClean="0"/>
              <a:t>42</a:t>
            </a:fld>
            <a:endParaRPr lang="fr-FR"/>
          </a:p>
        </p:txBody>
      </p:sp>
    </p:spTree>
    <p:extLst>
      <p:ext uri="{BB962C8B-B14F-4D97-AF65-F5344CB8AC3E}">
        <p14:creationId xmlns:p14="http://schemas.microsoft.com/office/powerpoint/2010/main" val="3110117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B345560-B703-854A-C851-156DD76CE374}"/>
              </a:ext>
            </a:extLst>
          </p:cNvPr>
          <p:cNvPicPr>
            <a:picLocks noChangeAspect="1"/>
          </p:cNvPicPr>
          <p:nvPr/>
        </p:nvPicPr>
        <p:blipFill>
          <a:blip r:embed="rId2"/>
          <a:stretch>
            <a:fillRect/>
          </a:stretch>
        </p:blipFill>
        <p:spPr>
          <a:xfrm>
            <a:off x="1408952" y="192162"/>
            <a:ext cx="9502225" cy="3087751"/>
          </a:xfrm>
          <a:prstGeom prst="rect">
            <a:avLst/>
          </a:prstGeom>
        </p:spPr>
      </p:pic>
      <p:pic>
        <p:nvPicPr>
          <p:cNvPr id="6" name="Image 5">
            <a:extLst>
              <a:ext uri="{FF2B5EF4-FFF2-40B4-BE49-F238E27FC236}">
                <a16:creationId xmlns:a16="http://schemas.microsoft.com/office/drawing/2014/main" id="{1F668B18-C184-CC5C-5A53-922CE995C907}"/>
              </a:ext>
            </a:extLst>
          </p:cNvPr>
          <p:cNvPicPr>
            <a:picLocks noChangeAspect="1"/>
          </p:cNvPicPr>
          <p:nvPr/>
        </p:nvPicPr>
        <p:blipFill>
          <a:blip r:embed="rId3"/>
          <a:stretch>
            <a:fillRect/>
          </a:stretch>
        </p:blipFill>
        <p:spPr>
          <a:xfrm>
            <a:off x="1334075" y="3416138"/>
            <a:ext cx="9523849" cy="3305336"/>
          </a:xfrm>
          <a:prstGeom prst="rect">
            <a:avLst/>
          </a:prstGeom>
        </p:spPr>
      </p:pic>
      <p:sp>
        <p:nvSpPr>
          <p:cNvPr id="7" name="Étoile : 5 branches 6">
            <a:hlinkClick r:id="rId4" action="ppaction://hlinksldjump"/>
            <a:extLst>
              <a:ext uri="{FF2B5EF4-FFF2-40B4-BE49-F238E27FC236}">
                <a16:creationId xmlns:a16="http://schemas.microsoft.com/office/drawing/2014/main" id="{AB3DC206-1ACD-6F1D-C9D1-0157DE4E7516}"/>
              </a:ext>
            </a:extLst>
          </p:cNvPr>
          <p:cNvSpPr/>
          <p:nvPr/>
        </p:nvSpPr>
        <p:spPr>
          <a:xfrm>
            <a:off x="11547117" y="192162"/>
            <a:ext cx="388005" cy="353961"/>
          </a:xfrm>
          <a:prstGeom prst="star5">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u numéro de diapositive 3">
            <a:extLst>
              <a:ext uri="{FF2B5EF4-FFF2-40B4-BE49-F238E27FC236}">
                <a16:creationId xmlns:a16="http://schemas.microsoft.com/office/drawing/2014/main" id="{9E148465-BEA7-480E-5BB4-3B439D693082}"/>
              </a:ext>
            </a:extLst>
          </p:cNvPr>
          <p:cNvSpPr>
            <a:spLocks noGrp="1"/>
          </p:cNvSpPr>
          <p:nvPr>
            <p:ph type="sldNum" sz="quarter" idx="12"/>
          </p:nvPr>
        </p:nvSpPr>
        <p:spPr>
          <a:xfrm>
            <a:off x="9448800" y="6492875"/>
            <a:ext cx="2743200" cy="365125"/>
          </a:xfrm>
        </p:spPr>
        <p:txBody>
          <a:bodyPr/>
          <a:lstStyle/>
          <a:p>
            <a:fld id="{21D9F5FE-0FED-4652-B94E-2573D89FB861}" type="slidenum">
              <a:rPr lang="fr-FR" smtClean="0"/>
              <a:t>43</a:t>
            </a:fld>
            <a:endParaRPr lang="fr-FR"/>
          </a:p>
        </p:txBody>
      </p:sp>
    </p:spTree>
    <p:extLst>
      <p:ext uri="{BB962C8B-B14F-4D97-AF65-F5344CB8AC3E}">
        <p14:creationId xmlns:p14="http://schemas.microsoft.com/office/powerpoint/2010/main" val="3653501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C63A03-FAEA-057F-B5A9-2825374D4A01}"/>
              </a:ext>
            </a:extLst>
          </p:cNvPr>
          <p:cNvSpPr>
            <a:spLocks noGrp="1"/>
          </p:cNvSpPr>
          <p:nvPr>
            <p:ph type="title" idx="4294967295"/>
          </p:nvPr>
        </p:nvSpPr>
        <p:spPr>
          <a:xfrm>
            <a:off x="698025" y="389617"/>
            <a:ext cx="10515600" cy="1325563"/>
          </a:xfrm>
        </p:spPr>
        <p:txBody>
          <a:bodyPr/>
          <a:lstStyle/>
          <a:p>
            <a:r>
              <a:rPr lang="fr-FR" b="1"/>
              <a:t>PERTEN</a:t>
            </a:r>
          </a:p>
        </p:txBody>
      </p:sp>
      <p:sp>
        <p:nvSpPr>
          <p:cNvPr id="3" name="Espace réservé du contenu 2">
            <a:extLst>
              <a:ext uri="{FF2B5EF4-FFF2-40B4-BE49-F238E27FC236}">
                <a16:creationId xmlns:a16="http://schemas.microsoft.com/office/drawing/2014/main" id="{EEAA1B31-945B-7D70-C838-80F4A562516B}"/>
              </a:ext>
            </a:extLst>
          </p:cNvPr>
          <p:cNvSpPr>
            <a:spLocks noGrp="1"/>
          </p:cNvSpPr>
          <p:nvPr>
            <p:ph idx="4294967295"/>
          </p:nvPr>
        </p:nvSpPr>
        <p:spPr>
          <a:xfrm>
            <a:off x="8464550" y="3154363"/>
            <a:ext cx="3727450" cy="1603375"/>
          </a:xfrm>
        </p:spPr>
        <p:txBody>
          <a:bodyPr>
            <a:normAutofit/>
          </a:bodyPr>
          <a:lstStyle/>
          <a:p>
            <a:pPr>
              <a:lnSpc>
                <a:spcPct val="150000"/>
              </a:lnSpc>
              <a:spcBef>
                <a:spcPts val="0"/>
              </a:spcBef>
            </a:pPr>
            <a:r>
              <a:rPr lang="fr-FR" sz="1800" b="1" i="0" u="none" strike="noStrike" err="1">
                <a:solidFill>
                  <a:schemeClr val="accent4">
                    <a:lumMod val="75000"/>
                  </a:schemeClr>
                </a:solidFill>
                <a:effectLst/>
                <a:latin typeface="Aptos Narrow" panose="020B0004020202020204" pitchFamily="34" charset="0"/>
              </a:rPr>
              <a:t>Humidite</a:t>
            </a:r>
            <a:endParaRPr lang="fr-FR" sz="1800" b="1">
              <a:solidFill>
                <a:schemeClr val="accent4">
                  <a:lumMod val="75000"/>
                </a:schemeClr>
              </a:solidFill>
              <a:latin typeface="Aptos Narrow" panose="020B0004020202020204" pitchFamily="34" charset="0"/>
            </a:endParaRPr>
          </a:p>
          <a:p>
            <a:pPr>
              <a:lnSpc>
                <a:spcPct val="150000"/>
              </a:lnSpc>
              <a:spcBef>
                <a:spcPts val="0"/>
              </a:spcBef>
            </a:pPr>
            <a:r>
              <a:rPr lang="fr-FR" sz="1800" b="1" i="0" u="none" strike="noStrike" err="1">
                <a:solidFill>
                  <a:schemeClr val="accent4">
                    <a:lumMod val="75000"/>
                  </a:schemeClr>
                </a:solidFill>
                <a:effectLst/>
                <a:latin typeface="Aptos Narrow" panose="020B0004020202020204" pitchFamily="34" charset="0"/>
              </a:rPr>
              <a:t>Matiere_Grasse</a:t>
            </a:r>
            <a:endParaRPr lang="fr-FR" sz="1800" b="1">
              <a:solidFill>
                <a:schemeClr val="accent4">
                  <a:lumMod val="75000"/>
                </a:schemeClr>
              </a:solidFill>
              <a:latin typeface="Aptos Narrow" panose="020B0004020202020204" pitchFamily="34" charset="0"/>
            </a:endParaRPr>
          </a:p>
          <a:p>
            <a:pPr>
              <a:lnSpc>
                <a:spcPct val="150000"/>
              </a:lnSpc>
              <a:spcBef>
                <a:spcPts val="0"/>
              </a:spcBef>
            </a:pPr>
            <a:r>
              <a:rPr lang="fr-FR" sz="1800" b="1" i="0" u="none" strike="noStrike">
                <a:solidFill>
                  <a:schemeClr val="accent4">
                    <a:lumMod val="75000"/>
                  </a:schemeClr>
                </a:solidFill>
                <a:effectLst/>
                <a:latin typeface="Aptos Narrow" panose="020B0004020202020204" pitchFamily="34" charset="0"/>
              </a:rPr>
              <a:t>Couleur</a:t>
            </a:r>
            <a:r>
              <a:rPr lang="fr-FR" sz="1800" b="1">
                <a:solidFill>
                  <a:schemeClr val="accent4">
                    <a:lumMod val="75000"/>
                  </a:schemeClr>
                </a:solidFill>
              </a:rPr>
              <a:t> </a:t>
            </a:r>
          </a:p>
        </p:txBody>
      </p:sp>
      <p:pic>
        <p:nvPicPr>
          <p:cNvPr id="5122" name="Picture 2" descr="Aucune description disponible.">
            <a:extLst>
              <a:ext uri="{FF2B5EF4-FFF2-40B4-BE49-F238E27FC236}">
                <a16:creationId xmlns:a16="http://schemas.microsoft.com/office/drawing/2014/main" id="{EA6CF7C6-A406-1029-47C5-65A4F8531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745" y="1825625"/>
            <a:ext cx="3086100" cy="4114800"/>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e 39">
            <a:extLst>
              <a:ext uri="{FF2B5EF4-FFF2-40B4-BE49-F238E27FC236}">
                <a16:creationId xmlns:a16="http://schemas.microsoft.com/office/drawing/2014/main" id="{70407C89-82AE-7382-E583-8F2A8552795F}"/>
              </a:ext>
            </a:extLst>
          </p:cNvPr>
          <p:cNvGrpSpPr/>
          <p:nvPr/>
        </p:nvGrpSpPr>
        <p:grpSpPr>
          <a:xfrm>
            <a:off x="8084042" y="279773"/>
            <a:ext cx="3840480" cy="2229554"/>
            <a:chOff x="8214360" y="243840"/>
            <a:chExt cx="3840480" cy="2229554"/>
          </a:xfrm>
        </p:grpSpPr>
        <p:sp>
          <p:nvSpPr>
            <p:cNvPr id="41" name="Rectangle : coins arrondis 40">
              <a:extLst>
                <a:ext uri="{FF2B5EF4-FFF2-40B4-BE49-F238E27FC236}">
                  <a16:creationId xmlns:a16="http://schemas.microsoft.com/office/drawing/2014/main" id="{A2472A45-7954-AC1F-4322-676296B662C0}"/>
                </a:ext>
              </a:extLst>
            </p:cNvPr>
            <p:cNvSpPr/>
            <p:nvPr/>
          </p:nvSpPr>
          <p:spPr>
            <a:xfrm>
              <a:off x="8214360" y="243840"/>
              <a:ext cx="3840480" cy="183896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ZoneTexte 41">
              <a:extLst>
                <a:ext uri="{FF2B5EF4-FFF2-40B4-BE49-F238E27FC236}">
                  <a16:creationId xmlns:a16="http://schemas.microsoft.com/office/drawing/2014/main" id="{3F627C1B-E11B-61F5-64A9-CC70354297D5}"/>
                </a:ext>
              </a:extLst>
            </p:cNvPr>
            <p:cNvSpPr txBox="1"/>
            <p:nvPr/>
          </p:nvSpPr>
          <p:spPr>
            <a:xfrm>
              <a:off x="8336280" y="365125"/>
              <a:ext cx="3718560" cy="2108269"/>
            </a:xfrm>
            <a:prstGeom prst="rect">
              <a:avLst/>
            </a:prstGeom>
            <a:noFill/>
          </p:spPr>
          <p:txBody>
            <a:bodyPr wrap="square" rtlCol="0">
              <a:spAutoFit/>
            </a:bodyPr>
            <a:lstStyle/>
            <a:p>
              <a:r>
                <a:rPr lang="fr-FR" b="1" u="sng"/>
                <a:t>Légende (Provenance des variables) :</a:t>
              </a:r>
            </a:p>
            <a:p>
              <a:endParaRPr lang="fr-FR" sz="400"/>
            </a:p>
            <a:p>
              <a:r>
                <a:rPr lang="fr-FR" b="1" err="1">
                  <a:solidFill>
                    <a:schemeClr val="accent2">
                      <a:lumMod val="75000"/>
                    </a:schemeClr>
                  </a:solidFill>
                </a:rPr>
                <a:t>Consommation_PDT</a:t>
              </a:r>
              <a:endParaRPr lang="fr-FR" b="1">
                <a:solidFill>
                  <a:schemeClr val="accent2">
                    <a:lumMod val="75000"/>
                  </a:schemeClr>
                </a:solidFill>
              </a:endParaRPr>
            </a:p>
            <a:p>
              <a:r>
                <a:rPr lang="fr-FR" b="1">
                  <a:solidFill>
                    <a:schemeClr val="accent6">
                      <a:lumMod val="75000"/>
                    </a:schemeClr>
                  </a:solidFill>
                </a:rPr>
                <a:t>PDT</a:t>
              </a:r>
            </a:p>
            <a:p>
              <a:r>
                <a:rPr lang="fr-FR" b="1" err="1">
                  <a:solidFill>
                    <a:schemeClr val="accent4">
                      <a:lumMod val="75000"/>
                    </a:schemeClr>
                  </a:solidFill>
                </a:rPr>
                <a:t>Indicateurs_Frittage</a:t>
              </a:r>
              <a:endParaRPr lang="fr-FR" b="1">
                <a:solidFill>
                  <a:schemeClr val="accent4">
                    <a:lumMod val="75000"/>
                  </a:schemeClr>
                </a:solidFill>
              </a:endParaRPr>
            </a:p>
            <a:p>
              <a:r>
                <a:rPr lang="fr-FR" b="1" err="1">
                  <a:solidFill>
                    <a:schemeClr val="accent5">
                      <a:lumMod val="75000"/>
                    </a:schemeClr>
                  </a:solidFill>
                </a:rPr>
                <a:t>Indicateurs_Qualite</a:t>
              </a:r>
              <a:endParaRPr lang="fr-FR" b="1">
                <a:solidFill>
                  <a:schemeClr val="accent5">
                    <a:lumMod val="75000"/>
                  </a:schemeClr>
                </a:solidFill>
              </a:endParaRPr>
            </a:p>
            <a:p>
              <a:endParaRPr lang="fr-FR"/>
            </a:p>
            <a:p>
              <a:endParaRPr lang="fr-FR"/>
            </a:p>
          </p:txBody>
        </p:sp>
      </p:grpSp>
      <p:grpSp>
        <p:nvGrpSpPr>
          <p:cNvPr id="43" name="Groupe 42">
            <a:extLst>
              <a:ext uri="{FF2B5EF4-FFF2-40B4-BE49-F238E27FC236}">
                <a16:creationId xmlns:a16="http://schemas.microsoft.com/office/drawing/2014/main" id="{45F1EE06-1C44-515A-B8EB-9C727523117F}"/>
              </a:ext>
            </a:extLst>
          </p:cNvPr>
          <p:cNvGrpSpPr/>
          <p:nvPr/>
        </p:nvGrpSpPr>
        <p:grpSpPr>
          <a:xfrm>
            <a:off x="199242" y="2666116"/>
            <a:ext cx="2437278" cy="2718998"/>
            <a:chOff x="202970" y="4722977"/>
            <a:chExt cx="1462906" cy="1460805"/>
          </a:xfrm>
        </p:grpSpPr>
        <p:grpSp>
          <p:nvGrpSpPr>
            <p:cNvPr id="44" name="Groupe 43">
              <a:extLst>
                <a:ext uri="{FF2B5EF4-FFF2-40B4-BE49-F238E27FC236}">
                  <a16:creationId xmlns:a16="http://schemas.microsoft.com/office/drawing/2014/main" id="{7352F715-B1BF-9AAC-CB2C-7C697DFD6951}"/>
                </a:ext>
              </a:extLst>
            </p:cNvPr>
            <p:cNvGrpSpPr/>
            <p:nvPr/>
          </p:nvGrpSpPr>
          <p:grpSpPr>
            <a:xfrm>
              <a:off x="345682" y="4722977"/>
              <a:ext cx="1294165" cy="325388"/>
              <a:chOff x="4072462" y="4174531"/>
              <a:chExt cx="1570202" cy="537208"/>
            </a:xfrm>
          </p:grpSpPr>
          <p:sp>
            <p:nvSpPr>
              <p:cNvPr id="5144" name="Organigramme : Entrée manuelle 5143">
                <a:hlinkClick r:id="rId3" action="ppaction://hlinksldjump"/>
                <a:extLst>
                  <a:ext uri="{FF2B5EF4-FFF2-40B4-BE49-F238E27FC236}">
                    <a16:creationId xmlns:a16="http://schemas.microsoft.com/office/drawing/2014/main" id="{BD60A8FF-72E0-C2A1-845F-B418A26070B5}"/>
                  </a:ext>
                </a:extLst>
              </p:cNvPr>
              <p:cNvSpPr/>
              <p:nvPr/>
            </p:nvSpPr>
            <p:spPr>
              <a:xfrm>
                <a:off x="4072462" y="4174531"/>
                <a:ext cx="1570202" cy="392277"/>
              </a:xfrm>
              <a:prstGeom prst="flowChartManualInput">
                <a:avLst/>
              </a:prstGeom>
              <a:solidFill>
                <a:schemeClr val="accent4">
                  <a:lumMod val="40000"/>
                  <a:lumOff val="6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PERTEN</a:t>
                </a:r>
              </a:p>
            </p:txBody>
          </p:sp>
          <p:sp>
            <p:nvSpPr>
              <p:cNvPr id="5145" name="Organigramme : Opération manuelle 5144">
                <a:extLst>
                  <a:ext uri="{FF2B5EF4-FFF2-40B4-BE49-F238E27FC236}">
                    <a16:creationId xmlns:a16="http://schemas.microsoft.com/office/drawing/2014/main" id="{84BF6FD8-98D8-97BF-86AA-93A843F3ADC6}"/>
                  </a:ext>
                </a:extLst>
              </p:cNvPr>
              <p:cNvSpPr/>
              <p:nvPr/>
            </p:nvSpPr>
            <p:spPr>
              <a:xfrm>
                <a:off x="4236828" y="4561494"/>
                <a:ext cx="1189165" cy="150245"/>
              </a:xfrm>
              <a:prstGeom prst="flowChartManualOperation">
                <a:avLst/>
              </a:prstGeom>
              <a:solidFill>
                <a:schemeClr val="accent4">
                  <a:lumMod val="40000"/>
                  <a:lumOff val="6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5" name="Groupe 44">
              <a:extLst>
                <a:ext uri="{FF2B5EF4-FFF2-40B4-BE49-F238E27FC236}">
                  <a16:creationId xmlns:a16="http://schemas.microsoft.com/office/drawing/2014/main" id="{968D61F1-F90A-105C-A061-DC9A58D4D727}"/>
                </a:ext>
              </a:extLst>
            </p:cNvPr>
            <p:cNvGrpSpPr/>
            <p:nvPr/>
          </p:nvGrpSpPr>
          <p:grpSpPr>
            <a:xfrm>
              <a:off x="202970" y="5149190"/>
              <a:ext cx="1462906" cy="1034592"/>
              <a:chOff x="3758877" y="5407064"/>
              <a:chExt cx="2084452" cy="1342361"/>
            </a:xfrm>
          </p:grpSpPr>
          <p:grpSp>
            <p:nvGrpSpPr>
              <p:cNvPr id="46" name="Groupe 45">
                <a:extLst>
                  <a:ext uri="{FF2B5EF4-FFF2-40B4-BE49-F238E27FC236}">
                    <a16:creationId xmlns:a16="http://schemas.microsoft.com/office/drawing/2014/main" id="{02AA52CB-B3FF-4B05-3211-337C7B475FF7}"/>
                  </a:ext>
                </a:extLst>
              </p:cNvPr>
              <p:cNvGrpSpPr/>
              <p:nvPr/>
            </p:nvGrpSpPr>
            <p:grpSpPr>
              <a:xfrm>
                <a:off x="3758877" y="5665644"/>
                <a:ext cx="2084452" cy="1083781"/>
                <a:chOff x="3758877" y="5665644"/>
                <a:chExt cx="2084452" cy="1083781"/>
              </a:xfrm>
            </p:grpSpPr>
            <p:sp>
              <p:nvSpPr>
                <p:cNvPr id="51" name="Parallélogramme 50">
                  <a:extLst>
                    <a:ext uri="{FF2B5EF4-FFF2-40B4-BE49-F238E27FC236}">
                      <a16:creationId xmlns:a16="http://schemas.microsoft.com/office/drawing/2014/main" id="{170C2DD4-19B9-F7F2-8526-2F85E5110007}"/>
                    </a:ext>
                  </a:extLst>
                </p:cNvPr>
                <p:cNvSpPr/>
                <p:nvPr/>
              </p:nvSpPr>
              <p:spPr>
                <a:xfrm>
                  <a:off x="3816187" y="5709191"/>
                  <a:ext cx="1920633" cy="981512"/>
                </a:xfrm>
                <a:prstGeom prst="parallelogram">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2" name="Image 51" descr="Une image contenant sombre&#10;&#10;Description générée automatiquement">
                  <a:extLst>
                    <a:ext uri="{FF2B5EF4-FFF2-40B4-BE49-F238E27FC236}">
                      <a16:creationId xmlns:a16="http://schemas.microsoft.com/office/drawing/2014/main" id="{70905B98-1C1E-4660-18FA-9D99F776BCA7}"/>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a:off x="4389625" y="6082320"/>
                  <a:ext cx="417988" cy="341372"/>
                </a:xfrm>
                <a:prstGeom prst="rect">
                  <a:avLst/>
                </a:prstGeom>
              </p:spPr>
            </p:pic>
            <p:pic>
              <p:nvPicPr>
                <p:cNvPr id="53" name="Image 52" descr="Une image contenant sombre&#10;&#10;Description générée automatiquement">
                  <a:extLst>
                    <a:ext uri="{FF2B5EF4-FFF2-40B4-BE49-F238E27FC236}">
                      <a16:creationId xmlns:a16="http://schemas.microsoft.com/office/drawing/2014/main" id="{FFA2F94B-ED94-3D91-6407-2A710FCDF557}"/>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rot="2076388">
                  <a:off x="5136534" y="6247068"/>
                  <a:ext cx="417988" cy="341372"/>
                </a:xfrm>
                <a:prstGeom prst="rect">
                  <a:avLst/>
                </a:prstGeom>
              </p:spPr>
            </p:pic>
            <p:pic>
              <p:nvPicPr>
                <p:cNvPr id="54" name="Image 53" descr="Une image contenant sombre&#10;&#10;Description générée automatiquement">
                  <a:extLst>
                    <a:ext uri="{FF2B5EF4-FFF2-40B4-BE49-F238E27FC236}">
                      <a16:creationId xmlns:a16="http://schemas.microsoft.com/office/drawing/2014/main" id="{AAF4DC1C-AFB8-75EE-9CED-C89F57704B3E}"/>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rot="10969253" flipV="1">
                  <a:off x="5250875" y="6065834"/>
                  <a:ext cx="409716" cy="374408"/>
                </a:xfrm>
                <a:prstGeom prst="rect">
                  <a:avLst/>
                </a:prstGeom>
              </p:spPr>
            </p:pic>
            <p:pic>
              <p:nvPicPr>
                <p:cNvPr id="55" name="Image 54" descr="Une image contenant sombre&#10;&#10;Description générée automatiquement">
                  <a:extLst>
                    <a:ext uri="{FF2B5EF4-FFF2-40B4-BE49-F238E27FC236}">
                      <a16:creationId xmlns:a16="http://schemas.microsoft.com/office/drawing/2014/main" id="{20D19180-3E49-EC8F-DA79-51974D8CD217}"/>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a:off x="4165450" y="6069366"/>
                  <a:ext cx="417988" cy="341372"/>
                </a:xfrm>
                <a:prstGeom prst="rect">
                  <a:avLst/>
                </a:prstGeom>
              </p:spPr>
            </p:pic>
            <p:pic>
              <p:nvPicPr>
                <p:cNvPr id="56" name="Image 55" descr="Une image contenant sombre&#10;&#10;Description générée automatiquement">
                  <a:extLst>
                    <a:ext uri="{FF2B5EF4-FFF2-40B4-BE49-F238E27FC236}">
                      <a16:creationId xmlns:a16="http://schemas.microsoft.com/office/drawing/2014/main" id="{9F972B83-AB0A-8551-132F-66EDCAC5BD0B}"/>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rot="10969253" flipV="1">
                  <a:off x="5026700" y="6052880"/>
                  <a:ext cx="409716" cy="374408"/>
                </a:xfrm>
                <a:prstGeom prst="rect">
                  <a:avLst/>
                </a:prstGeom>
              </p:spPr>
            </p:pic>
            <p:pic>
              <p:nvPicPr>
                <p:cNvPr id="57" name="Image 56" descr="Une image contenant sombre&#10;&#10;Description générée automatiquement">
                  <a:extLst>
                    <a:ext uri="{FF2B5EF4-FFF2-40B4-BE49-F238E27FC236}">
                      <a16:creationId xmlns:a16="http://schemas.microsoft.com/office/drawing/2014/main" id="{355C7563-238C-49BF-42DB-153DAB9103AB}"/>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a:off x="4017786" y="6177371"/>
                  <a:ext cx="417988" cy="341372"/>
                </a:xfrm>
                <a:prstGeom prst="rect">
                  <a:avLst/>
                </a:prstGeom>
              </p:spPr>
            </p:pic>
            <p:pic>
              <p:nvPicPr>
                <p:cNvPr id="58" name="Image 57" descr="Une image contenant sombre&#10;&#10;Description générée automatiquement">
                  <a:extLst>
                    <a:ext uri="{FF2B5EF4-FFF2-40B4-BE49-F238E27FC236}">
                      <a16:creationId xmlns:a16="http://schemas.microsoft.com/office/drawing/2014/main" id="{D7AA2373-7066-AE6C-5211-4B0102BA9CA9}"/>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a:off x="4151317" y="6408053"/>
                  <a:ext cx="417988" cy="341372"/>
                </a:xfrm>
                <a:prstGeom prst="rect">
                  <a:avLst/>
                </a:prstGeom>
              </p:spPr>
            </p:pic>
            <p:pic>
              <p:nvPicPr>
                <p:cNvPr id="59" name="Image 58" descr="Une image contenant sombre&#10;&#10;Description générée automatiquement">
                  <a:extLst>
                    <a:ext uri="{FF2B5EF4-FFF2-40B4-BE49-F238E27FC236}">
                      <a16:creationId xmlns:a16="http://schemas.microsoft.com/office/drawing/2014/main" id="{F5BF77BE-C96D-6356-116D-725C5E8C7F6A}"/>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a:off x="4658582" y="6113415"/>
                  <a:ext cx="417988" cy="341372"/>
                </a:xfrm>
                <a:prstGeom prst="rect">
                  <a:avLst/>
                </a:prstGeom>
              </p:spPr>
            </p:pic>
            <p:pic>
              <p:nvPicPr>
                <p:cNvPr id="60" name="Image 59" descr="Une image contenant sombre&#10;&#10;Description générée automatiquement">
                  <a:extLst>
                    <a:ext uri="{FF2B5EF4-FFF2-40B4-BE49-F238E27FC236}">
                      <a16:creationId xmlns:a16="http://schemas.microsoft.com/office/drawing/2014/main" id="{EB678A8B-8C88-0D47-B27F-9E022F7B1F05}"/>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rot="2076388">
                  <a:off x="4369402" y="6309268"/>
                  <a:ext cx="417988" cy="341372"/>
                </a:xfrm>
                <a:prstGeom prst="rect">
                  <a:avLst/>
                </a:prstGeom>
              </p:spPr>
            </p:pic>
            <p:pic>
              <p:nvPicPr>
                <p:cNvPr id="61" name="Image 60" descr="Une image contenant sombre&#10;&#10;Description générée automatiquement">
                  <a:extLst>
                    <a:ext uri="{FF2B5EF4-FFF2-40B4-BE49-F238E27FC236}">
                      <a16:creationId xmlns:a16="http://schemas.microsoft.com/office/drawing/2014/main" id="{82ADED06-16D0-22E5-F72F-0B278BE8880A}"/>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rot="1593524">
                  <a:off x="4576327" y="6370964"/>
                  <a:ext cx="417988" cy="341372"/>
                </a:xfrm>
                <a:prstGeom prst="rect">
                  <a:avLst/>
                </a:prstGeom>
              </p:spPr>
            </p:pic>
            <p:pic>
              <p:nvPicPr>
                <p:cNvPr id="62" name="Image 61" descr="Une image contenant sombre&#10;&#10;Description générée automatiquement">
                  <a:extLst>
                    <a:ext uri="{FF2B5EF4-FFF2-40B4-BE49-F238E27FC236}">
                      <a16:creationId xmlns:a16="http://schemas.microsoft.com/office/drawing/2014/main" id="{F581E194-0449-2793-C21D-8BE617F883FD}"/>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rot="10969253" flipV="1">
                  <a:off x="4259984" y="6197375"/>
                  <a:ext cx="409716" cy="374408"/>
                </a:xfrm>
                <a:prstGeom prst="rect">
                  <a:avLst/>
                </a:prstGeom>
              </p:spPr>
            </p:pic>
            <p:pic>
              <p:nvPicPr>
                <p:cNvPr id="63" name="Image 62" descr="Une image contenant sombre&#10;&#10;Description générée automatiquement">
                  <a:extLst>
                    <a:ext uri="{FF2B5EF4-FFF2-40B4-BE49-F238E27FC236}">
                      <a16:creationId xmlns:a16="http://schemas.microsoft.com/office/drawing/2014/main" id="{84FEB09F-4C92-611B-E934-C550BD19EEF5}"/>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a:off x="4017787" y="6324269"/>
                  <a:ext cx="417988" cy="341372"/>
                </a:xfrm>
                <a:prstGeom prst="rect">
                  <a:avLst/>
                </a:prstGeom>
              </p:spPr>
            </p:pic>
            <p:grpSp>
              <p:nvGrpSpPr>
                <p:cNvPr id="5120" name="Groupe 5119">
                  <a:extLst>
                    <a:ext uri="{FF2B5EF4-FFF2-40B4-BE49-F238E27FC236}">
                      <a16:creationId xmlns:a16="http://schemas.microsoft.com/office/drawing/2014/main" id="{A70264CA-742E-ECF2-4639-9C1184AB6817}"/>
                    </a:ext>
                  </a:extLst>
                </p:cNvPr>
                <p:cNvGrpSpPr/>
                <p:nvPr/>
              </p:nvGrpSpPr>
              <p:grpSpPr>
                <a:xfrm>
                  <a:off x="3838540" y="5665644"/>
                  <a:ext cx="2004789" cy="649436"/>
                  <a:chOff x="3838540" y="5665644"/>
                  <a:chExt cx="2004789" cy="649436"/>
                </a:xfrm>
              </p:grpSpPr>
              <p:pic>
                <p:nvPicPr>
                  <p:cNvPr id="5129" name="Image 5128" descr="Une image contenant sombre&#10;&#10;Description générée automatiquement">
                    <a:extLst>
                      <a:ext uri="{FF2B5EF4-FFF2-40B4-BE49-F238E27FC236}">
                        <a16:creationId xmlns:a16="http://schemas.microsoft.com/office/drawing/2014/main" id="{5DD9516A-E241-C4A5-E5EE-3F14DF1168B1}"/>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a:off x="4220378" y="5715781"/>
                    <a:ext cx="417988" cy="341372"/>
                  </a:xfrm>
                  <a:prstGeom prst="rect">
                    <a:avLst/>
                  </a:prstGeom>
                </p:spPr>
              </p:pic>
              <p:pic>
                <p:nvPicPr>
                  <p:cNvPr id="5130" name="Image 5129" descr="Une image contenant sombre&#10;&#10;Description générée automatiquement">
                    <a:extLst>
                      <a:ext uri="{FF2B5EF4-FFF2-40B4-BE49-F238E27FC236}">
                        <a16:creationId xmlns:a16="http://schemas.microsoft.com/office/drawing/2014/main" id="{6EE04652-749C-1833-7F2E-E167507533F8}"/>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flipH="1">
                    <a:off x="4062715" y="5972239"/>
                    <a:ext cx="521129" cy="272919"/>
                  </a:xfrm>
                  <a:prstGeom prst="rect">
                    <a:avLst/>
                  </a:prstGeom>
                </p:spPr>
              </p:pic>
              <p:pic>
                <p:nvPicPr>
                  <p:cNvPr id="5131" name="Image 5130" descr="Une image contenant sombre&#10;&#10;Description générée automatiquement">
                    <a:extLst>
                      <a:ext uri="{FF2B5EF4-FFF2-40B4-BE49-F238E27FC236}">
                        <a16:creationId xmlns:a16="http://schemas.microsoft.com/office/drawing/2014/main" id="{88607AA4-3796-98D1-2CFF-CA9908835361}"/>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a:off x="5030421" y="5777483"/>
                    <a:ext cx="417988" cy="341372"/>
                  </a:xfrm>
                  <a:prstGeom prst="rect">
                    <a:avLst/>
                  </a:prstGeom>
                </p:spPr>
              </p:pic>
              <p:pic>
                <p:nvPicPr>
                  <p:cNvPr id="5132" name="Image 5131" descr="Une image contenant sombre&#10;&#10;Description générée automatiquement">
                    <a:extLst>
                      <a:ext uri="{FF2B5EF4-FFF2-40B4-BE49-F238E27FC236}">
                        <a16:creationId xmlns:a16="http://schemas.microsoft.com/office/drawing/2014/main" id="{FE00DA07-A829-4AEA-ED9A-41D4E1D19F31}"/>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rot="1593524">
                    <a:off x="5425341" y="5678598"/>
                    <a:ext cx="417988" cy="341372"/>
                  </a:xfrm>
                  <a:prstGeom prst="rect">
                    <a:avLst/>
                  </a:prstGeom>
                </p:spPr>
              </p:pic>
              <p:pic>
                <p:nvPicPr>
                  <p:cNvPr id="5133" name="Image 5132" descr="Une image contenant sombre&#10;&#10;Description générée automatiquement">
                    <a:extLst>
                      <a:ext uri="{FF2B5EF4-FFF2-40B4-BE49-F238E27FC236}">
                        <a16:creationId xmlns:a16="http://schemas.microsoft.com/office/drawing/2014/main" id="{5CA9C07D-7DC1-8354-A251-7107F73979A9}"/>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rot="1789365">
                    <a:off x="4744482" y="5942613"/>
                    <a:ext cx="417988" cy="341372"/>
                  </a:xfrm>
                  <a:prstGeom prst="rect">
                    <a:avLst/>
                  </a:prstGeom>
                </p:spPr>
              </p:pic>
              <p:pic>
                <p:nvPicPr>
                  <p:cNvPr id="5134" name="Image 5133" descr="Une image contenant sombre&#10;&#10;Description générée automatiquement">
                    <a:extLst>
                      <a:ext uri="{FF2B5EF4-FFF2-40B4-BE49-F238E27FC236}">
                        <a16:creationId xmlns:a16="http://schemas.microsoft.com/office/drawing/2014/main" id="{7996276B-2E23-A9D1-9EA2-C25CC60E073B}"/>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a:off x="4072705" y="5878080"/>
                    <a:ext cx="417989" cy="341372"/>
                  </a:xfrm>
                  <a:prstGeom prst="rect">
                    <a:avLst/>
                  </a:prstGeom>
                </p:spPr>
              </p:pic>
              <p:pic>
                <p:nvPicPr>
                  <p:cNvPr id="5135" name="Image 5134" descr="Une image contenant sombre&#10;&#10;Description générée automatiquement">
                    <a:extLst>
                      <a:ext uri="{FF2B5EF4-FFF2-40B4-BE49-F238E27FC236}">
                        <a16:creationId xmlns:a16="http://schemas.microsoft.com/office/drawing/2014/main" id="{2CCF1FD2-4B29-DC0B-1040-6125415926AB}"/>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flipH="1">
                    <a:off x="3838540" y="5959285"/>
                    <a:ext cx="521129" cy="272919"/>
                  </a:xfrm>
                  <a:prstGeom prst="rect">
                    <a:avLst/>
                  </a:prstGeom>
                </p:spPr>
              </p:pic>
              <p:pic>
                <p:nvPicPr>
                  <p:cNvPr id="5136" name="Image 5135" descr="Une image contenant sombre&#10;&#10;Description générée automatiquement">
                    <a:extLst>
                      <a:ext uri="{FF2B5EF4-FFF2-40B4-BE49-F238E27FC236}">
                        <a16:creationId xmlns:a16="http://schemas.microsoft.com/office/drawing/2014/main" id="{303FF9C0-8A71-2BF6-2E79-D6D156731DDB}"/>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a:off x="4806246" y="5764529"/>
                    <a:ext cx="417988" cy="341372"/>
                  </a:xfrm>
                  <a:prstGeom prst="rect">
                    <a:avLst/>
                  </a:prstGeom>
                </p:spPr>
              </p:pic>
              <p:pic>
                <p:nvPicPr>
                  <p:cNvPr id="5137" name="Image 5136" descr="Une image contenant sombre&#10;&#10;Description générée automatiquement">
                    <a:extLst>
                      <a:ext uri="{FF2B5EF4-FFF2-40B4-BE49-F238E27FC236}">
                        <a16:creationId xmlns:a16="http://schemas.microsoft.com/office/drawing/2014/main" id="{7C999FAE-E6D7-448F-9E65-EB284EBD7C93}"/>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rot="2076388">
                    <a:off x="5307779" y="5868587"/>
                    <a:ext cx="417988" cy="341372"/>
                  </a:xfrm>
                  <a:prstGeom prst="rect">
                    <a:avLst/>
                  </a:prstGeom>
                </p:spPr>
              </p:pic>
              <p:pic>
                <p:nvPicPr>
                  <p:cNvPr id="5138" name="Image 5137" descr="Une image contenant sombre&#10;&#10;Description générée automatiquement">
                    <a:extLst>
                      <a:ext uri="{FF2B5EF4-FFF2-40B4-BE49-F238E27FC236}">
                        <a16:creationId xmlns:a16="http://schemas.microsoft.com/office/drawing/2014/main" id="{5E7D60A7-B054-B56C-41E3-F49698F11CF9}"/>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rot="1593524">
                    <a:off x="5201166" y="5665644"/>
                    <a:ext cx="417988" cy="341372"/>
                  </a:xfrm>
                  <a:prstGeom prst="rect">
                    <a:avLst/>
                  </a:prstGeom>
                </p:spPr>
              </p:pic>
              <p:pic>
                <p:nvPicPr>
                  <p:cNvPr id="5139" name="Image 5138" descr="Une image contenant sombre&#10;&#10;Description générée automatiquement">
                    <a:extLst>
                      <a:ext uri="{FF2B5EF4-FFF2-40B4-BE49-F238E27FC236}">
                        <a16:creationId xmlns:a16="http://schemas.microsoft.com/office/drawing/2014/main" id="{2F529A53-4EDD-AC0C-221A-266222E076DE}"/>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rot="1789365">
                    <a:off x="4520307" y="5929659"/>
                    <a:ext cx="417988" cy="341372"/>
                  </a:xfrm>
                  <a:prstGeom prst="rect">
                    <a:avLst/>
                  </a:prstGeom>
                </p:spPr>
              </p:pic>
              <p:pic>
                <p:nvPicPr>
                  <p:cNvPr id="5140" name="Image 5139" descr="Une image contenant sombre&#10;&#10;Description générée automatiquement">
                    <a:extLst>
                      <a:ext uri="{FF2B5EF4-FFF2-40B4-BE49-F238E27FC236}">
                        <a16:creationId xmlns:a16="http://schemas.microsoft.com/office/drawing/2014/main" id="{0EA55AD5-0C59-2708-0CA0-C8B2117F50AE}"/>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a:off x="4489335" y="5746876"/>
                    <a:ext cx="417988" cy="341372"/>
                  </a:xfrm>
                  <a:prstGeom prst="rect">
                    <a:avLst/>
                  </a:prstGeom>
                </p:spPr>
              </p:pic>
              <p:pic>
                <p:nvPicPr>
                  <p:cNvPr id="5141" name="Image 5140" descr="Une image contenant sombre&#10;&#10;Description générée automatiquement">
                    <a:extLst>
                      <a:ext uri="{FF2B5EF4-FFF2-40B4-BE49-F238E27FC236}">
                        <a16:creationId xmlns:a16="http://schemas.microsoft.com/office/drawing/2014/main" id="{223D30F2-9A18-E3C4-D100-D3C0269AD38B}"/>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flipH="1">
                    <a:off x="4331672" y="6003334"/>
                    <a:ext cx="521129" cy="272919"/>
                  </a:xfrm>
                  <a:prstGeom prst="rect">
                    <a:avLst/>
                  </a:prstGeom>
                </p:spPr>
              </p:pic>
              <p:pic>
                <p:nvPicPr>
                  <p:cNvPr id="5142" name="Image 5141" descr="Une image contenant sombre&#10;&#10;Description générée automatiquement">
                    <a:extLst>
                      <a:ext uri="{FF2B5EF4-FFF2-40B4-BE49-F238E27FC236}">
                        <a16:creationId xmlns:a16="http://schemas.microsoft.com/office/drawing/2014/main" id="{56000EF5-B9AB-AC10-A757-F87E2AF3389B}"/>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rot="1789365">
                    <a:off x="5013439" y="5973708"/>
                    <a:ext cx="417988" cy="341372"/>
                  </a:xfrm>
                  <a:prstGeom prst="rect">
                    <a:avLst/>
                  </a:prstGeom>
                </p:spPr>
              </p:pic>
              <p:pic>
                <p:nvPicPr>
                  <p:cNvPr id="5143" name="Image 5142" descr="Une image contenant sombre&#10;&#10;Description générée automatiquement">
                    <a:extLst>
                      <a:ext uri="{FF2B5EF4-FFF2-40B4-BE49-F238E27FC236}">
                        <a16:creationId xmlns:a16="http://schemas.microsoft.com/office/drawing/2014/main" id="{B309576E-F60C-CA9B-BFE1-2F16828792F2}"/>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a:off x="4489336" y="5893774"/>
                    <a:ext cx="417988" cy="341372"/>
                  </a:xfrm>
                  <a:prstGeom prst="rect">
                    <a:avLst/>
                  </a:prstGeom>
                </p:spPr>
              </p:pic>
            </p:grpSp>
            <p:pic>
              <p:nvPicPr>
                <p:cNvPr id="5121" name="Image 5120" descr="Une image contenant sombre&#10;&#10;Description générée automatiquement">
                  <a:extLst>
                    <a:ext uri="{FF2B5EF4-FFF2-40B4-BE49-F238E27FC236}">
                      <a16:creationId xmlns:a16="http://schemas.microsoft.com/office/drawing/2014/main" id="{417C3565-1D7A-5A18-7B33-F7A8334083F4}"/>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flipH="1">
                  <a:off x="4331673" y="6150232"/>
                  <a:ext cx="521129" cy="272919"/>
                </a:xfrm>
                <a:prstGeom prst="rect">
                  <a:avLst/>
                </a:prstGeom>
              </p:spPr>
            </p:pic>
            <p:pic>
              <p:nvPicPr>
                <p:cNvPr id="5123" name="Image 5122" descr="Une image contenant sombre&#10;&#10;Description générée automatiquement">
                  <a:extLst>
                    <a:ext uri="{FF2B5EF4-FFF2-40B4-BE49-F238E27FC236}">
                      <a16:creationId xmlns:a16="http://schemas.microsoft.com/office/drawing/2014/main" id="{5F0AB3A9-96F7-BF9D-5084-E164E2B452D2}"/>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a:off x="4933561" y="6229359"/>
                  <a:ext cx="417988" cy="341372"/>
                </a:xfrm>
                <a:prstGeom prst="rect">
                  <a:avLst/>
                </a:prstGeom>
              </p:spPr>
            </p:pic>
            <p:pic>
              <p:nvPicPr>
                <p:cNvPr id="5124" name="Image 5123" descr="Une image contenant sombre&#10;&#10;Description générée automatiquement">
                  <a:extLst>
                    <a:ext uri="{FF2B5EF4-FFF2-40B4-BE49-F238E27FC236}">
                      <a16:creationId xmlns:a16="http://schemas.microsoft.com/office/drawing/2014/main" id="{1665CCE9-CACB-867F-66C0-00CDE3C43B04}"/>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a:off x="4730077" y="6312135"/>
                  <a:ext cx="417988" cy="341372"/>
                </a:xfrm>
                <a:prstGeom prst="rect">
                  <a:avLst/>
                </a:prstGeom>
              </p:spPr>
            </p:pic>
            <p:pic>
              <p:nvPicPr>
                <p:cNvPr id="5125" name="Image 5124" descr="Une image contenant sombre&#10;&#10;Description générée automatiquement">
                  <a:extLst>
                    <a:ext uri="{FF2B5EF4-FFF2-40B4-BE49-F238E27FC236}">
                      <a16:creationId xmlns:a16="http://schemas.microsoft.com/office/drawing/2014/main" id="{8F8BAE25-A469-7F82-F684-788603FEC29D}"/>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rot="2076388">
                  <a:off x="3758877" y="6394007"/>
                  <a:ext cx="417988" cy="341372"/>
                </a:xfrm>
                <a:prstGeom prst="rect">
                  <a:avLst/>
                </a:prstGeom>
              </p:spPr>
            </p:pic>
            <p:pic>
              <p:nvPicPr>
                <p:cNvPr id="5126" name="Image 5125" descr="Une image contenant sombre&#10;&#10;Description générée automatiquement">
                  <a:extLst>
                    <a:ext uri="{FF2B5EF4-FFF2-40B4-BE49-F238E27FC236}">
                      <a16:creationId xmlns:a16="http://schemas.microsoft.com/office/drawing/2014/main" id="{5C93E63B-FD0A-FE6E-DFD4-B5A10D4214F5}"/>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rot="1593524">
                  <a:off x="4005441" y="5686932"/>
                  <a:ext cx="417989" cy="341372"/>
                </a:xfrm>
                <a:prstGeom prst="rect">
                  <a:avLst/>
                </a:prstGeom>
              </p:spPr>
            </p:pic>
            <p:pic>
              <p:nvPicPr>
                <p:cNvPr id="5127" name="Image 5126" descr="Une image contenant sombre&#10;&#10;Description générée automatiquement">
                  <a:extLst>
                    <a:ext uri="{FF2B5EF4-FFF2-40B4-BE49-F238E27FC236}">
                      <a16:creationId xmlns:a16="http://schemas.microsoft.com/office/drawing/2014/main" id="{BC423E1C-E97F-EF77-4A0A-FE69D53A6298}"/>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rot="10969253" flipV="1">
                  <a:off x="3882457" y="6111160"/>
                  <a:ext cx="409716" cy="374408"/>
                </a:xfrm>
                <a:prstGeom prst="rect">
                  <a:avLst/>
                </a:prstGeom>
              </p:spPr>
            </p:pic>
            <p:pic>
              <p:nvPicPr>
                <p:cNvPr id="5128" name="Image 5127" descr="Une image contenant sombre&#10;&#10;Description générée automatiquement">
                  <a:extLst>
                    <a:ext uri="{FF2B5EF4-FFF2-40B4-BE49-F238E27FC236}">
                      <a16:creationId xmlns:a16="http://schemas.microsoft.com/office/drawing/2014/main" id="{9C30F5AD-821F-5A79-36D4-7D3746303722}"/>
                    </a:ext>
                  </a:extLst>
                </p:cNvPr>
                <p:cNvPicPr>
                  <a:picLocks noChangeAspect="1"/>
                </p:cNvPicPr>
                <p:nvPr/>
              </p:nvPicPr>
              <p:blipFill rotWithShape="1">
                <a:blip r:embed="rId4">
                  <a:extLst>
                    <a:ext uri="{28A0092B-C50C-407E-A947-70E740481C1C}">
                      <a14:useLocalDpi xmlns:a14="http://schemas.microsoft.com/office/drawing/2010/main" val="0"/>
                    </a:ext>
                  </a:extLst>
                </a:blip>
                <a:srcRect l="19806" t="53554" r="22149" b="12580"/>
                <a:stretch/>
              </p:blipFill>
              <p:spPr>
                <a:xfrm rot="1789365">
                  <a:off x="4871060" y="6049035"/>
                  <a:ext cx="417988" cy="341372"/>
                </a:xfrm>
                <a:prstGeom prst="rect">
                  <a:avLst/>
                </a:prstGeom>
              </p:spPr>
            </p:pic>
          </p:grpSp>
          <p:sp>
            <p:nvSpPr>
              <p:cNvPr id="47" name="Flèche : double flèche verticale 46">
                <a:extLst>
                  <a:ext uri="{FF2B5EF4-FFF2-40B4-BE49-F238E27FC236}">
                    <a16:creationId xmlns:a16="http://schemas.microsoft.com/office/drawing/2014/main" id="{CEBB9DC3-67A0-31B8-F20C-96BA9A61F49C}"/>
                  </a:ext>
                </a:extLst>
              </p:cNvPr>
              <p:cNvSpPr/>
              <p:nvPr/>
            </p:nvSpPr>
            <p:spPr>
              <a:xfrm>
                <a:off x="4420872" y="5428038"/>
                <a:ext cx="114256" cy="544391"/>
              </a:xfrm>
              <a:prstGeom prst="up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Flèche : double flèche verticale 47">
                <a:extLst>
                  <a:ext uri="{FF2B5EF4-FFF2-40B4-BE49-F238E27FC236}">
                    <a16:creationId xmlns:a16="http://schemas.microsoft.com/office/drawing/2014/main" id="{806AC942-53F1-9E0A-A5BA-488BB1281ACD}"/>
                  </a:ext>
                </a:extLst>
              </p:cNvPr>
              <p:cNvSpPr/>
              <p:nvPr/>
            </p:nvSpPr>
            <p:spPr>
              <a:xfrm>
                <a:off x="4644148" y="5417047"/>
                <a:ext cx="114256" cy="544391"/>
              </a:xfrm>
              <a:prstGeom prst="up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Flèche : double flèche verticale 48">
                <a:extLst>
                  <a:ext uri="{FF2B5EF4-FFF2-40B4-BE49-F238E27FC236}">
                    <a16:creationId xmlns:a16="http://schemas.microsoft.com/office/drawing/2014/main" id="{BD57DC38-7BBB-29C9-87B7-7B45EB885FC1}"/>
                  </a:ext>
                </a:extLst>
              </p:cNvPr>
              <p:cNvSpPr/>
              <p:nvPr/>
            </p:nvSpPr>
            <p:spPr>
              <a:xfrm>
                <a:off x="4889364" y="5407064"/>
                <a:ext cx="114256" cy="544391"/>
              </a:xfrm>
              <a:prstGeom prst="up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Flèche : double flèche verticale 49">
                <a:extLst>
                  <a:ext uri="{FF2B5EF4-FFF2-40B4-BE49-F238E27FC236}">
                    <a16:creationId xmlns:a16="http://schemas.microsoft.com/office/drawing/2014/main" id="{BBE6D1EF-A7AE-6DBF-C075-E5197FC1E880}"/>
                  </a:ext>
                </a:extLst>
              </p:cNvPr>
              <p:cNvSpPr/>
              <p:nvPr/>
            </p:nvSpPr>
            <p:spPr>
              <a:xfrm>
                <a:off x="5142347" y="5416825"/>
                <a:ext cx="114256" cy="544391"/>
              </a:xfrm>
              <a:prstGeom prst="up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4" name="Bouton d’action : accueil 3">
            <a:hlinkClick r:id="rId5" action="ppaction://hlinksldjump" highlightClick="1"/>
            <a:extLst>
              <a:ext uri="{FF2B5EF4-FFF2-40B4-BE49-F238E27FC236}">
                <a16:creationId xmlns:a16="http://schemas.microsoft.com/office/drawing/2014/main" id="{AC1C7EB0-F642-1EEF-7119-4F61C4F6D65F}"/>
              </a:ext>
            </a:extLst>
          </p:cNvPr>
          <p:cNvSpPr/>
          <p:nvPr/>
        </p:nvSpPr>
        <p:spPr>
          <a:xfrm>
            <a:off x="10474960" y="5374640"/>
            <a:ext cx="878840" cy="741680"/>
          </a:xfrm>
          <a:prstGeom prst="actionButtonHom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3">
            <a:extLst>
              <a:ext uri="{FF2B5EF4-FFF2-40B4-BE49-F238E27FC236}">
                <a16:creationId xmlns:a16="http://schemas.microsoft.com/office/drawing/2014/main" id="{32B4B776-BAEC-C0FF-9B6F-D51284A4D5E1}"/>
              </a:ext>
            </a:extLst>
          </p:cNvPr>
          <p:cNvSpPr>
            <a:spLocks noGrp="1"/>
          </p:cNvSpPr>
          <p:nvPr>
            <p:ph type="sldNum" sz="quarter" idx="12"/>
          </p:nvPr>
        </p:nvSpPr>
        <p:spPr>
          <a:xfrm>
            <a:off x="9448800" y="6492875"/>
            <a:ext cx="2743200" cy="365125"/>
          </a:xfrm>
        </p:spPr>
        <p:txBody>
          <a:bodyPr/>
          <a:lstStyle/>
          <a:p>
            <a:fld id="{21D9F5FE-0FED-4652-B94E-2573D89FB861}" type="slidenum">
              <a:rPr lang="fr-FR" smtClean="0"/>
              <a:t>44</a:t>
            </a:fld>
            <a:endParaRPr lang="fr-FR"/>
          </a:p>
        </p:txBody>
      </p:sp>
    </p:spTree>
    <p:extLst>
      <p:ext uri="{BB962C8B-B14F-4D97-AF65-F5344CB8AC3E}">
        <p14:creationId xmlns:p14="http://schemas.microsoft.com/office/powerpoint/2010/main" val="36181886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C63A03-FAEA-057F-B5A9-2825374D4A01}"/>
              </a:ext>
            </a:extLst>
          </p:cNvPr>
          <p:cNvSpPr>
            <a:spLocks noGrp="1"/>
          </p:cNvSpPr>
          <p:nvPr>
            <p:ph type="title" idx="4294967295"/>
          </p:nvPr>
        </p:nvSpPr>
        <p:spPr>
          <a:xfrm>
            <a:off x="662349" y="340926"/>
            <a:ext cx="10515600" cy="1325563"/>
          </a:xfrm>
        </p:spPr>
        <p:txBody>
          <a:bodyPr/>
          <a:lstStyle/>
          <a:p>
            <a:r>
              <a:rPr lang="fr-FR" b="1"/>
              <a:t>Ensacheuse</a:t>
            </a:r>
          </a:p>
        </p:txBody>
      </p:sp>
      <p:sp>
        <p:nvSpPr>
          <p:cNvPr id="3" name="Espace réservé du contenu 2">
            <a:extLst>
              <a:ext uri="{FF2B5EF4-FFF2-40B4-BE49-F238E27FC236}">
                <a16:creationId xmlns:a16="http://schemas.microsoft.com/office/drawing/2014/main" id="{EEAA1B31-945B-7D70-C838-80F4A562516B}"/>
              </a:ext>
            </a:extLst>
          </p:cNvPr>
          <p:cNvSpPr>
            <a:spLocks noGrp="1"/>
          </p:cNvSpPr>
          <p:nvPr>
            <p:ph idx="4294967295"/>
          </p:nvPr>
        </p:nvSpPr>
        <p:spPr>
          <a:xfrm>
            <a:off x="8464550" y="3671888"/>
            <a:ext cx="3727450" cy="4351337"/>
          </a:xfrm>
        </p:spPr>
        <p:txBody>
          <a:bodyPr>
            <a:normAutofit/>
          </a:bodyPr>
          <a:lstStyle/>
          <a:p>
            <a:r>
              <a:rPr lang="fr-FR" sz="1800" b="1" i="0" u="none" strike="noStrike" err="1">
                <a:solidFill>
                  <a:schemeClr val="accent4">
                    <a:lumMod val="75000"/>
                  </a:schemeClr>
                </a:solidFill>
                <a:effectLst/>
              </a:rPr>
              <a:t>Debit_Ensa</a:t>
            </a:r>
            <a:r>
              <a:rPr lang="fr-FR" sz="1800" b="1">
                <a:solidFill>
                  <a:schemeClr val="accent4">
                    <a:lumMod val="75000"/>
                  </a:schemeClr>
                </a:solidFill>
              </a:rPr>
              <a:t> </a:t>
            </a:r>
          </a:p>
        </p:txBody>
      </p:sp>
      <p:grpSp>
        <p:nvGrpSpPr>
          <p:cNvPr id="40" name="Groupe 39">
            <a:extLst>
              <a:ext uri="{FF2B5EF4-FFF2-40B4-BE49-F238E27FC236}">
                <a16:creationId xmlns:a16="http://schemas.microsoft.com/office/drawing/2014/main" id="{0FDF7466-2EB9-7D94-8A64-140D15F1AC0E}"/>
              </a:ext>
            </a:extLst>
          </p:cNvPr>
          <p:cNvGrpSpPr/>
          <p:nvPr/>
        </p:nvGrpSpPr>
        <p:grpSpPr>
          <a:xfrm>
            <a:off x="838200" y="2174241"/>
            <a:ext cx="3039975" cy="3919637"/>
            <a:chOff x="9707982" y="4323025"/>
            <a:chExt cx="1317072" cy="1659824"/>
          </a:xfrm>
          <a:solidFill>
            <a:schemeClr val="accent4">
              <a:lumMod val="20000"/>
              <a:lumOff val="80000"/>
            </a:schemeClr>
          </a:solidFill>
        </p:grpSpPr>
        <p:sp>
          <p:nvSpPr>
            <p:cNvPr id="41" name="Organigramme : Opération manuelle 40">
              <a:hlinkClick r:id="rId2" action="ppaction://hlinksldjump"/>
              <a:extLst>
                <a:ext uri="{FF2B5EF4-FFF2-40B4-BE49-F238E27FC236}">
                  <a16:creationId xmlns:a16="http://schemas.microsoft.com/office/drawing/2014/main" id="{4D534505-2146-1DD1-27B1-C1FB569C8C06}"/>
                </a:ext>
              </a:extLst>
            </p:cNvPr>
            <p:cNvSpPr/>
            <p:nvPr/>
          </p:nvSpPr>
          <p:spPr>
            <a:xfrm>
              <a:off x="9707982" y="4323025"/>
              <a:ext cx="1317072" cy="1268138"/>
            </a:xfrm>
            <a:prstGeom prst="flowChartManualOperation">
              <a:avLst/>
            </a:prstGeom>
            <a:grpFill/>
            <a:ln w="285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fr-FR" sz="2400">
                  <a:solidFill>
                    <a:schemeClr val="tx1"/>
                  </a:solidFill>
                </a:rPr>
                <a:t>Ensacheuse</a:t>
              </a:r>
              <a:endParaRPr lang="fr-FR" sz="1400">
                <a:solidFill>
                  <a:schemeClr val="tx1"/>
                </a:solidFill>
              </a:endParaRPr>
            </a:p>
          </p:txBody>
        </p:sp>
        <p:sp>
          <p:nvSpPr>
            <p:cNvPr id="42" name="Étiquette 41">
              <a:extLst>
                <a:ext uri="{FF2B5EF4-FFF2-40B4-BE49-F238E27FC236}">
                  <a16:creationId xmlns:a16="http://schemas.microsoft.com/office/drawing/2014/main" id="{CC146B58-A449-C3E1-6981-956976DEF884}"/>
                </a:ext>
              </a:extLst>
            </p:cNvPr>
            <p:cNvSpPr/>
            <p:nvPr/>
          </p:nvSpPr>
          <p:spPr>
            <a:xfrm>
              <a:off x="10085487" y="5591163"/>
              <a:ext cx="562062" cy="391686"/>
            </a:xfrm>
            <a:prstGeom prst="plaque">
              <a:avLst/>
            </a:prstGeom>
            <a:grp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a:extLst>
              <a:ext uri="{FF2B5EF4-FFF2-40B4-BE49-F238E27FC236}">
                <a16:creationId xmlns:a16="http://schemas.microsoft.com/office/drawing/2014/main" id="{ECB1CB17-FAB8-D5FC-AD3A-4CFBB22CC1B8}"/>
              </a:ext>
            </a:extLst>
          </p:cNvPr>
          <p:cNvGrpSpPr/>
          <p:nvPr/>
        </p:nvGrpSpPr>
        <p:grpSpPr>
          <a:xfrm>
            <a:off x="8084042" y="295013"/>
            <a:ext cx="3840480" cy="2229554"/>
            <a:chOff x="8214360" y="243840"/>
            <a:chExt cx="3840480" cy="2229554"/>
          </a:xfrm>
        </p:grpSpPr>
        <p:sp>
          <p:nvSpPr>
            <p:cNvPr id="44" name="Rectangle : coins arrondis 43">
              <a:extLst>
                <a:ext uri="{FF2B5EF4-FFF2-40B4-BE49-F238E27FC236}">
                  <a16:creationId xmlns:a16="http://schemas.microsoft.com/office/drawing/2014/main" id="{89E812F3-A0F7-12BE-2ED2-CDDA0020D1ED}"/>
                </a:ext>
              </a:extLst>
            </p:cNvPr>
            <p:cNvSpPr/>
            <p:nvPr/>
          </p:nvSpPr>
          <p:spPr>
            <a:xfrm>
              <a:off x="8214360" y="243840"/>
              <a:ext cx="3840480" cy="183896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95FD1701-E78A-3FB2-BA5F-2A8AB81C4D3E}"/>
                </a:ext>
              </a:extLst>
            </p:cNvPr>
            <p:cNvSpPr txBox="1"/>
            <p:nvPr/>
          </p:nvSpPr>
          <p:spPr>
            <a:xfrm>
              <a:off x="8336280" y="365125"/>
              <a:ext cx="3718560" cy="2108269"/>
            </a:xfrm>
            <a:prstGeom prst="rect">
              <a:avLst/>
            </a:prstGeom>
            <a:noFill/>
          </p:spPr>
          <p:txBody>
            <a:bodyPr wrap="square" rtlCol="0">
              <a:spAutoFit/>
            </a:bodyPr>
            <a:lstStyle/>
            <a:p>
              <a:r>
                <a:rPr lang="fr-FR" b="1" u="sng"/>
                <a:t>Légende (Provenance des variables) :</a:t>
              </a:r>
            </a:p>
            <a:p>
              <a:endParaRPr lang="fr-FR" sz="400"/>
            </a:p>
            <a:p>
              <a:r>
                <a:rPr lang="fr-FR" b="1" err="1">
                  <a:solidFill>
                    <a:schemeClr val="accent2">
                      <a:lumMod val="75000"/>
                    </a:schemeClr>
                  </a:solidFill>
                </a:rPr>
                <a:t>Consommation_PDT</a:t>
              </a:r>
              <a:endParaRPr lang="fr-FR" b="1">
                <a:solidFill>
                  <a:schemeClr val="accent2">
                    <a:lumMod val="75000"/>
                  </a:schemeClr>
                </a:solidFill>
              </a:endParaRPr>
            </a:p>
            <a:p>
              <a:r>
                <a:rPr lang="fr-FR" b="1">
                  <a:solidFill>
                    <a:schemeClr val="accent6">
                      <a:lumMod val="75000"/>
                    </a:schemeClr>
                  </a:solidFill>
                </a:rPr>
                <a:t>PDT</a:t>
              </a:r>
            </a:p>
            <a:p>
              <a:r>
                <a:rPr lang="fr-FR" b="1" err="1">
                  <a:solidFill>
                    <a:schemeClr val="accent4">
                      <a:lumMod val="75000"/>
                    </a:schemeClr>
                  </a:solidFill>
                </a:rPr>
                <a:t>Indicateurs_Frittage</a:t>
              </a:r>
              <a:endParaRPr lang="fr-FR" b="1">
                <a:solidFill>
                  <a:schemeClr val="accent4">
                    <a:lumMod val="75000"/>
                  </a:schemeClr>
                </a:solidFill>
              </a:endParaRPr>
            </a:p>
            <a:p>
              <a:r>
                <a:rPr lang="fr-FR" b="1" err="1">
                  <a:solidFill>
                    <a:schemeClr val="accent5">
                      <a:lumMod val="75000"/>
                    </a:schemeClr>
                  </a:solidFill>
                </a:rPr>
                <a:t>Indicateurs_Qualite</a:t>
              </a:r>
              <a:endParaRPr lang="fr-FR" b="1">
                <a:solidFill>
                  <a:schemeClr val="accent5">
                    <a:lumMod val="75000"/>
                  </a:schemeClr>
                </a:solidFill>
              </a:endParaRPr>
            </a:p>
            <a:p>
              <a:endParaRPr lang="fr-FR"/>
            </a:p>
            <a:p>
              <a:endParaRPr lang="fr-FR"/>
            </a:p>
          </p:txBody>
        </p:sp>
      </p:grpSp>
      <p:sp>
        <p:nvSpPr>
          <p:cNvPr id="4" name="Bouton d’action : accueil 3">
            <a:hlinkClick r:id="rId3" action="ppaction://hlinksldjump" highlightClick="1"/>
            <a:extLst>
              <a:ext uri="{FF2B5EF4-FFF2-40B4-BE49-F238E27FC236}">
                <a16:creationId xmlns:a16="http://schemas.microsoft.com/office/drawing/2014/main" id="{074B7494-1A1B-78E3-6BC1-398326346F61}"/>
              </a:ext>
            </a:extLst>
          </p:cNvPr>
          <p:cNvSpPr/>
          <p:nvPr/>
        </p:nvSpPr>
        <p:spPr>
          <a:xfrm>
            <a:off x="10474960" y="5374640"/>
            <a:ext cx="878840" cy="741680"/>
          </a:xfrm>
          <a:prstGeom prst="actionButtonHom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3">
            <a:extLst>
              <a:ext uri="{FF2B5EF4-FFF2-40B4-BE49-F238E27FC236}">
                <a16:creationId xmlns:a16="http://schemas.microsoft.com/office/drawing/2014/main" id="{3206FCED-8282-7B54-07B3-E5DE7CB964BE}"/>
              </a:ext>
            </a:extLst>
          </p:cNvPr>
          <p:cNvSpPr>
            <a:spLocks noGrp="1"/>
          </p:cNvSpPr>
          <p:nvPr>
            <p:ph type="sldNum" sz="quarter" idx="12"/>
          </p:nvPr>
        </p:nvSpPr>
        <p:spPr>
          <a:xfrm>
            <a:off x="9448800" y="6492875"/>
            <a:ext cx="2743200" cy="365125"/>
          </a:xfrm>
        </p:spPr>
        <p:txBody>
          <a:bodyPr/>
          <a:lstStyle/>
          <a:p>
            <a:fld id="{21D9F5FE-0FED-4652-B94E-2573D89FB861}" type="slidenum">
              <a:rPr lang="fr-FR" smtClean="0"/>
              <a:t>45</a:t>
            </a:fld>
            <a:endParaRPr lang="fr-FR"/>
          </a:p>
        </p:txBody>
      </p:sp>
    </p:spTree>
    <p:extLst>
      <p:ext uri="{BB962C8B-B14F-4D97-AF65-F5344CB8AC3E}">
        <p14:creationId xmlns:p14="http://schemas.microsoft.com/office/powerpoint/2010/main" val="2738699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ZoneTexte 45">
            <a:extLst>
              <a:ext uri="{FF2B5EF4-FFF2-40B4-BE49-F238E27FC236}">
                <a16:creationId xmlns:a16="http://schemas.microsoft.com/office/drawing/2014/main" id="{1E7F1540-F491-55D2-58A0-3F1D4B5DBD9C}"/>
              </a:ext>
            </a:extLst>
          </p:cNvPr>
          <p:cNvSpPr txBox="1"/>
          <p:nvPr/>
        </p:nvSpPr>
        <p:spPr>
          <a:xfrm>
            <a:off x="0" y="242652"/>
            <a:ext cx="12191999" cy="784830"/>
          </a:xfrm>
          <a:prstGeom prst="rect">
            <a:avLst/>
          </a:prstGeom>
          <a:noFill/>
        </p:spPr>
        <p:txBody>
          <a:bodyPr wrap="square" lIns="91440" tIns="45720" rIns="91440" bIns="45720" rtlCol="0" anchor="t">
            <a:spAutoFit/>
          </a:bodyPr>
          <a:lstStyle/>
          <a:p>
            <a:pPr algn="ctr"/>
            <a:r>
              <a:rPr lang="fr-FR" sz="4500">
                <a:solidFill>
                  <a:schemeClr val="bg1"/>
                </a:solidFill>
              </a:rPr>
              <a:t>Fusion des données</a:t>
            </a:r>
            <a:endParaRPr lang="fr-FR" sz="4500">
              <a:solidFill>
                <a:schemeClr val="bg1"/>
              </a:solidFill>
              <a:cs typeface="Calibri"/>
            </a:endParaRPr>
          </a:p>
        </p:txBody>
      </p:sp>
      <p:pic>
        <p:nvPicPr>
          <p:cNvPr id="47" name="Picture 2" descr="Altho — Wikipédia">
            <a:extLst>
              <a:ext uri="{FF2B5EF4-FFF2-40B4-BE49-F238E27FC236}">
                <a16:creationId xmlns:a16="http://schemas.microsoft.com/office/drawing/2014/main" id="{EF203940-33E1-1418-75BA-E60C76FA1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49" name="ZoneTexte 48">
            <a:extLst>
              <a:ext uri="{FF2B5EF4-FFF2-40B4-BE49-F238E27FC236}">
                <a16:creationId xmlns:a16="http://schemas.microsoft.com/office/drawing/2014/main" id="{ECB4804A-CB24-6965-264B-B74901790159}"/>
              </a:ext>
            </a:extLst>
          </p:cNvPr>
          <p:cNvSpPr txBox="1"/>
          <p:nvPr/>
        </p:nvSpPr>
        <p:spPr>
          <a:xfrm>
            <a:off x="611095" y="3722966"/>
            <a:ext cx="1455672" cy="322386"/>
          </a:xfrm>
          <a:prstGeom prst="rect">
            <a:avLst/>
          </a:prstGeom>
          <a:noFill/>
        </p:spPr>
        <p:txBody>
          <a:bodyPr wrap="square" rtlCol="0">
            <a:spAutoFit/>
          </a:bodyPr>
          <a:lstStyle/>
          <a:p>
            <a:r>
              <a:rPr lang="fr-FR"/>
              <a:t>Etape 2 :</a:t>
            </a:r>
          </a:p>
        </p:txBody>
      </p:sp>
      <p:sp>
        <p:nvSpPr>
          <p:cNvPr id="50" name="ZoneTexte 49">
            <a:extLst>
              <a:ext uri="{FF2B5EF4-FFF2-40B4-BE49-F238E27FC236}">
                <a16:creationId xmlns:a16="http://schemas.microsoft.com/office/drawing/2014/main" id="{79FE3066-599B-7E2B-6B99-7683EF5D17DC}"/>
              </a:ext>
            </a:extLst>
          </p:cNvPr>
          <p:cNvSpPr txBox="1"/>
          <p:nvPr/>
        </p:nvSpPr>
        <p:spPr>
          <a:xfrm>
            <a:off x="611094" y="4782153"/>
            <a:ext cx="1455672" cy="322386"/>
          </a:xfrm>
          <a:prstGeom prst="rect">
            <a:avLst/>
          </a:prstGeom>
          <a:noFill/>
        </p:spPr>
        <p:txBody>
          <a:bodyPr wrap="square" rtlCol="0">
            <a:spAutoFit/>
          </a:bodyPr>
          <a:lstStyle/>
          <a:p>
            <a:r>
              <a:rPr lang="fr-FR"/>
              <a:t>Etape 3 :</a:t>
            </a:r>
          </a:p>
        </p:txBody>
      </p:sp>
      <p:sp>
        <p:nvSpPr>
          <p:cNvPr id="51" name="ZoneTexte 50">
            <a:extLst>
              <a:ext uri="{FF2B5EF4-FFF2-40B4-BE49-F238E27FC236}">
                <a16:creationId xmlns:a16="http://schemas.microsoft.com/office/drawing/2014/main" id="{070C0F96-E361-05C1-B8EE-DA44CAF46EA3}"/>
              </a:ext>
            </a:extLst>
          </p:cNvPr>
          <p:cNvSpPr txBox="1"/>
          <p:nvPr/>
        </p:nvSpPr>
        <p:spPr>
          <a:xfrm>
            <a:off x="611093" y="5841341"/>
            <a:ext cx="1455672" cy="322386"/>
          </a:xfrm>
          <a:prstGeom prst="rect">
            <a:avLst/>
          </a:prstGeom>
          <a:noFill/>
        </p:spPr>
        <p:txBody>
          <a:bodyPr wrap="square" rtlCol="0">
            <a:spAutoFit/>
          </a:bodyPr>
          <a:lstStyle/>
          <a:p>
            <a:r>
              <a:rPr lang="fr-FR"/>
              <a:t>Etape 4 :</a:t>
            </a:r>
          </a:p>
        </p:txBody>
      </p:sp>
      <p:sp>
        <p:nvSpPr>
          <p:cNvPr id="53" name="ZoneTexte 52">
            <a:extLst>
              <a:ext uri="{FF2B5EF4-FFF2-40B4-BE49-F238E27FC236}">
                <a16:creationId xmlns:a16="http://schemas.microsoft.com/office/drawing/2014/main" id="{A42CF915-F0BB-0859-6D13-CCDC21640ACF}"/>
              </a:ext>
            </a:extLst>
          </p:cNvPr>
          <p:cNvSpPr txBox="1"/>
          <p:nvPr/>
        </p:nvSpPr>
        <p:spPr>
          <a:xfrm>
            <a:off x="611095" y="2701186"/>
            <a:ext cx="1455672" cy="322386"/>
          </a:xfrm>
          <a:prstGeom prst="rect">
            <a:avLst/>
          </a:prstGeom>
          <a:noFill/>
        </p:spPr>
        <p:txBody>
          <a:bodyPr wrap="square" rtlCol="0">
            <a:spAutoFit/>
          </a:bodyPr>
          <a:lstStyle/>
          <a:p>
            <a:r>
              <a:rPr lang="fr-FR"/>
              <a:t>Etape 1 :</a:t>
            </a:r>
          </a:p>
        </p:txBody>
      </p:sp>
      <p:grpSp>
        <p:nvGrpSpPr>
          <p:cNvPr id="54" name="Groupe 53">
            <a:extLst>
              <a:ext uri="{FF2B5EF4-FFF2-40B4-BE49-F238E27FC236}">
                <a16:creationId xmlns:a16="http://schemas.microsoft.com/office/drawing/2014/main" id="{4AF07B8C-89A3-2EFF-F138-A73503743264}"/>
              </a:ext>
            </a:extLst>
          </p:cNvPr>
          <p:cNvGrpSpPr/>
          <p:nvPr/>
        </p:nvGrpSpPr>
        <p:grpSpPr>
          <a:xfrm>
            <a:off x="1861179" y="1893074"/>
            <a:ext cx="8784815" cy="507357"/>
            <a:chOff x="1388707" y="1331636"/>
            <a:chExt cx="9685176" cy="581238"/>
          </a:xfrm>
        </p:grpSpPr>
        <p:sp>
          <p:nvSpPr>
            <p:cNvPr id="82" name="Rectangle : coins arrondis 81">
              <a:extLst>
                <a:ext uri="{FF2B5EF4-FFF2-40B4-BE49-F238E27FC236}">
                  <a16:creationId xmlns:a16="http://schemas.microsoft.com/office/drawing/2014/main" id="{55325177-BB21-B68C-9CBD-776969B32DB1}"/>
                </a:ext>
              </a:extLst>
            </p:cNvPr>
            <p:cNvSpPr/>
            <p:nvPr/>
          </p:nvSpPr>
          <p:spPr>
            <a:xfrm>
              <a:off x="1388707" y="1331639"/>
              <a:ext cx="2192694" cy="581235"/>
            </a:xfrm>
            <a:prstGeom prst="roundRect">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err="1">
                  <a:solidFill>
                    <a:schemeClr val="accent2">
                      <a:lumMod val="75000"/>
                    </a:schemeClr>
                  </a:solidFill>
                </a:rPr>
                <a:t>Consommation_PDT</a:t>
              </a:r>
              <a:endParaRPr lang="fr-FR" sz="1600" b="1">
                <a:solidFill>
                  <a:schemeClr val="accent2">
                    <a:lumMod val="75000"/>
                  </a:schemeClr>
                </a:solidFill>
              </a:endParaRPr>
            </a:p>
          </p:txBody>
        </p:sp>
        <p:sp>
          <p:nvSpPr>
            <p:cNvPr id="83" name="Rectangle : coins arrondis 82">
              <a:extLst>
                <a:ext uri="{FF2B5EF4-FFF2-40B4-BE49-F238E27FC236}">
                  <a16:creationId xmlns:a16="http://schemas.microsoft.com/office/drawing/2014/main" id="{4E8F86D0-3081-38C2-66F0-B4C1B9BC9403}"/>
                </a:ext>
              </a:extLst>
            </p:cNvPr>
            <p:cNvSpPr/>
            <p:nvPr/>
          </p:nvSpPr>
          <p:spPr>
            <a:xfrm>
              <a:off x="8881189" y="1331636"/>
              <a:ext cx="2192694" cy="581235"/>
            </a:xfrm>
            <a:prstGeom prst="roundRect">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err="1">
                  <a:solidFill>
                    <a:schemeClr val="accent5">
                      <a:lumMod val="75000"/>
                    </a:schemeClr>
                  </a:solidFill>
                </a:rPr>
                <a:t>Indicateurs_Qualite</a:t>
              </a:r>
              <a:endParaRPr lang="fr-FR" sz="1600" b="1">
                <a:solidFill>
                  <a:schemeClr val="accent5">
                    <a:lumMod val="75000"/>
                  </a:schemeClr>
                </a:solidFill>
              </a:endParaRPr>
            </a:p>
          </p:txBody>
        </p:sp>
        <p:sp>
          <p:nvSpPr>
            <p:cNvPr id="84" name="Rectangle : coins arrondis 83">
              <a:extLst>
                <a:ext uri="{FF2B5EF4-FFF2-40B4-BE49-F238E27FC236}">
                  <a16:creationId xmlns:a16="http://schemas.microsoft.com/office/drawing/2014/main" id="{5DA7EF40-02F8-01E3-1BB2-13D0BCAB5392}"/>
                </a:ext>
              </a:extLst>
            </p:cNvPr>
            <p:cNvSpPr/>
            <p:nvPr/>
          </p:nvSpPr>
          <p:spPr>
            <a:xfrm>
              <a:off x="6383695" y="1331637"/>
              <a:ext cx="2192694" cy="581235"/>
            </a:xfrm>
            <a:prstGeom prst="roundRect">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err="1">
                  <a:solidFill>
                    <a:schemeClr val="accent4">
                      <a:lumMod val="75000"/>
                    </a:schemeClr>
                  </a:solidFill>
                </a:rPr>
                <a:t>Indicateurs_Frittage</a:t>
              </a:r>
              <a:endParaRPr lang="fr-FR" sz="1600" b="1">
                <a:solidFill>
                  <a:schemeClr val="accent4">
                    <a:lumMod val="75000"/>
                  </a:schemeClr>
                </a:solidFill>
              </a:endParaRPr>
            </a:p>
          </p:txBody>
        </p:sp>
        <p:sp>
          <p:nvSpPr>
            <p:cNvPr id="85" name="Rectangle : coins arrondis 84">
              <a:extLst>
                <a:ext uri="{FF2B5EF4-FFF2-40B4-BE49-F238E27FC236}">
                  <a16:creationId xmlns:a16="http://schemas.microsoft.com/office/drawing/2014/main" id="{F37A5348-535B-1FE7-F939-7637E455BD88}"/>
                </a:ext>
              </a:extLst>
            </p:cNvPr>
            <p:cNvSpPr/>
            <p:nvPr/>
          </p:nvSpPr>
          <p:spPr>
            <a:xfrm>
              <a:off x="3886201" y="1331638"/>
              <a:ext cx="2192694" cy="581235"/>
            </a:xfrm>
            <a:prstGeom prst="roundRect">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a:solidFill>
                    <a:schemeClr val="accent6">
                      <a:lumMod val="75000"/>
                    </a:schemeClr>
                  </a:solidFill>
                </a:rPr>
                <a:t>PDT</a:t>
              </a:r>
            </a:p>
          </p:txBody>
        </p:sp>
      </p:grpSp>
      <p:grpSp>
        <p:nvGrpSpPr>
          <p:cNvPr id="68" name="Groupe 67">
            <a:extLst>
              <a:ext uri="{FF2B5EF4-FFF2-40B4-BE49-F238E27FC236}">
                <a16:creationId xmlns:a16="http://schemas.microsoft.com/office/drawing/2014/main" id="{BFC6D08A-F7F9-F9F6-F460-AA3E1191109B}"/>
              </a:ext>
            </a:extLst>
          </p:cNvPr>
          <p:cNvGrpSpPr/>
          <p:nvPr/>
        </p:nvGrpSpPr>
        <p:grpSpPr>
          <a:xfrm>
            <a:off x="7407405" y="2146751"/>
            <a:ext cx="3238589" cy="3193147"/>
            <a:chOff x="7503369" y="1622254"/>
            <a:chExt cx="3570514" cy="3658134"/>
          </a:xfrm>
        </p:grpSpPr>
        <p:sp>
          <p:nvSpPr>
            <p:cNvPr id="70" name="Rectangle : coins arrondis 69">
              <a:hlinkClick r:id="" action="ppaction://noaction"/>
              <a:extLst>
                <a:ext uri="{FF2B5EF4-FFF2-40B4-BE49-F238E27FC236}">
                  <a16:creationId xmlns:a16="http://schemas.microsoft.com/office/drawing/2014/main" id="{1A5251B4-B3D2-0852-C634-B132CA22930E}"/>
                </a:ext>
              </a:extLst>
            </p:cNvPr>
            <p:cNvSpPr/>
            <p:nvPr/>
          </p:nvSpPr>
          <p:spPr>
            <a:xfrm>
              <a:off x="7679096" y="4699153"/>
              <a:ext cx="2192694" cy="581235"/>
            </a:xfrm>
            <a:prstGeom prst="roundRect">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a:solidFill>
                    <a:schemeClr val="accent2">
                      <a:lumMod val="50000"/>
                    </a:schemeClr>
                  </a:solidFill>
                </a:rPr>
                <a:t>Fusion IF + IQ + Défauts</a:t>
              </a:r>
            </a:p>
          </p:txBody>
        </p:sp>
        <p:cxnSp>
          <p:nvCxnSpPr>
            <p:cNvPr id="71" name="Connecteur : en angle 70">
              <a:extLst>
                <a:ext uri="{FF2B5EF4-FFF2-40B4-BE49-F238E27FC236}">
                  <a16:creationId xmlns:a16="http://schemas.microsoft.com/office/drawing/2014/main" id="{33CDDE6D-C4A0-771E-45F1-37912851F6E6}"/>
                </a:ext>
              </a:extLst>
            </p:cNvPr>
            <p:cNvCxnSpPr>
              <a:cxnSpLocks/>
              <a:stCxn id="83" idx="3"/>
              <a:endCxn id="70" idx="3"/>
            </p:cNvCxnSpPr>
            <p:nvPr/>
          </p:nvCxnSpPr>
          <p:spPr>
            <a:xfrm flipH="1">
              <a:off x="9871790" y="1622254"/>
              <a:ext cx="1202093" cy="3367517"/>
            </a:xfrm>
            <a:prstGeom prst="bentConnector3">
              <a:avLst>
                <a:gd name="adj1" fmla="val -19017"/>
              </a:avLst>
            </a:prstGeom>
            <a:ln w="28575">
              <a:solidFill>
                <a:srgbClr val="D7826B"/>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E29B2254-9591-9BCD-75FB-7FCEBD251684}"/>
                </a:ext>
              </a:extLst>
            </p:cNvPr>
            <p:cNvCxnSpPr>
              <a:cxnSpLocks/>
              <a:endCxn id="70" idx="1"/>
            </p:cNvCxnSpPr>
            <p:nvPr/>
          </p:nvCxnSpPr>
          <p:spPr>
            <a:xfrm rot="16200000" flipH="1">
              <a:off x="6545410" y="3856084"/>
              <a:ext cx="2091645" cy="175727"/>
            </a:xfrm>
            <a:prstGeom prst="bentConnector2">
              <a:avLst/>
            </a:prstGeom>
            <a:ln w="28575">
              <a:solidFill>
                <a:srgbClr val="D7826B"/>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eur : en angle 72">
              <a:extLst>
                <a:ext uri="{FF2B5EF4-FFF2-40B4-BE49-F238E27FC236}">
                  <a16:creationId xmlns:a16="http://schemas.microsoft.com/office/drawing/2014/main" id="{1B8562B2-38B3-6024-85C2-559B46E64A2D}"/>
                </a:ext>
              </a:extLst>
            </p:cNvPr>
            <p:cNvCxnSpPr>
              <a:cxnSpLocks/>
              <a:stCxn id="76" idx="2"/>
              <a:endCxn id="70" idx="0"/>
            </p:cNvCxnSpPr>
            <p:nvPr/>
          </p:nvCxnSpPr>
          <p:spPr>
            <a:xfrm rot="5400000">
              <a:off x="9060394" y="3782011"/>
              <a:ext cx="632192" cy="1202093"/>
            </a:xfrm>
            <a:prstGeom prst="bentConnector3">
              <a:avLst>
                <a:gd name="adj1" fmla="val 50000"/>
              </a:avLst>
            </a:prstGeom>
            <a:ln w="28575">
              <a:solidFill>
                <a:srgbClr val="D7826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e 60">
            <a:extLst>
              <a:ext uri="{FF2B5EF4-FFF2-40B4-BE49-F238E27FC236}">
                <a16:creationId xmlns:a16="http://schemas.microsoft.com/office/drawing/2014/main" id="{44152429-0071-91F7-0D82-E8BD36895EF6}"/>
              </a:ext>
            </a:extLst>
          </p:cNvPr>
          <p:cNvGrpSpPr/>
          <p:nvPr/>
        </p:nvGrpSpPr>
        <p:grpSpPr>
          <a:xfrm>
            <a:off x="2855607" y="2400430"/>
            <a:ext cx="5705617" cy="3999222"/>
            <a:chOff x="2485055" y="1912873"/>
            <a:chExt cx="6290389" cy="4581589"/>
          </a:xfrm>
        </p:grpSpPr>
        <p:sp>
          <p:nvSpPr>
            <p:cNvPr id="63" name="Rectangle : coins arrondis 62">
              <a:hlinkClick r:id="" action="ppaction://noaction"/>
              <a:extLst>
                <a:ext uri="{FF2B5EF4-FFF2-40B4-BE49-F238E27FC236}">
                  <a16:creationId xmlns:a16="http://schemas.microsoft.com/office/drawing/2014/main" id="{F4863728-2635-24E0-B30F-6C4696B06196}"/>
                </a:ext>
              </a:extLst>
            </p:cNvPr>
            <p:cNvSpPr/>
            <p:nvPr/>
          </p:nvSpPr>
          <p:spPr>
            <a:xfrm>
              <a:off x="5486402" y="5913227"/>
              <a:ext cx="2192694" cy="581235"/>
            </a:xfrm>
            <a:prstGeom prst="roundRect">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a:solidFill>
                    <a:schemeClr val="accent2">
                      <a:lumMod val="50000"/>
                    </a:schemeClr>
                  </a:solidFill>
                </a:rPr>
                <a:t>Fusion de l’ensemble des fichiers</a:t>
              </a:r>
            </a:p>
          </p:txBody>
        </p:sp>
        <p:cxnSp>
          <p:nvCxnSpPr>
            <p:cNvPr id="64" name="Connecteur : en angle 63">
              <a:extLst>
                <a:ext uri="{FF2B5EF4-FFF2-40B4-BE49-F238E27FC236}">
                  <a16:creationId xmlns:a16="http://schemas.microsoft.com/office/drawing/2014/main" id="{EF84AC76-59E1-F5C4-761F-F0D7A3390F87}"/>
                </a:ext>
              </a:extLst>
            </p:cNvPr>
            <p:cNvCxnSpPr>
              <a:cxnSpLocks/>
              <a:stCxn id="85" idx="2"/>
              <a:endCxn id="63" idx="0"/>
            </p:cNvCxnSpPr>
            <p:nvPr/>
          </p:nvCxnSpPr>
          <p:spPr>
            <a:xfrm rot="16200000" flipH="1">
              <a:off x="3782471" y="3112949"/>
              <a:ext cx="4000354" cy="1600201"/>
            </a:xfrm>
            <a:prstGeom prst="bentConnector3">
              <a:avLst>
                <a:gd name="adj1" fmla="val 50000"/>
              </a:avLst>
            </a:prstGeom>
            <a:ln w="28575">
              <a:solidFill>
                <a:srgbClr val="D7826B"/>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8EFE1623-1EE3-DEF4-D358-977614021645}"/>
                </a:ext>
              </a:extLst>
            </p:cNvPr>
            <p:cNvCxnSpPr>
              <a:cxnSpLocks/>
              <a:stCxn id="82" idx="2"/>
              <a:endCxn id="63" idx="1"/>
            </p:cNvCxnSpPr>
            <p:nvPr/>
          </p:nvCxnSpPr>
          <p:spPr>
            <a:xfrm rot="16200000" flipH="1">
              <a:off x="1840243" y="2557685"/>
              <a:ext cx="4290971" cy="3001348"/>
            </a:xfrm>
            <a:prstGeom prst="bentConnector2">
              <a:avLst/>
            </a:prstGeom>
            <a:ln w="28575">
              <a:solidFill>
                <a:srgbClr val="D7826B"/>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eur : en angle 65">
              <a:extLst>
                <a:ext uri="{FF2B5EF4-FFF2-40B4-BE49-F238E27FC236}">
                  <a16:creationId xmlns:a16="http://schemas.microsoft.com/office/drawing/2014/main" id="{450B06B6-B838-6257-D8FA-D5FB48B3A1F0}"/>
                </a:ext>
              </a:extLst>
            </p:cNvPr>
            <p:cNvCxnSpPr>
              <a:cxnSpLocks/>
              <a:endCxn id="63" idx="3"/>
            </p:cNvCxnSpPr>
            <p:nvPr/>
          </p:nvCxnSpPr>
          <p:spPr>
            <a:xfrm rot="5400000">
              <a:off x="7765542" y="5193943"/>
              <a:ext cx="923457" cy="1096347"/>
            </a:xfrm>
            <a:prstGeom prst="bentConnector2">
              <a:avLst/>
            </a:prstGeom>
            <a:ln w="28575">
              <a:solidFill>
                <a:srgbClr val="D7826B"/>
              </a:solidFill>
              <a:tailEnd type="triangle"/>
            </a:ln>
          </p:spPr>
          <p:style>
            <a:lnRef idx="1">
              <a:schemeClr val="accent1"/>
            </a:lnRef>
            <a:fillRef idx="0">
              <a:schemeClr val="accent1"/>
            </a:fillRef>
            <a:effectRef idx="0">
              <a:schemeClr val="accent1"/>
            </a:effectRef>
            <a:fontRef idx="minor">
              <a:schemeClr val="tx1"/>
            </a:fontRef>
          </p:style>
        </p:cxnSp>
      </p:grpSp>
      <p:sp>
        <p:nvSpPr>
          <p:cNvPr id="2" name="Espace réservé du numéro de diapositive 3">
            <a:extLst>
              <a:ext uri="{FF2B5EF4-FFF2-40B4-BE49-F238E27FC236}">
                <a16:creationId xmlns:a16="http://schemas.microsoft.com/office/drawing/2014/main" id="{DF9B270F-0A4D-168E-2E54-D450AC6FEA79}"/>
              </a:ext>
            </a:extLst>
          </p:cNvPr>
          <p:cNvSpPr txBox="1">
            <a:spLocks/>
          </p:cNvSpPr>
          <p:nvPr/>
        </p:nvSpPr>
        <p:spPr>
          <a:xfrm>
            <a:off x="11826833" y="6534478"/>
            <a:ext cx="397824" cy="365125"/>
          </a:xfrm>
          <a:prstGeom prst="rect">
            <a:avLst/>
          </a:prstGeom>
        </p:spPr>
        <p:txBody>
          <a:bodyPr vert="horz" lIns="91440" tIns="45720" rIns="91440" bIns="45720" rtlCol="0" anchor="ctr"/>
          <a:lstStyle>
            <a:defPPr>
              <a:defRPr lang="fr-FR"/>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fld id="{2066355A-084C-D24E-9AD2-7E4FC41EA627}" type="slidenum">
              <a:rPr lang="en-US" smtClean="0"/>
              <a:pPr defTabSz="457189"/>
              <a:t>46</a:t>
            </a:fld>
            <a:endParaRPr lang="en-US"/>
          </a:p>
        </p:txBody>
      </p:sp>
      <p:grpSp>
        <p:nvGrpSpPr>
          <p:cNvPr id="3" name="Groupe 2">
            <a:extLst>
              <a:ext uri="{FF2B5EF4-FFF2-40B4-BE49-F238E27FC236}">
                <a16:creationId xmlns:a16="http://schemas.microsoft.com/office/drawing/2014/main" id="{DB3D7813-CA2F-5D7F-E1DC-EF925D9A2CAE}"/>
              </a:ext>
            </a:extLst>
          </p:cNvPr>
          <p:cNvGrpSpPr/>
          <p:nvPr/>
        </p:nvGrpSpPr>
        <p:grpSpPr>
          <a:xfrm>
            <a:off x="6520358" y="2400429"/>
            <a:ext cx="2680928" cy="860018"/>
            <a:chOff x="6520358" y="2400429"/>
            <a:chExt cx="2680928" cy="860018"/>
          </a:xfrm>
        </p:grpSpPr>
        <p:grpSp>
          <p:nvGrpSpPr>
            <p:cNvPr id="78" name="Groupe 77">
              <a:extLst>
                <a:ext uri="{FF2B5EF4-FFF2-40B4-BE49-F238E27FC236}">
                  <a16:creationId xmlns:a16="http://schemas.microsoft.com/office/drawing/2014/main" id="{4703BF9C-C7B6-461D-88DD-07571C7928C7}"/>
                </a:ext>
              </a:extLst>
            </p:cNvPr>
            <p:cNvGrpSpPr/>
            <p:nvPr/>
          </p:nvGrpSpPr>
          <p:grpSpPr>
            <a:xfrm>
              <a:off x="7008592" y="2400429"/>
              <a:ext cx="2192694" cy="860018"/>
              <a:chOff x="6407022" y="1912872"/>
              <a:chExt cx="2192694" cy="985254"/>
            </a:xfrm>
          </p:grpSpPr>
          <p:cxnSp>
            <p:nvCxnSpPr>
              <p:cNvPr id="80" name="Connecteur droit avec flèche 79">
                <a:extLst>
                  <a:ext uri="{FF2B5EF4-FFF2-40B4-BE49-F238E27FC236}">
                    <a16:creationId xmlns:a16="http://schemas.microsoft.com/office/drawing/2014/main" id="{F38EDCA5-C22C-7864-BAE6-17562629DC24}"/>
                  </a:ext>
                </a:extLst>
              </p:cNvPr>
              <p:cNvCxnSpPr>
                <a:cxnSpLocks/>
                <a:stCxn id="84" idx="2"/>
              </p:cNvCxnSpPr>
              <p:nvPr/>
            </p:nvCxnSpPr>
            <p:spPr>
              <a:xfrm>
                <a:off x="7480042" y="1912872"/>
                <a:ext cx="0" cy="404019"/>
              </a:xfrm>
              <a:prstGeom prst="straightConnector1">
                <a:avLst/>
              </a:prstGeom>
              <a:ln w="28575">
                <a:solidFill>
                  <a:srgbClr val="D7826B"/>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 coins arrondis 80">
                <a:extLst>
                  <a:ext uri="{FF2B5EF4-FFF2-40B4-BE49-F238E27FC236}">
                    <a16:creationId xmlns:a16="http://schemas.microsoft.com/office/drawing/2014/main" id="{5B8E1BF0-F516-7963-037F-853473214918}"/>
                  </a:ext>
                </a:extLst>
              </p:cNvPr>
              <p:cNvSpPr/>
              <p:nvPr/>
            </p:nvSpPr>
            <p:spPr>
              <a:xfrm>
                <a:off x="6407022" y="2316891"/>
                <a:ext cx="2192694" cy="581235"/>
              </a:xfrm>
              <a:prstGeom prst="roundRect">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a:solidFill>
                      <a:schemeClr val="accent2">
                        <a:lumMod val="50000"/>
                      </a:schemeClr>
                    </a:solidFill>
                  </a:rPr>
                  <a:t>Ajustements IF</a:t>
                </a:r>
              </a:p>
            </p:txBody>
          </p:sp>
        </p:grpSp>
        <p:sp>
          <p:nvSpPr>
            <p:cNvPr id="4" name="TextBox 3">
              <a:extLst>
                <a:ext uri="{FF2B5EF4-FFF2-40B4-BE49-F238E27FC236}">
                  <a16:creationId xmlns:a16="http://schemas.microsoft.com/office/drawing/2014/main" id="{A93F37EE-4C8D-A8F9-6DEC-D9F57108D2BD}"/>
                </a:ext>
              </a:extLst>
            </p:cNvPr>
            <p:cNvSpPr txBox="1"/>
            <p:nvPr/>
          </p:nvSpPr>
          <p:spPr>
            <a:xfrm>
              <a:off x="6520358" y="2418266"/>
              <a:ext cx="17240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Temps sur la </a:t>
              </a:r>
              <a:r>
                <a:rPr lang="en-US" sz="1400" i="1" err="1"/>
                <a:t>ligne</a:t>
              </a:r>
              <a:endParaRPr lang="en-US" sz="1400" i="1">
                <a:cs typeface="Calibri"/>
              </a:endParaRPr>
            </a:p>
          </p:txBody>
        </p:sp>
      </p:grpSp>
      <p:grpSp>
        <p:nvGrpSpPr>
          <p:cNvPr id="5" name="Groupe 4">
            <a:extLst>
              <a:ext uri="{FF2B5EF4-FFF2-40B4-BE49-F238E27FC236}">
                <a16:creationId xmlns:a16="http://schemas.microsoft.com/office/drawing/2014/main" id="{A35D5610-5FBC-5247-8AF1-AE59BB568BBB}"/>
              </a:ext>
            </a:extLst>
          </p:cNvPr>
          <p:cNvGrpSpPr/>
          <p:nvPr/>
        </p:nvGrpSpPr>
        <p:grpSpPr>
          <a:xfrm>
            <a:off x="8657139" y="2400428"/>
            <a:ext cx="2247196" cy="1880283"/>
            <a:chOff x="8657139" y="2400428"/>
            <a:chExt cx="2247196" cy="1880283"/>
          </a:xfrm>
        </p:grpSpPr>
        <p:grpSp>
          <p:nvGrpSpPr>
            <p:cNvPr id="74" name="Groupe 73">
              <a:extLst>
                <a:ext uri="{FF2B5EF4-FFF2-40B4-BE49-F238E27FC236}">
                  <a16:creationId xmlns:a16="http://schemas.microsoft.com/office/drawing/2014/main" id="{62DF891D-677A-705C-2175-D026E22E8ABC}"/>
                </a:ext>
              </a:extLst>
            </p:cNvPr>
            <p:cNvGrpSpPr/>
            <p:nvPr/>
          </p:nvGrpSpPr>
          <p:grpSpPr>
            <a:xfrm>
              <a:off x="8657139" y="2400428"/>
              <a:ext cx="1988855" cy="1880283"/>
              <a:chOff x="8881189" y="1912871"/>
              <a:chExt cx="2192694" cy="2154090"/>
            </a:xfrm>
          </p:grpSpPr>
          <p:sp>
            <p:nvSpPr>
              <p:cNvPr id="76" name="Rectangle : coins arrondis 75">
                <a:hlinkClick r:id="" action="ppaction://noaction"/>
                <a:extLst>
                  <a:ext uri="{FF2B5EF4-FFF2-40B4-BE49-F238E27FC236}">
                    <a16:creationId xmlns:a16="http://schemas.microsoft.com/office/drawing/2014/main" id="{B86DEBC1-6614-DF9A-AC05-712987E25930}"/>
                  </a:ext>
                </a:extLst>
              </p:cNvPr>
              <p:cNvSpPr/>
              <p:nvPr/>
            </p:nvSpPr>
            <p:spPr>
              <a:xfrm>
                <a:off x="8881189" y="3485726"/>
                <a:ext cx="2192694" cy="581235"/>
              </a:xfrm>
              <a:prstGeom prst="roundRect">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a:solidFill>
                      <a:schemeClr val="accent2">
                        <a:lumMod val="50000"/>
                      </a:schemeClr>
                    </a:solidFill>
                  </a:rPr>
                  <a:t>Ajustements défauts</a:t>
                </a:r>
              </a:p>
            </p:txBody>
          </p:sp>
          <p:cxnSp>
            <p:nvCxnSpPr>
              <p:cNvPr id="77" name="Connecteur droit avec flèche 76">
                <a:extLst>
                  <a:ext uri="{FF2B5EF4-FFF2-40B4-BE49-F238E27FC236}">
                    <a16:creationId xmlns:a16="http://schemas.microsoft.com/office/drawing/2014/main" id="{013297F9-378C-4864-6615-74F0E9BAEFD0}"/>
                  </a:ext>
                </a:extLst>
              </p:cNvPr>
              <p:cNvCxnSpPr>
                <a:cxnSpLocks/>
                <a:stCxn id="83" idx="2"/>
                <a:endCxn id="76" idx="0"/>
              </p:cNvCxnSpPr>
              <p:nvPr/>
            </p:nvCxnSpPr>
            <p:spPr>
              <a:xfrm>
                <a:off x="9977536" y="1912871"/>
                <a:ext cx="0" cy="1572855"/>
              </a:xfrm>
              <a:prstGeom prst="straightConnector1">
                <a:avLst/>
              </a:prstGeom>
              <a:ln w="28575">
                <a:solidFill>
                  <a:srgbClr val="D7826B"/>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D0B1ACDD-F2F6-AADD-73C9-36A5732A4FD8}"/>
                </a:ext>
              </a:extLst>
            </p:cNvPr>
            <p:cNvSpPr txBox="1"/>
            <p:nvPr/>
          </p:nvSpPr>
          <p:spPr>
            <a:xfrm>
              <a:off x="9637510" y="2786172"/>
              <a:ext cx="126682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err="1"/>
                <a:t>Regroupement</a:t>
              </a:r>
              <a:r>
                <a:rPr lang="en-US" sz="1400" i="1"/>
                <a:t> des </a:t>
              </a:r>
              <a:r>
                <a:rPr lang="en-US" sz="1400" i="1" err="1"/>
                <a:t>défauts</a:t>
              </a:r>
              <a:r>
                <a:rPr lang="en-US" sz="1400" i="1"/>
                <a:t> d'un </a:t>
              </a:r>
              <a:r>
                <a:rPr lang="en-US" sz="1400" i="1" err="1"/>
                <a:t>même</a:t>
              </a:r>
              <a:r>
                <a:rPr lang="en-US" sz="1400" i="1"/>
                <a:t> relevé</a:t>
              </a:r>
              <a:endParaRPr lang="en-US" sz="1400" i="1">
                <a:ea typeface="Calibri"/>
                <a:cs typeface="Calibri"/>
              </a:endParaRPr>
            </a:p>
          </p:txBody>
        </p:sp>
      </p:grpSp>
      <p:sp>
        <p:nvSpPr>
          <p:cNvPr id="8" name="TextBox 7">
            <a:extLst>
              <a:ext uri="{FF2B5EF4-FFF2-40B4-BE49-F238E27FC236}">
                <a16:creationId xmlns:a16="http://schemas.microsoft.com/office/drawing/2014/main" id="{301DC2DE-AE85-6238-804F-D40D6C9E7557}"/>
              </a:ext>
            </a:extLst>
          </p:cNvPr>
          <p:cNvSpPr txBox="1"/>
          <p:nvPr/>
        </p:nvSpPr>
        <p:spPr>
          <a:xfrm>
            <a:off x="9501185" y="5093865"/>
            <a:ext cx="22955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err="1"/>
              <a:t>Regroupement</a:t>
            </a:r>
            <a:r>
              <a:rPr lang="en-US" sz="1400" i="1"/>
              <a:t> sur </a:t>
            </a:r>
            <a:r>
              <a:rPr lang="en-US" sz="1400" i="1" err="1"/>
              <a:t>l'heure</a:t>
            </a:r>
            <a:r>
              <a:rPr lang="en-US" sz="1400" i="1"/>
              <a:t> </a:t>
            </a:r>
            <a:endParaRPr lang="en-US" i="1"/>
          </a:p>
        </p:txBody>
      </p:sp>
      <p:sp>
        <p:nvSpPr>
          <p:cNvPr id="10" name="TextBox 9">
            <a:extLst>
              <a:ext uri="{FF2B5EF4-FFF2-40B4-BE49-F238E27FC236}">
                <a16:creationId xmlns:a16="http://schemas.microsoft.com/office/drawing/2014/main" id="{ED74DA63-C666-C676-6331-96A9BDEAE4A5}"/>
              </a:ext>
            </a:extLst>
          </p:cNvPr>
          <p:cNvSpPr txBox="1"/>
          <p:nvPr/>
        </p:nvSpPr>
        <p:spPr>
          <a:xfrm>
            <a:off x="4872035" y="5379615"/>
            <a:ext cx="158115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err="1">
                <a:ea typeface="Calibri"/>
                <a:cs typeface="Calibri"/>
              </a:rPr>
              <a:t>Regroupement</a:t>
            </a:r>
            <a:r>
              <a:rPr lang="en-US" sz="1400" i="1">
                <a:ea typeface="Calibri"/>
                <a:cs typeface="Calibri"/>
              </a:rPr>
              <a:t> par </a:t>
            </a:r>
            <a:r>
              <a:rPr lang="en-US" sz="1400" i="1" err="1">
                <a:ea typeface="Calibri"/>
                <a:cs typeface="Calibri"/>
              </a:rPr>
              <a:t>Code_OF</a:t>
            </a:r>
            <a:r>
              <a:rPr lang="en-US" sz="1400" i="1">
                <a:ea typeface="Calibri"/>
                <a:cs typeface="Calibri"/>
              </a:rPr>
              <a:t> et Bulletin</a:t>
            </a:r>
          </a:p>
        </p:txBody>
      </p:sp>
      <p:sp>
        <p:nvSpPr>
          <p:cNvPr id="14" name="TextBox 13">
            <a:extLst>
              <a:ext uri="{FF2B5EF4-FFF2-40B4-BE49-F238E27FC236}">
                <a16:creationId xmlns:a16="http://schemas.microsoft.com/office/drawing/2014/main" id="{9A09B252-F83A-9582-A021-7A9FD2E61341}"/>
              </a:ext>
            </a:extLst>
          </p:cNvPr>
          <p:cNvSpPr txBox="1"/>
          <p:nvPr/>
        </p:nvSpPr>
        <p:spPr>
          <a:xfrm>
            <a:off x="4108639" y="6478823"/>
            <a:ext cx="4609729" cy="3744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lnSpc>
                <a:spcPts val="2300"/>
              </a:lnSpc>
              <a:buFont typeface="Wingdings,Sans-Serif"/>
              <a:buChar char="Ø"/>
            </a:pPr>
            <a:r>
              <a:rPr lang="en-US" i="1"/>
              <a:t>Une </a:t>
            </a:r>
            <a:r>
              <a:rPr lang="en-US" i="1" err="1"/>
              <a:t>ligne</a:t>
            </a:r>
            <a:r>
              <a:rPr lang="en-US" i="1"/>
              <a:t> = un </a:t>
            </a:r>
            <a:r>
              <a:rPr lang="en-US" i="1" err="1"/>
              <a:t>individu</a:t>
            </a:r>
            <a:r>
              <a:rPr lang="en-US" i="1"/>
              <a:t> = un lot de chips</a:t>
            </a:r>
            <a:endParaRPr lang="en-US" i="1">
              <a:cs typeface="Calibri"/>
            </a:endParaRPr>
          </a:p>
        </p:txBody>
      </p:sp>
    </p:spTree>
    <p:extLst>
      <p:ext uri="{BB962C8B-B14F-4D97-AF65-F5344CB8AC3E}">
        <p14:creationId xmlns:p14="http://schemas.microsoft.com/office/powerpoint/2010/main" val="388906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up)">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wipe(up)">
                                      <p:cBhvr>
                                        <p:cTn id="34" dur="500"/>
                                        <p:tgtEl>
                                          <p:spTgt spid="68"/>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500"/>
                                        <p:tgtEl>
                                          <p:spTgt spid="51"/>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up)">
                                      <p:cBhvr>
                                        <p:cTn id="46" dur="500"/>
                                        <p:tgtEl>
                                          <p:spTgt spid="61"/>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up)">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3" grpId="0"/>
      <p:bldP spid="8" grpId="0"/>
      <p:bldP spid="10"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DABBE60-07E4-A054-45CC-A7BA8D256FBD}"/>
              </a:ext>
            </a:extLst>
          </p:cNvPr>
          <p:cNvSpPr>
            <a:spLocks noGrp="1"/>
          </p:cNvSpPr>
          <p:nvPr>
            <p:ph type="sldNum" sz="quarter" idx="12"/>
          </p:nvPr>
        </p:nvSpPr>
        <p:spPr>
          <a:xfrm>
            <a:off x="9448800" y="6492875"/>
            <a:ext cx="2743200" cy="365125"/>
          </a:xfrm>
        </p:spPr>
        <p:txBody>
          <a:bodyPr/>
          <a:lstStyle/>
          <a:p>
            <a:fld id="{21D9F5FE-0FED-4652-B94E-2573D89FB861}" type="slidenum">
              <a:rPr lang="fr-FR" smtClean="0"/>
              <a:t>47</a:t>
            </a:fld>
            <a:endParaRPr lang="fr-FR"/>
          </a:p>
        </p:txBody>
      </p:sp>
      <p:grpSp>
        <p:nvGrpSpPr>
          <p:cNvPr id="5" name="Groupe 4">
            <a:extLst>
              <a:ext uri="{FF2B5EF4-FFF2-40B4-BE49-F238E27FC236}">
                <a16:creationId xmlns:a16="http://schemas.microsoft.com/office/drawing/2014/main" id="{E42B6E06-6E60-017F-03F6-2A069829F5E5}"/>
              </a:ext>
            </a:extLst>
          </p:cNvPr>
          <p:cNvGrpSpPr/>
          <p:nvPr/>
        </p:nvGrpSpPr>
        <p:grpSpPr>
          <a:xfrm>
            <a:off x="6551665" y="2004142"/>
            <a:ext cx="5467013" cy="3967329"/>
            <a:chOff x="6326888" y="3013574"/>
            <a:chExt cx="4970654" cy="3653689"/>
          </a:xfrm>
        </p:grpSpPr>
        <p:grpSp>
          <p:nvGrpSpPr>
            <p:cNvPr id="6" name="Group 25">
              <a:extLst>
                <a:ext uri="{FF2B5EF4-FFF2-40B4-BE49-F238E27FC236}">
                  <a16:creationId xmlns:a16="http://schemas.microsoft.com/office/drawing/2014/main" id="{D804379B-5EBA-764F-039D-BAE5339AE9CD}"/>
                </a:ext>
              </a:extLst>
            </p:cNvPr>
            <p:cNvGrpSpPr/>
            <p:nvPr/>
          </p:nvGrpSpPr>
          <p:grpSpPr>
            <a:xfrm>
              <a:off x="6326888" y="3013574"/>
              <a:ext cx="4970654" cy="3653689"/>
              <a:chOff x="6326888" y="3013574"/>
              <a:chExt cx="4970654" cy="3653689"/>
            </a:xfrm>
          </p:grpSpPr>
          <p:grpSp>
            <p:nvGrpSpPr>
              <p:cNvPr id="8" name="Group 22">
                <a:extLst>
                  <a:ext uri="{FF2B5EF4-FFF2-40B4-BE49-F238E27FC236}">
                    <a16:creationId xmlns:a16="http://schemas.microsoft.com/office/drawing/2014/main" id="{A4E7FDF2-C530-DC8A-836A-C860C0F63A17}"/>
                  </a:ext>
                </a:extLst>
              </p:cNvPr>
              <p:cNvGrpSpPr/>
              <p:nvPr/>
            </p:nvGrpSpPr>
            <p:grpSpPr>
              <a:xfrm>
                <a:off x="6326888" y="3013574"/>
                <a:ext cx="4970654" cy="3653689"/>
                <a:chOff x="6326888" y="3013574"/>
                <a:chExt cx="4970654" cy="3653689"/>
              </a:xfrm>
            </p:grpSpPr>
            <p:grpSp>
              <p:nvGrpSpPr>
                <p:cNvPr id="11" name="Group 18">
                  <a:extLst>
                    <a:ext uri="{FF2B5EF4-FFF2-40B4-BE49-F238E27FC236}">
                      <a16:creationId xmlns:a16="http://schemas.microsoft.com/office/drawing/2014/main" id="{B8CD4759-499F-442A-A4A1-9CA7EF5D9F4F}"/>
                    </a:ext>
                  </a:extLst>
                </p:cNvPr>
                <p:cNvGrpSpPr/>
                <p:nvPr/>
              </p:nvGrpSpPr>
              <p:grpSpPr>
                <a:xfrm>
                  <a:off x="6326888" y="3013574"/>
                  <a:ext cx="4970654" cy="3653689"/>
                  <a:chOff x="6307838" y="3013574"/>
                  <a:chExt cx="4970654" cy="3653689"/>
                </a:xfrm>
              </p:grpSpPr>
              <p:grpSp>
                <p:nvGrpSpPr>
                  <p:cNvPr id="15" name="Group 12">
                    <a:extLst>
                      <a:ext uri="{FF2B5EF4-FFF2-40B4-BE49-F238E27FC236}">
                        <a16:creationId xmlns:a16="http://schemas.microsoft.com/office/drawing/2014/main" id="{0807F7C4-2F50-470C-AC55-1B22143877F9}"/>
                      </a:ext>
                    </a:extLst>
                  </p:cNvPr>
                  <p:cNvGrpSpPr/>
                  <p:nvPr/>
                </p:nvGrpSpPr>
                <p:grpSpPr>
                  <a:xfrm>
                    <a:off x="6307838" y="3013574"/>
                    <a:ext cx="4970654" cy="3653689"/>
                    <a:chOff x="6307838" y="3013574"/>
                    <a:chExt cx="4970654" cy="3653689"/>
                  </a:xfrm>
                </p:grpSpPr>
                <p:pic>
                  <p:nvPicPr>
                    <p:cNvPr id="19" name="Picture 2">
                      <a:extLst>
                        <a:ext uri="{FF2B5EF4-FFF2-40B4-BE49-F238E27FC236}">
                          <a16:creationId xmlns:a16="http://schemas.microsoft.com/office/drawing/2014/main" id="{FB5354D1-5CBB-F953-6015-FDAE70662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7838" y="3347207"/>
                      <a:ext cx="4970654" cy="332005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a:extLst>
                        <a:ext uri="{FF2B5EF4-FFF2-40B4-BE49-F238E27FC236}">
                          <a16:creationId xmlns:a16="http://schemas.microsoft.com/office/drawing/2014/main" id="{E3105173-275C-FF68-98B7-5E04D4F9EEBB}"/>
                        </a:ext>
                      </a:extLst>
                    </p:cNvPr>
                    <p:cNvPicPr>
                      <a:picLocks noChangeAspect="1"/>
                    </p:cNvPicPr>
                    <p:nvPr/>
                  </p:nvPicPr>
                  <p:blipFill rotWithShape="1">
                    <a:blip r:embed="rId3"/>
                    <a:srcRect l="45877" r="19790" b="83246"/>
                    <a:stretch/>
                  </p:blipFill>
                  <p:spPr>
                    <a:xfrm>
                      <a:off x="7542147" y="3013574"/>
                      <a:ext cx="2182797" cy="610471"/>
                    </a:xfrm>
                    <a:prstGeom prst="rect">
                      <a:avLst/>
                    </a:prstGeom>
                  </p:spPr>
                </p:pic>
              </p:grpSp>
              <p:sp>
                <p:nvSpPr>
                  <p:cNvPr id="16" name="TextBox 14">
                    <a:extLst>
                      <a:ext uri="{FF2B5EF4-FFF2-40B4-BE49-F238E27FC236}">
                        <a16:creationId xmlns:a16="http://schemas.microsoft.com/office/drawing/2014/main" id="{56C240EE-FCEB-F2F0-56C9-72F24A428651}"/>
                      </a:ext>
                    </a:extLst>
                  </p:cNvPr>
                  <p:cNvSpPr txBox="1"/>
                  <p:nvPr/>
                </p:nvSpPr>
                <p:spPr>
                  <a:xfrm>
                    <a:off x="6414129" y="4043174"/>
                    <a:ext cx="67775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highlight>
                          <a:srgbClr val="FFFFFF"/>
                        </a:highlight>
                      </a:rPr>
                      <a:t>Arbre</a:t>
                    </a:r>
                    <a:r>
                      <a:rPr lang="en-US" sz="1200">
                        <a:highlight>
                          <a:srgbClr val="FFFFFF"/>
                        </a:highlight>
                      </a:rPr>
                      <a:t> 1</a:t>
                    </a:r>
                    <a:endParaRPr lang="en-US"/>
                  </a:p>
                </p:txBody>
              </p:sp>
              <p:sp>
                <p:nvSpPr>
                  <p:cNvPr id="17" name="TextBox 15">
                    <a:extLst>
                      <a:ext uri="{FF2B5EF4-FFF2-40B4-BE49-F238E27FC236}">
                        <a16:creationId xmlns:a16="http://schemas.microsoft.com/office/drawing/2014/main" id="{961A4182-E2FB-33D0-1948-63E2EB76AF82}"/>
                      </a:ext>
                    </a:extLst>
                  </p:cNvPr>
                  <p:cNvSpPr txBox="1"/>
                  <p:nvPr/>
                </p:nvSpPr>
                <p:spPr>
                  <a:xfrm>
                    <a:off x="7955787" y="4043174"/>
                    <a:ext cx="67775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highlight>
                          <a:srgbClr val="FFFFFF"/>
                        </a:highlight>
                      </a:rPr>
                      <a:t>Arbre</a:t>
                    </a:r>
                    <a:r>
                      <a:rPr lang="en-US" sz="1200">
                        <a:highlight>
                          <a:srgbClr val="FFFFFF"/>
                        </a:highlight>
                      </a:rPr>
                      <a:t> 2</a:t>
                    </a:r>
                  </a:p>
                </p:txBody>
              </p:sp>
              <p:sp>
                <p:nvSpPr>
                  <p:cNvPr id="18" name="TextBox 16">
                    <a:extLst>
                      <a:ext uri="{FF2B5EF4-FFF2-40B4-BE49-F238E27FC236}">
                        <a16:creationId xmlns:a16="http://schemas.microsoft.com/office/drawing/2014/main" id="{ECF83E47-9B67-F4C4-6A85-30AA82809FA7}"/>
                      </a:ext>
                    </a:extLst>
                  </p:cNvPr>
                  <p:cNvSpPr txBox="1"/>
                  <p:nvPr/>
                </p:nvSpPr>
                <p:spPr>
                  <a:xfrm>
                    <a:off x="9811628" y="4042041"/>
                    <a:ext cx="94445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ighlight>
                          <a:srgbClr val="FFFFFF"/>
                        </a:highlight>
                      </a:rPr>
                      <a:t>Arbre 600</a:t>
                    </a:r>
                    <a:endParaRPr lang="en-US"/>
                  </a:p>
                </p:txBody>
              </p:sp>
            </p:grpSp>
            <p:sp>
              <p:nvSpPr>
                <p:cNvPr id="12" name="Rectangle 11">
                  <a:extLst>
                    <a:ext uri="{FF2B5EF4-FFF2-40B4-BE49-F238E27FC236}">
                      <a16:creationId xmlns:a16="http://schemas.microsoft.com/office/drawing/2014/main" id="{7BBAA56F-1C98-C08E-C6EB-AFAC4E28BB1A}"/>
                    </a:ext>
                  </a:extLst>
                </p:cNvPr>
                <p:cNvSpPr/>
                <p:nvPr/>
              </p:nvSpPr>
              <p:spPr>
                <a:xfrm>
                  <a:off x="6591300" y="5219700"/>
                  <a:ext cx="962025" cy="200025"/>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err="1">
                      <a:solidFill>
                        <a:schemeClr val="tx1"/>
                      </a:solidFill>
                      <a:ea typeface="Calibri"/>
                      <a:cs typeface="Calibri"/>
                    </a:rPr>
                    <a:t>Prédiction</a:t>
                  </a:r>
                  <a:r>
                    <a:rPr lang="en-US" sz="1200" b="1">
                      <a:solidFill>
                        <a:schemeClr val="tx1"/>
                      </a:solidFill>
                      <a:ea typeface="Calibri"/>
                      <a:cs typeface="Calibri"/>
                    </a:rPr>
                    <a:t> 1</a:t>
                  </a:r>
                </a:p>
              </p:txBody>
            </p:sp>
            <p:sp>
              <p:nvSpPr>
                <p:cNvPr id="13" name="Rectangle 12">
                  <a:extLst>
                    <a:ext uri="{FF2B5EF4-FFF2-40B4-BE49-F238E27FC236}">
                      <a16:creationId xmlns:a16="http://schemas.microsoft.com/office/drawing/2014/main" id="{464ABECE-BF24-BAEC-87A0-F40EB3ADF262}"/>
                    </a:ext>
                  </a:extLst>
                </p:cNvPr>
                <p:cNvSpPr/>
                <p:nvPr/>
              </p:nvSpPr>
              <p:spPr>
                <a:xfrm>
                  <a:off x="7877175" y="5219700"/>
                  <a:ext cx="962025" cy="200025"/>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err="1">
                      <a:solidFill>
                        <a:schemeClr val="tx1"/>
                      </a:solidFill>
                      <a:ea typeface="Calibri"/>
                      <a:cs typeface="Calibri"/>
                    </a:rPr>
                    <a:t>Prédiction</a:t>
                  </a:r>
                  <a:r>
                    <a:rPr lang="en-US" sz="1200" b="1">
                      <a:solidFill>
                        <a:schemeClr val="tx1"/>
                      </a:solidFill>
                      <a:ea typeface="Calibri"/>
                      <a:cs typeface="Calibri"/>
                    </a:rPr>
                    <a:t> 2</a:t>
                  </a:r>
                </a:p>
              </p:txBody>
            </p:sp>
            <p:sp>
              <p:nvSpPr>
                <p:cNvPr id="14" name="Rectangle 13">
                  <a:extLst>
                    <a:ext uri="{FF2B5EF4-FFF2-40B4-BE49-F238E27FC236}">
                      <a16:creationId xmlns:a16="http://schemas.microsoft.com/office/drawing/2014/main" id="{F197CA01-A70D-8BE2-F885-9455479F1AF5}"/>
                    </a:ext>
                  </a:extLst>
                </p:cNvPr>
                <p:cNvSpPr/>
                <p:nvPr/>
              </p:nvSpPr>
              <p:spPr>
                <a:xfrm>
                  <a:off x="10144125" y="5219700"/>
                  <a:ext cx="1152525" cy="200025"/>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err="1">
                      <a:solidFill>
                        <a:schemeClr val="tx1"/>
                      </a:solidFill>
                      <a:ea typeface="Calibri"/>
                      <a:cs typeface="Calibri"/>
                    </a:rPr>
                    <a:t>Prédiction</a:t>
                  </a:r>
                  <a:r>
                    <a:rPr lang="en-US" sz="1200" b="1">
                      <a:solidFill>
                        <a:schemeClr val="tx1"/>
                      </a:solidFill>
                      <a:ea typeface="Calibri"/>
                      <a:cs typeface="Calibri"/>
                    </a:rPr>
                    <a:t> 600</a:t>
                  </a:r>
                </a:p>
              </p:txBody>
            </p:sp>
          </p:grpSp>
          <p:sp>
            <p:nvSpPr>
              <p:cNvPr id="9" name="Rectangle 8">
                <a:extLst>
                  <a:ext uri="{FF2B5EF4-FFF2-40B4-BE49-F238E27FC236}">
                    <a16:creationId xmlns:a16="http://schemas.microsoft.com/office/drawing/2014/main" id="{4FB9D921-EA0B-0E7A-D759-1073CCD61E0A}"/>
                  </a:ext>
                </a:extLst>
              </p:cNvPr>
              <p:cNvSpPr/>
              <p:nvPr/>
            </p:nvSpPr>
            <p:spPr>
              <a:xfrm>
                <a:off x="7991475" y="5656693"/>
                <a:ext cx="1914525" cy="353582"/>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a:solidFill>
                      <a:schemeClr val="tx1"/>
                    </a:solidFill>
                    <a:ea typeface="Calibri"/>
                    <a:cs typeface="Calibri"/>
                  </a:rPr>
                  <a:t>Moyenne de </a:t>
                </a:r>
                <a:r>
                  <a:rPr lang="en-US" sz="1200" b="1" err="1">
                    <a:solidFill>
                      <a:schemeClr val="tx1"/>
                    </a:solidFill>
                    <a:ea typeface="Calibri"/>
                    <a:cs typeface="Calibri"/>
                  </a:rPr>
                  <a:t>l'ensemble</a:t>
                </a:r>
                <a:r>
                  <a:rPr lang="en-US" sz="1200" b="1">
                    <a:solidFill>
                      <a:schemeClr val="tx1"/>
                    </a:solidFill>
                    <a:ea typeface="Calibri"/>
                    <a:cs typeface="Calibri"/>
                  </a:rPr>
                  <a:t> des </a:t>
                </a:r>
                <a:r>
                  <a:rPr lang="en-US" sz="1200" b="1" err="1">
                    <a:solidFill>
                      <a:schemeClr val="tx1"/>
                    </a:solidFill>
                    <a:ea typeface="Calibri"/>
                    <a:cs typeface="Calibri"/>
                  </a:rPr>
                  <a:t>prédictions</a:t>
                </a:r>
              </a:p>
            </p:txBody>
          </p:sp>
          <p:sp>
            <p:nvSpPr>
              <p:cNvPr id="10" name="Rectangle 9">
                <a:extLst>
                  <a:ext uri="{FF2B5EF4-FFF2-40B4-BE49-F238E27FC236}">
                    <a16:creationId xmlns:a16="http://schemas.microsoft.com/office/drawing/2014/main" id="{3BB098E9-F966-4FEA-035C-F0DDA6695F09}"/>
                  </a:ext>
                </a:extLst>
              </p:cNvPr>
              <p:cNvSpPr/>
              <p:nvPr/>
            </p:nvSpPr>
            <p:spPr>
              <a:xfrm>
                <a:off x="8288655" y="6165215"/>
                <a:ext cx="1378585" cy="433705"/>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err="1">
                    <a:solidFill>
                      <a:schemeClr val="tx1"/>
                    </a:solidFill>
                    <a:ea typeface="Calibri"/>
                    <a:cs typeface="Calibri"/>
                  </a:rPr>
                  <a:t>Résultat</a:t>
                </a:r>
                <a:r>
                  <a:rPr lang="en-US" sz="1200" b="1">
                    <a:solidFill>
                      <a:schemeClr val="tx1"/>
                    </a:solidFill>
                    <a:ea typeface="Calibri"/>
                    <a:cs typeface="Calibri"/>
                  </a:rPr>
                  <a:t> de la </a:t>
                </a:r>
                <a:r>
                  <a:rPr lang="en-US" sz="1200" b="1" err="1">
                    <a:solidFill>
                      <a:schemeClr val="tx1"/>
                    </a:solidFill>
                    <a:ea typeface="Calibri"/>
                    <a:cs typeface="Calibri"/>
                  </a:rPr>
                  <a:t>forêt</a:t>
                </a:r>
                <a:r>
                  <a:rPr lang="en-US" sz="1200" b="1">
                    <a:solidFill>
                      <a:schemeClr val="tx1"/>
                    </a:solidFill>
                    <a:ea typeface="Calibri"/>
                    <a:cs typeface="Calibri"/>
                  </a:rPr>
                  <a:t> </a:t>
                </a:r>
                <a:r>
                  <a:rPr lang="en-US" sz="1200" b="1" err="1">
                    <a:solidFill>
                      <a:schemeClr val="tx1"/>
                    </a:solidFill>
                    <a:ea typeface="Calibri"/>
                    <a:cs typeface="Calibri"/>
                  </a:rPr>
                  <a:t>aléatoire</a:t>
                </a:r>
              </a:p>
            </p:txBody>
          </p:sp>
        </p:grpSp>
        <p:sp>
          <p:nvSpPr>
            <p:cNvPr id="7" name="TextBox 27">
              <a:extLst>
                <a:ext uri="{FF2B5EF4-FFF2-40B4-BE49-F238E27FC236}">
                  <a16:creationId xmlns:a16="http://schemas.microsoft.com/office/drawing/2014/main" id="{891F09E5-044E-F935-BA99-BFD032F65EBE}"/>
                </a:ext>
              </a:extLst>
            </p:cNvPr>
            <p:cNvSpPr txBox="1"/>
            <p:nvPr/>
          </p:nvSpPr>
          <p:spPr>
            <a:xfrm>
              <a:off x="8860185" y="3116710"/>
              <a:ext cx="97049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ighlight>
                    <a:srgbClr val="FFFFFF"/>
                  </a:highlight>
                </a:rPr>
                <a:t>Jeu de données</a:t>
              </a:r>
              <a:endParaRPr lang="en-US" sz="1200">
                <a:highlight>
                  <a:srgbClr val="FFFFFF"/>
                </a:highlight>
                <a:ea typeface="Calibri"/>
                <a:cs typeface="Calibri"/>
              </a:endParaRPr>
            </a:p>
          </p:txBody>
        </p:sp>
      </p:grpSp>
      <p:sp>
        <p:nvSpPr>
          <p:cNvPr id="22" name="TextBox 9">
            <a:extLst>
              <a:ext uri="{FF2B5EF4-FFF2-40B4-BE49-F238E27FC236}">
                <a16:creationId xmlns:a16="http://schemas.microsoft.com/office/drawing/2014/main" id="{A276B0F3-3163-5097-BB4B-1A829442F235}"/>
              </a:ext>
            </a:extLst>
          </p:cNvPr>
          <p:cNvSpPr txBox="1"/>
          <p:nvPr/>
        </p:nvSpPr>
        <p:spPr>
          <a:xfrm>
            <a:off x="513126" y="1827827"/>
            <a:ext cx="5467013"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err="1">
                <a:solidFill>
                  <a:srgbClr val="FECF45"/>
                </a:solidFill>
              </a:rPr>
              <a:t>Forêts</a:t>
            </a:r>
            <a:r>
              <a:rPr lang="en-US" sz="2400" b="1">
                <a:solidFill>
                  <a:srgbClr val="FECF45"/>
                </a:solidFill>
              </a:rPr>
              <a:t> </a:t>
            </a:r>
            <a:r>
              <a:rPr lang="en-US" sz="2400" b="1" err="1">
                <a:solidFill>
                  <a:srgbClr val="FECF45"/>
                </a:solidFill>
              </a:rPr>
              <a:t>aléatoires</a:t>
            </a:r>
            <a:r>
              <a:rPr lang="en-US" sz="2400" b="1">
                <a:solidFill>
                  <a:srgbClr val="FECF45"/>
                </a:solidFill>
              </a:rPr>
              <a:t> :</a:t>
            </a:r>
          </a:p>
          <a:p>
            <a:pPr marL="285750" indent="-285750" algn="l">
              <a:buFont typeface="Wingdings" panose="05000000000000000000" pitchFamily="2" charset="2"/>
              <a:buChar char="Ø"/>
            </a:pPr>
            <a:endParaRPr lang="en-US">
              <a:solidFill>
                <a:schemeClr val="bg1"/>
              </a:solidFill>
              <a:ea typeface="Calibri"/>
              <a:cs typeface="Calibri"/>
            </a:endParaRPr>
          </a:p>
          <a:p>
            <a:pPr marL="285750" indent="-285750" algn="l">
              <a:buFont typeface="Wingdings" panose="05000000000000000000" pitchFamily="2" charset="2"/>
              <a:buChar char="Ø"/>
            </a:pPr>
            <a:r>
              <a:rPr lang="en-US" err="1">
                <a:solidFill>
                  <a:schemeClr val="bg1"/>
                </a:solidFill>
                <a:ea typeface="Calibri"/>
                <a:cs typeface="Calibri"/>
              </a:rPr>
              <a:t>Basé</a:t>
            </a:r>
            <a:r>
              <a:rPr lang="en-US">
                <a:solidFill>
                  <a:schemeClr val="bg1"/>
                </a:solidFill>
                <a:ea typeface="Calibri"/>
                <a:cs typeface="Calibri"/>
              </a:rPr>
              <a:t> sur un ensemble </a:t>
            </a:r>
            <a:r>
              <a:rPr lang="en-US" err="1">
                <a:solidFill>
                  <a:schemeClr val="bg1"/>
                </a:solidFill>
                <a:ea typeface="Calibri"/>
                <a:cs typeface="Calibri"/>
              </a:rPr>
              <a:t>d'arbres</a:t>
            </a:r>
            <a:r>
              <a:rPr lang="en-US">
                <a:solidFill>
                  <a:schemeClr val="bg1"/>
                </a:solidFill>
                <a:ea typeface="Calibri"/>
                <a:cs typeface="Calibri"/>
              </a:rPr>
              <a:t> de decision</a:t>
            </a:r>
          </a:p>
          <a:p>
            <a:pPr marL="285750" indent="-285750" algn="l">
              <a:buFont typeface="Wingdings" panose="05000000000000000000" pitchFamily="2" charset="2"/>
              <a:buChar char="Ø"/>
            </a:pPr>
            <a:endParaRPr lang="fr-FR" b="1" i="0">
              <a:solidFill>
                <a:schemeClr val="bg1"/>
              </a:solidFill>
              <a:effectLst/>
            </a:endParaRPr>
          </a:p>
          <a:p>
            <a:pPr marL="285750" indent="-285750" algn="l">
              <a:buFont typeface="Wingdings" panose="05000000000000000000" pitchFamily="2" charset="2"/>
              <a:buChar char="Ø"/>
            </a:pPr>
            <a:r>
              <a:rPr lang="fr-FR" b="1" i="0">
                <a:solidFill>
                  <a:schemeClr val="bg1"/>
                </a:solidFill>
                <a:effectLst/>
              </a:rPr>
              <a:t>Capture </a:t>
            </a:r>
            <a:r>
              <a:rPr lang="fr-FR" b="0" i="0">
                <a:solidFill>
                  <a:schemeClr val="bg1"/>
                </a:solidFill>
                <a:effectLst/>
              </a:rPr>
              <a:t>des relations complexes et non linéaires entre les variables, offrant ainsi une modélisation plus flexible</a:t>
            </a:r>
          </a:p>
          <a:p>
            <a:pPr marL="285750" indent="-285750" algn="l">
              <a:buFont typeface="Wingdings" panose="05000000000000000000" pitchFamily="2" charset="2"/>
              <a:buChar char="Ø"/>
            </a:pPr>
            <a:endParaRPr lang="fr-FR" b="0" i="0">
              <a:solidFill>
                <a:schemeClr val="bg1"/>
              </a:solidFill>
              <a:effectLst/>
            </a:endParaRPr>
          </a:p>
          <a:p>
            <a:pPr marL="285750" indent="-285750" algn="l">
              <a:buFont typeface="Wingdings" panose="05000000000000000000" pitchFamily="2" charset="2"/>
              <a:buChar char="Ø"/>
            </a:pPr>
            <a:r>
              <a:rPr lang="fr-FR" b="0" i="0">
                <a:solidFill>
                  <a:schemeClr val="bg1"/>
                </a:solidFill>
                <a:effectLst/>
              </a:rPr>
              <a:t>La stabilité de la prédiction est assurée en agrégeant les prédictions de multiples arbres, ce qui rend les forêts aléatoires moins sensibles aux variations dans les données</a:t>
            </a:r>
          </a:p>
          <a:p>
            <a:pPr marL="285750" indent="-285750" algn="l">
              <a:buFont typeface="Wingdings" panose="05000000000000000000" pitchFamily="2" charset="2"/>
              <a:buChar char="Ø"/>
            </a:pPr>
            <a:endParaRPr lang="fr-FR" b="0" i="0">
              <a:solidFill>
                <a:schemeClr val="bg1"/>
              </a:solidFill>
              <a:effectLst/>
            </a:endParaRPr>
          </a:p>
          <a:p>
            <a:pPr marL="285750" indent="-285750" algn="l">
              <a:buFont typeface="Wingdings" panose="05000000000000000000" pitchFamily="2" charset="2"/>
              <a:buChar char="Ø"/>
            </a:pPr>
            <a:r>
              <a:rPr lang="en-US" err="1">
                <a:solidFill>
                  <a:schemeClr val="bg1"/>
                </a:solidFill>
                <a:ea typeface="Calibri"/>
                <a:cs typeface="Calibri"/>
              </a:rPr>
              <a:t>Méthode</a:t>
            </a:r>
            <a:r>
              <a:rPr lang="en-US">
                <a:solidFill>
                  <a:schemeClr val="bg1"/>
                </a:solidFill>
                <a:ea typeface="Calibri"/>
                <a:cs typeface="Calibri"/>
              </a:rPr>
              <a:t> </a:t>
            </a:r>
            <a:r>
              <a:rPr lang="en-US" err="1">
                <a:solidFill>
                  <a:schemeClr val="bg1"/>
                </a:solidFill>
                <a:ea typeface="Calibri"/>
                <a:cs typeface="Calibri"/>
              </a:rPr>
              <a:t>robuste</a:t>
            </a:r>
            <a:r>
              <a:rPr lang="en-US">
                <a:solidFill>
                  <a:schemeClr val="bg1"/>
                </a:solidFill>
                <a:ea typeface="Calibri"/>
                <a:cs typeface="Calibri"/>
              </a:rPr>
              <a:t> et </a:t>
            </a:r>
            <a:r>
              <a:rPr lang="en-US" err="1">
                <a:solidFill>
                  <a:schemeClr val="bg1"/>
                </a:solidFill>
                <a:ea typeface="Calibri"/>
                <a:cs typeface="Calibri"/>
              </a:rPr>
              <a:t>efficace</a:t>
            </a:r>
            <a:endParaRPr lang="en-US">
              <a:solidFill>
                <a:schemeClr val="bg1"/>
              </a:solidFill>
              <a:ea typeface="Calibri"/>
              <a:cs typeface="Calibri"/>
            </a:endParaRPr>
          </a:p>
          <a:p>
            <a:endParaRPr lang="en-US">
              <a:solidFill>
                <a:schemeClr val="bg1"/>
              </a:solidFill>
              <a:ea typeface="Calibri"/>
              <a:cs typeface="Calibri"/>
            </a:endParaRPr>
          </a:p>
        </p:txBody>
      </p:sp>
      <p:sp>
        <p:nvSpPr>
          <p:cNvPr id="23" name="ZoneTexte 22">
            <a:extLst>
              <a:ext uri="{FF2B5EF4-FFF2-40B4-BE49-F238E27FC236}">
                <a16:creationId xmlns:a16="http://schemas.microsoft.com/office/drawing/2014/main" id="{B9D834CA-5FD1-99CA-A9FC-DADA416EF7C7}"/>
              </a:ext>
            </a:extLst>
          </p:cNvPr>
          <p:cNvSpPr txBox="1"/>
          <p:nvPr/>
        </p:nvSpPr>
        <p:spPr>
          <a:xfrm>
            <a:off x="1733848" y="39702"/>
            <a:ext cx="4991099" cy="1477328"/>
          </a:xfrm>
          <a:prstGeom prst="rect">
            <a:avLst/>
          </a:prstGeom>
          <a:noFill/>
        </p:spPr>
        <p:txBody>
          <a:bodyPr wrap="square" lIns="91440" tIns="45720" rIns="91440" bIns="45720" rtlCol="0" anchor="t">
            <a:spAutoFit/>
          </a:bodyPr>
          <a:lstStyle/>
          <a:p>
            <a:pPr algn="ctr"/>
            <a:r>
              <a:rPr lang="fr-FR" sz="4500">
                <a:solidFill>
                  <a:schemeClr val="bg1"/>
                </a:solidFill>
              </a:rPr>
              <a:t>Utilisation du Machine Learning</a:t>
            </a:r>
            <a:endParaRPr lang="fr-FR" sz="4500">
              <a:solidFill>
                <a:schemeClr val="bg1"/>
              </a:solidFill>
              <a:cs typeface="Calibri"/>
            </a:endParaRPr>
          </a:p>
        </p:txBody>
      </p:sp>
      <p:cxnSp>
        <p:nvCxnSpPr>
          <p:cNvPr id="24" name="Connecteur droit 23">
            <a:extLst>
              <a:ext uri="{FF2B5EF4-FFF2-40B4-BE49-F238E27FC236}">
                <a16:creationId xmlns:a16="http://schemas.microsoft.com/office/drawing/2014/main" id="{B9BF5F90-36A9-D003-0386-F2E5E8A10A72}"/>
              </a:ext>
            </a:extLst>
          </p:cNvPr>
          <p:cNvCxnSpPr/>
          <p:nvPr/>
        </p:nvCxnSpPr>
        <p:spPr>
          <a:xfrm>
            <a:off x="2614446" y="1579868"/>
            <a:ext cx="336497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5" name="Picture 2" descr="Altho — Wikipédia">
            <a:extLst>
              <a:ext uri="{FF2B5EF4-FFF2-40B4-BE49-F238E27FC236}">
                <a16:creationId xmlns:a16="http://schemas.microsoft.com/office/drawing/2014/main" id="{0C11F41D-0A51-2D83-83ED-2EE7C261CA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38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2" end="2"/>
                                            </p:txEl>
                                          </p:spTgt>
                                        </p:tgtEl>
                                        <p:attrNameLst>
                                          <p:attrName>style.visibility</p:attrName>
                                        </p:attrNameLst>
                                      </p:cBhvr>
                                      <p:to>
                                        <p:strVal val="visible"/>
                                      </p:to>
                                    </p:set>
                                    <p:animEffect transition="in" filter="fade">
                                      <p:cBhvr>
                                        <p:cTn id="7" dur="500"/>
                                        <p:tgtEl>
                                          <p:spTgt spid="2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4" end="4"/>
                                            </p:txEl>
                                          </p:spTgt>
                                        </p:tgtEl>
                                        <p:attrNameLst>
                                          <p:attrName>style.visibility</p:attrName>
                                        </p:attrNameLst>
                                      </p:cBhvr>
                                      <p:to>
                                        <p:strVal val="visible"/>
                                      </p:to>
                                    </p:set>
                                    <p:animEffect transition="in" filter="fade">
                                      <p:cBhvr>
                                        <p:cTn id="10" dur="500"/>
                                        <p:tgtEl>
                                          <p:spTgt spid="22">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6" end="6"/>
                                            </p:txEl>
                                          </p:spTgt>
                                        </p:tgtEl>
                                        <p:attrNameLst>
                                          <p:attrName>style.visibility</p:attrName>
                                        </p:attrNameLst>
                                      </p:cBhvr>
                                      <p:to>
                                        <p:strVal val="visible"/>
                                      </p:to>
                                    </p:set>
                                    <p:animEffect transition="in" filter="fade">
                                      <p:cBhvr>
                                        <p:cTn id="13" dur="500"/>
                                        <p:tgtEl>
                                          <p:spTgt spid="22">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xEl>
                                              <p:pRg st="8" end="8"/>
                                            </p:txEl>
                                          </p:spTgt>
                                        </p:tgtEl>
                                        <p:attrNameLst>
                                          <p:attrName>style.visibility</p:attrName>
                                        </p:attrNameLst>
                                      </p:cBhvr>
                                      <p:to>
                                        <p:strVal val="visible"/>
                                      </p:to>
                                    </p:set>
                                    <p:animEffect transition="in" filter="fade">
                                      <p:cBhvr>
                                        <p:cTn id="16" dur="500"/>
                                        <p:tgtEl>
                                          <p:spTgt spid="22">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31210D-1BAF-FA68-9AFF-F0A5D8136718}"/>
            </a:ext>
          </a:extLst>
        </p:cNvPr>
        <p:cNvGrpSpPr/>
        <p:nvPr/>
      </p:nvGrpSpPr>
      <p:grpSpPr>
        <a:xfrm>
          <a:off x="0" y="0"/>
          <a:ext cx="0" cy="0"/>
          <a:chOff x="0" y="0"/>
          <a:chExt cx="0" cy="0"/>
        </a:xfrm>
      </p:grpSpPr>
      <p:sp>
        <p:nvSpPr>
          <p:cNvPr id="37" name="ZoneTexte 36">
            <a:extLst>
              <a:ext uri="{FF2B5EF4-FFF2-40B4-BE49-F238E27FC236}">
                <a16:creationId xmlns:a16="http://schemas.microsoft.com/office/drawing/2014/main" id="{6ED0E5D3-AF5E-2C02-987D-97D099D08B79}"/>
              </a:ext>
            </a:extLst>
          </p:cNvPr>
          <p:cNvSpPr txBox="1"/>
          <p:nvPr/>
        </p:nvSpPr>
        <p:spPr>
          <a:xfrm>
            <a:off x="0" y="203206"/>
            <a:ext cx="12192000" cy="784830"/>
          </a:xfrm>
          <a:prstGeom prst="rect">
            <a:avLst/>
          </a:prstGeom>
          <a:noFill/>
        </p:spPr>
        <p:txBody>
          <a:bodyPr wrap="square" rtlCol="0">
            <a:spAutoFit/>
          </a:bodyPr>
          <a:lstStyle/>
          <a:p>
            <a:pPr algn="ctr"/>
            <a:endParaRPr lang="fr-FR" sz="4500">
              <a:solidFill>
                <a:schemeClr val="bg1"/>
              </a:solidFill>
            </a:endParaRPr>
          </a:p>
        </p:txBody>
      </p:sp>
      <p:pic>
        <p:nvPicPr>
          <p:cNvPr id="8" name="Picture 2" descr="Altho — Wikipédia">
            <a:extLst>
              <a:ext uri="{FF2B5EF4-FFF2-40B4-BE49-F238E27FC236}">
                <a16:creationId xmlns:a16="http://schemas.microsoft.com/office/drawing/2014/main" id="{0C0663E2-5DA6-AF4D-C400-3B423BDC6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C6591428-FC25-F839-9AB8-52D773707038}"/>
              </a:ext>
            </a:extLst>
          </p:cNvPr>
          <p:cNvSpPr txBox="1"/>
          <p:nvPr/>
        </p:nvSpPr>
        <p:spPr>
          <a:xfrm>
            <a:off x="0" y="204769"/>
            <a:ext cx="12192000" cy="784830"/>
          </a:xfrm>
          <a:prstGeom prst="rect">
            <a:avLst/>
          </a:prstGeom>
          <a:noFill/>
        </p:spPr>
        <p:txBody>
          <a:bodyPr wrap="square" lIns="91440" tIns="45720" rIns="91440" bIns="45720" rtlCol="0" anchor="t">
            <a:spAutoFit/>
          </a:bodyPr>
          <a:lstStyle/>
          <a:p>
            <a:pPr algn="ctr"/>
            <a:r>
              <a:rPr lang="fr-FR" sz="4500">
                <a:solidFill>
                  <a:schemeClr val="bg1"/>
                </a:solidFill>
              </a:rPr>
              <a:t>Effets des variables </a:t>
            </a:r>
            <a:endParaRPr lang="fr-FR" sz="4500">
              <a:solidFill>
                <a:schemeClr val="bg1"/>
              </a:solidFill>
              <a:cs typeface="Calibri"/>
            </a:endParaRPr>
          </a:p>
        </p:txBody>
      </p:sp>
      <p:grpSp>
        <p:nvGrpSpPr>
          <p:cNvPr id="17" name="Groupe 16">
            <a:extLst>
              <a:ext uri="{FF2B5EF4-FFF2-40B4-BE49-F238E27FC236}">
                <a16:creationId xmlns:a16="http://schemas.microsoft.com/office/drawing/2014/main" id="{39F3C788-C913-4FE4-6FC6-145D07ABF8F8}"/>
              </a:ext>
            </a:extLst>
          </p:cNvPr>
          <p:cNvGrpSpPr/>
          <p:nvPr/>
        </p:nvGrpSpPr>
        <p:grpSpPr>
          <a:xfrm>
            <a:off x="1389991" y="2981316"/>
            <a:ext cx="9631093" cy="2429679"/>
            <a:chOff x="1396774" y="2933762"/>
            <a:chExt cx="9412018" cy="2324904"/>
          </a:xfrm>
        </p:grpSpPr>
        <p:pic>
          <p:nvPicPr>
            <p:cNvPr id="5" name="Picture 4">
              <a:extLst>
                <a:ext uri="{FF2B5EF4-FFF2-40B4-BE49-F238E27FC236}">
                  <a16:creationId xmlns:a16="http://schemas.microsoft.com/office/drawing/2014/main" id="{25B8190A-D70D-A316-A620-5A5E8D91E396}"/>
                </a:ext>
              </a:extLst>
            </p:cNvPr>
            <p:cNvPicPr>
              <a:picLocks noChangeAspect="1"/>
            </p:cNvPicPr>
            <p:nvPr/>
          </p:nvPicPr>
          <p:blipFill>
            <a:blip r:embed="rId4"/>
            <a:stretch>
              <a:fillRect/>
            </a:stretch>
          </p:blipFill>
          <p:spPr>
            <a:xfrm>
              <a:off x="1396774" y="4062290"/>
              <a:ext cx="4716855" cy="1141392"/>
            </a:xfrm>
            <a:prstGeom prst="rect">
              <a:avLst/>
            </a:prstGeom>
          </p:spPr>
        </p:pic>
        <p:pic>
          <p:nvPicPr>
            <p:cNvPr id="7" name="Picture 6">
              <a:extLst>
                <a:ext uri="{FF2B5EF4-FFF2-40B4-BE49-F238E27FC236}">
                  <a16:creationId xmlns:a16="http://schemas.microsoft.com/office/drawing/2014/main" id="{799D9E5E-9AA7-D96E-0AFA-3750C832399B}"/>
                </a:ext>
              </a:extLst>
            </p:cNvPr>
            <p:cNvPicPr>
              <a:picLocks noChangeAspect="1"/>
            </p:cNvPicPr>
            <p:nvPr/>
          </p:nvPicPr>
          <p:blipFill>
            <a:blip r:embed="rId5"/>
            <a:stretch>
              <a:fillRect/>
            </a:stretch>
          </p:blipFill>
          <p:spPr>
            <a:xfrm>
              <a:off x="6059693" y="4033342"/>
              <a:ext cx="2367767" cy="1169596"/>
            </a:xfrm>
            <a:prstGeom prst="rect">
              <a:avLst/>
            </a:prstGeom>
          </p:spPr>
        </p:pic>
        <p:pic>
          <p:nvPicPr>
            <p:cNvPr id="9" name="Picture 8">
              <a:extLst>
                <a:ext uri="{FF2B5EF4-FFF2-40B4-BE49-F238E27FC236}">
                  <a16:creationId xmlns:a16="http://schemas.microsoft.com/office/drawing/2014/main" id="{1B67E45A-6D58-0018-FE25-7E06661A3DFF}"/>
                </a:ext>
              </a:extLst>
            </p:cNvPr>
            <p:cNvPicPr>
              <a:picLocks noChangeAspect="1"/>
            </p:cNvPicPr>
            <p:nvPr/>
          </p:nvPicPr>
          <p:blipFill>
            <a:blip r:embed="rId6"/>
            <a:stretch>
              <a:fillRect/>
            </a:stretch>
          </p:blipFill>
          <p:spPr>
            <a:xfrm>
              <a:off x="1401164" y="2933762"/>
              <a:ext cx="2273630" cy="1132238"/>
            </a:xfrm>
            <a:prstGeom prst="rect">
              <a:avLst/>
            </a:prstGeom>
          </p:spPr>
        </p:pic>
        <p:pic>
          <p:nvPicPr>
            <p:cNvPr id="10" name="Picture 9">
              <a:extLst>
                <a:ext uri="{FF2B5EF4-FFF2-40B4-BE49-F238E27FC236}">
                  <a16:creationId xmlns:a16="http://schemas.microsoft.com/office/drawing/2014/main" id="{B74957EE-3103-6100-70E1-3F8ED5EB944E}"/>
                </a:ext>
              </a:extLst>
            </p:cNvPr>
            <p:cNvPicPr>
              <a:picLocks noChangeAspect="1"/>
            </p:cNvPicPr>
            <p:nvPr/>
          </p:nvPicPr>
          <p:blipFill>
            <a:blip r:embed="rId7"/>
            <a:stretch>
              <a:fillRect/>
            </a:stretch>
          </p:blipFill>
          <p:spPr>
            <a:xfrm>
              <a:off x="3761942" y="2968212"/>
              <a:ext cx="2292309" cy="1122713"/>
            </a:xfrm>
            <a:prstGeom prst="rect">
              <a:avLst/>
            </a:prstGeom>
          </p:spPr>
        </p:pic>
        <p:pic>
          <p:nvPicPr>
            <p:cNvPr id="11" name="Picture 10">
              <a:extLst>
                <a:ext uri="{FF2B5EF4-FFF2-40B4-BE49-F238E27FC236}">
                  <a16:creationId xmlns:a16="http://schemas.microsoft.com/office/drawing/2014/main" id="{E187CCAC-4760-76DF-F434-645932527C5B}"/>
                </a:ext>
              </a:extLst>
            </p:cNvPr>
            <p:cNvPicPr>
              <a:picLocks noChangeAspect="1"/>
            </p:cNvPicPr>
            <p:nvPr/>
          </p:nvPicPr>
          <p:blipFill>
            <a:blip r:embed="rId8"/>
            <a:stretch>
              <a:fillRect/>
            </a:stretch>
          </p:blipFill>
          <p:spPr>
            <a:xfrm>
              <a:off x="6027408" y="2964191"/>
              <a:ext cx="2264105" cy="1160442"/>
            </a:xfrm>
            <a:prstGeom prst="rect">
              <a:avLst/>
            </a:prstGeom>
          </p:spPr>
        </p:pic>
        <p:pic>
          <p:nvPicPr>
            <p:cNvPr id="13" name="Picture 12">
              <a:extLst>
                <a:ext uri="{FF2B5EF4-FFF2-40B4-BE49-F238E27FC236}">
                  <a16:creationId xmlns:a16="http://schemas.microsoft.com/office/drawing/2014/main" id="{AB08DC91-CA69-04E4-DFEE-A00E43A41A94}"/>
                </a:ext>
              </a:extLst>
            </p:cNvPr>
            <p:cNvPicPr>
              <a:picLocks noChangeAspect="1"/>
            </p:cNvPicPr>
            <p:nvPr/>
          </p:nvPicPr>
          <p:blipFill>
            <a:blip r:embed="rId9"/>
            <a:stretch>
              <a:fillRect/>
            </a:stretch>
          </p:blipFill>
          <p:spPr>
            <a:xfrm>
              <a:off x="8324046" y="4096369"/>
              <a:ext cx="2430854" cy="1162297"/>
            </a:xfrm>
            <a:prstGeom prst="rect">
              <a:avLst/>
            </a:prstGeom>
          </p:spPr>
        </p:pic>
        <p:pic>
          <p:nvPicPr>
            <p:cNvPr id="14" name="Picture 13">
              <a:extLst>
                <a:ext uri="{FF2B5EF4-FFF2-40B4-BE49-F238E27FC236}">
                  <a16:creationId xmlns:a16="http://schemas.microsoft.com/office/drawing/2014/main" id="{75FD0629-6404-15BA-BFDD-A69BB1B53E49}"/>
                </a:ext>
              </a:extLst>
            </p:cNvPr>
            <p:cNvPicPr>
              <a:picLocks noChangeAspect="1"/>
            </p:cNvPicPr>
            <p:nvPr/>
          </p:nvPicPr>
          <p:blipFill rotWithShape="1">
            <a:blip r:embed="rId10"/>
            <a:srcRect l="3557" t="5555" r="-3162" b="-4762"/>
            <a:stretch/>
          </p:blipFill>
          <p:spPr>
            <a:xfrm>
              <a:off x="8319654" y="2963450"/>
              <a:ext cx="2489138" cy="1231247"/>
            </a:xfrm>
            <a:prstGeom prst="rect">
              <a:avLst/>
            </a:prstGeom>
          </p:spPr>
        </p:pic>
      </p:grpSp>
      <p:sp>
        <p:nvSpPr>
          <p:cNvPr id="16" name="TextBox 15">
            <a:extLst>
              <a:ext uri="{FF2B5EF4-FFF2-40B4-BE49-F238E27FC236}">
                <a16:creationId xmlns:a16="http://schemas.microsoft.com/office/drawing/2014/main" id="{FD08AF9D-0331-60DD-4677-9E0762293A9A}"/>
              </a:ext>
            </a:extLst>
          </p:cNvPr>
          <p:cNvSpPr txBox="1"/>
          <p:nvPr/>
        </p:nvSpPr>
        <p:spPr>
          <a:xfrm>
            <a:off x="3254331" y="5252109"/>
            <a:ext cx="567788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highlight>
                  <a:srgbClr val="FFFFFF"/>
                </a:highlight>
                <a:cs typeface="Calibri"/>
              </a:rPr>
              <a:t>Evolution du </a:t>
            </a:r>
            <a:r>
              <a:rPr lang="en-US" sz="1400" err="1">
                <a:highlight>
                  <a:srgbClr val="FFFFFF"/>
                </a:highlight>
                <a:cs typeface="Calibri"/>
              </a:rPr>
              <a:t>Débit</a:t>
            </a:r>
            <a:r>
              <a:rPr lang="en-US" sz="1400">
                <a:highlight>
                  <a:srgbClr val="FFFFFF"/>
                </a:highlight>
                <a:cs typeface="Calibri"/>
              </a:rPr>
              <a:t> Entrant </a:t>
            </a:r>
            <a:r>
              <a:rPr lang="en-US" sz="1400" err="1">
                <a:highlight>
                  <a:srgbClr val="FFFFFF"/>
                </a:highlight>
                <a:cs typeface="Calibri"/>
              </a:rPr>
              <a:t>en</a:t>
            </a:r>
            <a:r>
              <a:rPr lang="en-US" sz="1400">
                <a:highlight>
                  <a:srgbClr val="FFFFFF"/>
                </a:highlight>
                <a:cs typeface="Calibri"/>
              </a:rPr>
              <a:t> </a:t>
            </a:r>
            <a:r>
              <a:rPr lang="en-US" sz="1400" err="1">
                <a:highlight>
                  <a:srgbClr val="FFFFFF"/>
                </a:highlight>
                <a:cs typeface="Calibri"/>
              </a:rPr>
              <a:t>fonction</a:t>
            </a:r>
            <a:r>
              <a:rPr lang="en-US" sz="1400">
                <a:highlight>
                  <a:srgbClr val="FFFFFF"/>
                </a:highlight>
                <a:cs typeface="Calibri"/>
              </a:rPr>
              <a:t> des variations de </a:t>
            </a:r>
            <a:r>
              <a:rPr lang="en-US" sz="1400" err="1">
                <a:highlight>
                  <a:srgbClr val="FFFFFF"/>
                </a:highlight>
                <a:cs typeface="Calibri"/>
              </a:rPr>
              <a:t>certaines</a:t>
            </a:r>
            <a:r>
              <a:rPr lang="en-US" sz="1400">
                <a:highlight>
                  <a:srgbClr val="FFFFFF"/>
                </a:highlight>
                <a:cs typeface="Calibri"/>
              </a:rPr>
              <a:t> variables</a:t>
            </a:r>
          </a:p>
        </p:txBody>
      </p:sp>
      <p:sp>
        <p:nvSpPr>
          <p:cNvPr id="18" name="TextBox 17">
            <a:extLst>
              <a:ext uri="{FF2B5EF4-FFF2-40B4-BE49-F238E27FC236}">
                <a16:creationId xmlns:a16="http://schemas.microsoft.com/office/drawing/2014/main" id="{7103E030-B4CA-9B85-0756-0D4B662FB971}"/>
              </a:ext>
            </a:extLst>
          </p:cNvPr>
          <p:cNvSpPr txBox="1"/>
          <p:nvPr/>
        </p:nvSpPr>
        <p:spPr>
          <a:xfrm>
            <a:off x="2601974" y="1713516"/>
            <a:ext cx="950595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latin typeface="Calibri"/>
                <a:ea typeface="Calibri"/>
                <a:cs typeface="Calibri"/>
              </a:rPr>
              <a:t>Observation des </a:t>
            </a:r>
            <a:r>
              <a:rPr lang="en-US" sz="2200" err="1">
                <a:latin typeface="Calibri"/>
                <a:ea typeface="Calibri"/>
                <a:cs typeface="Calibri"/>
              </a:rPr>
              <a:t>effets</a:t>
            </a:r>
            <a:r>
              <a:rPr lang="en-US" sz="2200">
                <a:latin typeface="Calibri"/>
                <a:ea typeface="Calibri"/>
                <a:cs typeface="Calibri"/>
              </a:rPr>
              <a:t> </a:t>
            </a:r>
            <a:r>
              <a:rPr lang="en-US" sz="2200" err="1">
                <a:latin typeface="Calibri"/>
                <a:ea typeface="Calibri"/>
                <a:cs typeface="Calibri"/>
              </a:rPr>
              <a:t>marginaux</a:t>
            </a:r>
            <a:r>
              <a:rPr lang="en-US" sz="2200">
                <a:latin typeface="Calibri"/>
                <a:ea typeface="Calibri"/>
                <a:cs typeface="Calibri"/>
              </a:rPr>
              <a:t> des variables :</a:t>
            </a:r>
          </a:p>
        </p:txBody>
      </p:sp>
      <p:sp>
        <p:nvSpPr>
          <p:cNvPr id="21" name="TextBox 20">
            <a:extLst>
              <a:ext uri="{FF2B5EF4-FFF2-40B4-BE49-F238E27FC236}">
                <a16:creationId xmlns:a16="http://schemas.microsoft.com/office/drawing/2014/main" id="{A62CE825-7638-E2E3-36AE-8A4429FDE472}"/>
              </a:ext>
            </a:extLst>
          </p:cNvPr>
          <p:cNvSpPr txBox="1"/>
          <p:nvPr/>
        </p:nvSpPr>
        <p:spPr>
          <a:xfrm>
            <a:off x="3465368" y="5700773"/>
            <a:ext cx="6996051" cy="9779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ts val="2300"/>
              </a:lnSpc>
              <a:buFont typeface="Wingdings,Sans-Serif"/>
              <a:buChar char="Ø"/>
            </a:pPr>
            <a:r>
              <a:rPr lang="en-US" sz="2200">
                <a:latin typeface="Calibri"/>
                <a:cs typeface="Calibri"/>
              </a:rPr>
              <a:t>Variations </a:t>
            </a:r>
            <a:r>
              <a:rPr lang="en-US" sz="2200" err="1">
                <a:latin typeface="Calibri"/>
                <a:cs typeface="Calibri"/>
              </a:rPr>
              <a:t>cohérentes</a:t>
            </a:r>
            <a:r>
              <a:rPr lang="en-US" sz="2200">
                <a:latin typeface="Calibri"/>
                <a:cs typeface="Calibri"/>
              </a:rPr>
              <a:t> avec les </a:t>
            </a:r>
            <a:r>
              <a:rPr lang="en-US" sz="2200" err="1">
                <a:latin typeface="Calibri"/>
                <a:cs typeface="Calibri"/>
              </a:rPr>
              <a:t>informations</a:t>
            </a:r>
            <a:r>
              <a:rPr lang="en-US" sz="2200">
                <a:latin typeface="Calibri"/>
                <a:cs typeface="Calibri"/>
              </a:rPr>
              <a:t> </a:t>
            </a:r>
            <a:r>
              <a:rPr lang="en-US" sz="2200" err="1">
                <a:latin typeface="Calibri"/>
                <a:cs typeface="Calibri"/>
              </a:rPr>
              <a:t>connues</a:t>
            </a:r>
            <a:r>
              <a:rPr lang="en-US" sz="2200">
                <a:latin typeface="Calibri"/>
                <a:cs typeface="Calibri"/>
              </a:rPr>
              <a:t> </a:t>
            </a:r>
          </a:p>
          <a:p>
            <a:pPr marL="285750" indent="-285750">
              <a:lnSpc>
                <a:spcPts val="2300"/>
              </a:lnSpc>
              <a:buFont typeface="Wingdings,Sans-Serif"/>
              <a:buChar char="Ø"/>
            </a:pPr>
            <a:r>
              <a:rPr lang="en-US" sz="2200">
                <a:latin typeface="Calibri"/>
                <a:cs typeface="Calibri"/>
              </a:rPr>
              <a:t>Ne </a:t>
            </a:r>
            <a:r>
              <a:rPr lang="en-US" sz="2200" err="1">
                <a:latin typeface="Calibri"/>
                <a:cs typeface="Calibri"/>
              </a:rPr>
              <a:t>permet</a:t>
            </a:r>
            <a:r>
              <a:rPr lang="en-US" sz="2200">
                <a:latin typeface="Calibri"/>
                <a:cs typeface="Calibri"/>
              </a:rPr>
              <a:t> pas de </a:t>
            </a:r>
            <a:r>
              <a:rPr lang="en-US" sz="2200" err="1">
                <a:latin typeface="Calibri"/>
                <a:cs typeface="Calibri"/>
              </a:rPr>
              <a:t>voir</a:t>
            </a:r>
            <a:r>
              <a:rPr lang="en-US" sz="2200">
                <a:latin typeface="Calibri"/>
                <a:cs typeface="Calibri"/>
              </a:rPr>
              <a:t> de </a:t>
            </a:r>
            <a:r>
              <a:rPr lang="en-US" sz="2200" err="1">
                <a:latin typeface="Calibri"/>
                <a:cs typeface="Calibri"/>
              </a:rPr>
              <a:t>potentiels</a:t>
            </a:r>
            <a:r>
              <a:rPr lang="en-US" sz="2200">
                <a:latin typeface="Calibri"/>
                <a:cs typeface="Calibri"/>
              </a:rPr>
              <a:t> </a:t>
            </a:r>
            <a:r>
              <a:rPr lang="en-US" sz="2200" err="1">
                <a:latin typeface="Calibri"/>
                <a:cs typeface="Calibri"/>
              </a:rPr>
              <a:t>effets</a:t>
            </a:r>
            <a:r>
              <a:rPr lang="en-US" sz="2200">
                <a:latin typeface="Calibri"/>
                <a:cs typeface="Calibri"/>
              </a:rPr>
              <a:t> </a:t>
            </a:r>
            <a:r>
              <a:rPr lang="en-US" sz="2200" err="1">
                <a:latin typeface="Calibri"/>
                <a:cs typeface="Calibri"/>
              </a:rPr>
              <a:t>d'interactions</a:t>
            </a:r>
            <a:r>
              <a:rPr lang="en-US" sz="2200">
                <a:latin typeface="Calibri"/>
                <a:cs typeface="Calibri"/>
              </a:rPr>
              <a:t> entre les variables</a:t>
            </a:r>
          </a:p>
        </p:txBody>
      </p:sp>
      <p:sp>
        <p:nvSpPr>
          <p:cNvPr id="4" name="Rectangle : coins arrondis 1">
            <a:extLst>
              <a:ext uri="{FF2B5EF4-FFF2-40B4-BE49-F238E27FC236}">
                <a16:creationId xmlns:a16="http://schemas.microsoft.com/office/drawing/2014/main" id="{3B65157F-6699-CAD0-B600-867018EF728E}"/>
              </a:ext>
            </a:extLst>
          </p:cNvPr>
          <p:cNvSpPr/>
          <p:nvPr/>
        </p:nvSpPr>
        <p:spPr>
          <a:xfrm>
            <a:off x="242653" y="5495555"/>
            <a:ext cx="2887199" cy="1122493"/>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100" u="sng">
                <a:solidFill>
                  <a:srgbClr val="202B3D"/>
                </a:solidFill>
                <a:cs typeface="Calibri"/>
              </a:rPr>
              <a:t>Année :</a:t>
            </a:r>
            <a:r>
              <a:rPr lang="fr-FR" sz="1100">
                <a:solidFill>
                  <a:srgbClr val="202B3D"/>
                </a:solidFill>
                <a:cs typeface="Calibri"/>
              </a:rPr>
              <a:t> 2023</a:t>
            </a:r>
            <a:endParaRPr lang="en-US" sz="1100">
              <a:solidFill>
                <a:srgbClr val="202B3D"/>
              </a:solidFill>
              <a:cs typeface="Calibri"/>
            </a:endParaRPr>
          </a:p>
          <a:p>
            <a:r>
              <a:rPr lang="fr-FR" sz="1100" u="sng">
                <a:solidFill>
                  <a:srgbClr val="202B3D"/>
                </a:solidFill>
                <a:cs typeface="Calibri"/>
              </a:rPr>
              <a:t>Ligne :</a:t>
            </a:r>
            <a:r>
              <a:rPr lang="fr-FR" sz="1100">
                <a:solidFill>
                  <a:srgbClr val="202B3D"/>
                </a:solidFill>
                <a:cs typeface="Calibri"/>
              </a:rPr>
              <a:t> L2</a:t>
            </a:r>
            <a:endParaRPr lang="fr-FR" sz="1100">
              <a:solidFill>
                <a:srgbClr val="202B3D"/>
              </a:solidFill>
              <a:ea typeface="Calibri"/>
              <a:cs typeface="Calibri"/>
            </a:endParaRPr>
          </a:p>
          <a:p>
            <a:r>
              <a:rPr lang="fr-FR" sz="1100" u="sng">
                <a:solidFill>
                  <a:srgbClr val="202B3D"/>
                </a:solidFill>
                <a:cs typeface="Calibri"/>
              </a:rPr>
              <a:t>Recette :</a:t>
            </a:r>
            <a:r>
              <a:rPr lang="fr-FR" sz="1100">
                <a:solidFill>
                  <a:srgbClr val="202B3D"/>
                </a:solidFill>
                <a:cs typeface="Calibri"/>
              </a:rPr>
              <a:t> Ancienne, Lisse, Ondulée, Paysanne</a:t>
            </a:r>
            <a:endParaRPr lang="fr-FR" sz="1100">
              <a:solidFill>
                <a:srgbClr val="202B3D"/>
              </a:solidFill>
              <a:ea typeface="Calibri"/>
              <a:cs typeface="Calibri"/>
            </a:endParaRPr>
          </a:p>
          <a:p>
            <a:r>
              <a:rPr lang="fr-FR" sz="1100" u="sng">
                <a:solidFill>
                  <a:srgbClr val="202B3D"/>
                </a:solidFill>
                <a:cs typeface="Calibri"/>
              </a:rPr>
              <a:t>Variété :</a:t>
            </a:r>
            <a:r>
              <a:rPr lang="fr-FR" sz="1100">
                <a:solidFill>
                  <a:srgbClr val="202B3D"/>
                </a:solidFill>
                <a:cs typeface="Calibri"/>
              </a:rPr>
              <a:t> Austin, Fontane, Lady Rosetta, Rumba</a:t>
            </a:r>
            <a:endParaRPr lang="fr-FR" sz="1100">
              <a:solidFill>
                <a:srgbClr val="202B3D"/>
              </a:solidFill>
              <a:ea typeface="Calibri"/>
              <a:cs typeface="Calibri"/>
            </a:endParaRPr>
          </a:p>
          <a:p>
            <a:r>
              <a:rPr lang="fr-FR" sz="1100" u="sng">
                <a:solidFill>
                  <a:srgbClr val="202B3D"/>
                </a:solidFill>
                <a:cs typeface="Calibri"/>
              </a:rPr>
              <a:t>Précocité :</a:t>
            </a:r>
            <a:r>
              <a:rPr lang="fr-FR" sz="1100">
                <a:solidFill>
                  <a:srgbClr val="202B3D"/>
                </a:solidFill>
                <a:cs typeface="Calibri"/>
              </a:rPr>
              <a:t> Primeur</a:t>
            </a:r>
            <a:endParaRPr lang="fr-FR" sz="1100">
              <a:solidFill>
                <a:srgbClr val="202B3D"/>
              </a:solidFill>
              <a:ea typeface="Calibri"/>
              <a:cs typeface="Calibri"/>
            </a:endParaRPr>
          </a:p>
        </p:txBody>
      </p:sp>
      <p:sp>
        <p:nvSpPr>
          <p:cNvPr id="20" name="ZoneTexte 19">
            <a:extLst>
              <a:ext uri="{FF2B5EF4-FFF2-40B4-BE49-F238E27FC236}">
                <a16:creationId xmlns:a16="http://schemas.microsoft.com/office/drawing/2014/main" id="{214BDA1C-5AF9-5EF6-AA7F-810DAE4318DC}"/>
              </a:ext>
            </a:extLst>
          </p:cNvPr>
          <p:cNvSpPr txBox="1"/>
          <p:nvPr/>
        </p:nvSpPr>
        <p:spPr>
          <a:xfrm>
            <a:off x="1971230" y="2135965"/>
            <a:ext cx="9375140" cy="769441"/>
          </a:xfrm>
          <a:prstGeom prst="rect">
            <a:avLst/>
          </a:prstGeom>
          <a:noFill/>
        </p:spPr>
        <p:txBody>
          <a:bodyPr wrap="square" lIns="91440" tIns="45720" rIns="91440" bIns="45720" anchor="t">
            <a:spAutoFit/>
          </a:bodyPr>
          <a:lstStyle/>
          <a:p>
            <a:r>
              <a:rPr lang="en-US" sz="2200">
                <a:latin typeface="Söhne"/>
                <a:cs typeface="Calibri"/>
              </a:rPr>
              <a:t>→ </a:t>
            </a:r>
            <a:r>
              <a:rPr lang="en-US" sz="2200" err="1">
                <a:latin typeface="Söhne"/>
                <a:cs typeface="Calibri"/>
              </a:rPr>
              <a:t>Mesure</a:t>
            </a:r>
            <a:r>
              <a:rPr lang="en-US" sz="2200">
                <a:latin typeface="Söhne"/>
                <a:cs typeface="Calibri"/>
              </a:rPr>
              <a:t> </a:t>
            </a:r>
            <a:r>
              <a:rPr lang="en-US" sz="2200" err="1">
                <a:latin typeface="Söhne"/>
                <a:cs typeface="Calibri"/>
              </a:rPr>
              <a:t>l'impact</a:t>
            </a:r>
            <a:r>
              <a:rPr lang="en-US" sz="2200">
                <a:latin typeface="Söhne"/>
                <a:cs typeface="Calibri"/>
              </a:rPr>
              <a:t> </a:t>
            </a:r>
            <a:r>
              <a:rPr lang="en-US" sz="2200" err="1">
                <a:latin typeface="Söhne"/>
                <a:cs typeface="Calibri"/>
              </a:rPr>
              <a:t>individuel</a:t>
            </a:r>
            <a:r>
              <a:rPr lang="en-US" sz="2200">
                <a:latin typeface="Söhne"/>
                <a:cs typeface="Calibri"/>
              </a:rPr>
              <a:t> de la variation </a:t>
            </a:r>
            <a:r>
              <a:rPr lang="en-US" sz="2200" err="1">
                <a:latin typeface="Söhne"/>
                <a:cs typeface="Calibri"/>
              </a:rPr>
              <a:t>d'une</a:t>
            </a:r>
            <a:r>
              <a:rPr lang="en-US" sz="2200">
                <a:latin typeface="Söhne"/>
                <a:cs typeface="Calibri"/>
              </a:rPr>
              <a:t> variable donnée </a:t>
            </a:r>
            <a:endParaRPr lang="en-US">
              <a:latin typeface="Calibri" panose="020F0502020204030204"/>
              <a:cs typeface="Calibri"/>
            </a:endParaRPr>
          </a:p>
          <a:p>
            <a:r>
              <a:rPr lang="en-US" sz="2200">
                <a:latin typeface="Söhne"/>
                <a:cs typeface="Calibri"/>
              </a:rPr>
              <a:t>     sur </a:t>
            </a:r>
            <a:r>
              <a:rPr lang="en-US" sz="2200" err="1">
                <a:latin typeface="Söhne"/>
                <a:cs typeface="Calibri"/>
              </a:rPr>
              <a:t>une</a:t>
            </a:r>
            <a:r>
              <a:rPr lang="en-US" sz="2200">
                <a:latin typeface="Söhne"/>
                <a:cs typeface="Calibri"/>
              </a:rPr>
              <a:t> variable </a:t>
            </a:r>
            <a:r>
              <a:rPr lang="en-US" sz="2200" err="1">
                <a:latin typeface="Söhne"/>
                <a:cs typeface="Calibri"/>
              </a:rPr>
              <a:t>cible</a:t>
            </a:r>
            <a:r>
              <a:rPr lang="en-US" sz="2200">
                <a:latin typeface="Söhne"/>
                <a:cs typeface="Calibri"/>
              </a:rPr>
              <a:t> (</a:t>
            </a:r>
            <a:r>
              <a:rPr lang="en-US" sz="2200" err="1">
                <a:latin typeface="Söhne"/>
                <a:cs typeface="Calibri"/>
              </a:rPr>
              <a:t>ici</a:t>
            </a:r>
            <a:r>
              <a:rPr lang="en-US" sz="2200">
                <a:latin typeface="Söhne"/>
                <a:cs typeface="Calibri"/>
              </a:rPr>
              <a:t> </a:t>
            </a:r>
            <a:r>
              <a:rPr lang="en-US" sz="2200" err="1">
                <a:latin typeface="Söhne"/>
                <a:cs typeface="Calibri"/>
              </a:rPr>
              <a:t>Débit</a:t>
            </a:r>
            <a:r>
              <a:rPr lang="en-US" sz="2200">
                <a:latin typeface="Söhne"/>
                <a:cs typeface="Calibri"/>
              </a:rPr>
              <a:t> Entrant)</a:t>
            </a:r>
            <a:endParaRPr lang="en-US">
              <a:cs typeface="Calibri"/>
            </a:endParaRPr>
          </a:p>
        </p:txBody>
      </p:sp>
      <p:sp>
        <p:nvSpPr>
          <p:cNvPr id="22" name="Rectangle : coins arrondis 1">
            <a:extLst>
              <a:ext uri="{FF2B5EF4-FFF2-40B4-BE49-F238E27FC236}">
                <a16:creationId xmlns:a16="http://schemas.microsoft.com/office/drawing/2014/main" id="{215B4C12-5274-2AC3-511E-0A69270E6366}"/>
              </a:ext>
            </a:extLst>
          </p:cNvPr>
          <p:cNvSpPr/>
          <p:nvPr/>
        </p:nvSpPr>
        <p:spPr>
          <a:xfrm>
            <a:off x="242653" y="1591676"/>
            <a:ext cx="2190831" cy="460012"/>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200" u="sng">
                <a:solidFill>
                  <a:srgbClr val="202B3D"/>
                </a:solidFill>
                <a:cs typeface="Calibri"/>
              </a:rPr>
              <a:t>Modèle </a:t>
            </a:r>
            <a:r>
              <a:rPr lang="fr-FR" sz="1200">
                <a:solidFill>
                  <a:srgbClr val="202B3D"/>
                </a:solidFill>
                <a:cs typeface="Calibri"/>
              </a:rPr>
              <a:t>: Forêt aléatoire</a:t>
            </a:r>
          </a:p>
        </p:txBody>
      </p:sp>
      <p:sp>
        <p:nvSpPr>
          <p:cNvPr id="3" name="TextBox 2">
            <a:extLst>
              <a:ext uri="{FF2B5EF4-FFF2-40B4-BE49-F238E27FC236}">
                <a16:creationId xmlns:a16="http://schemas.microsoft.com/office/drawing/2014/main" id="{576F7E20-B569-99C4-3641-D8953E20807E}"/>
              </a:ext>
            </a:extLst>
          </p:cNvPr>
          <p:cNvSpPr txBox="1"/>
          <p:nvPr/>
        </p:nvSpPr>
        <p:spPr>
          <a:xfrm>
            <a:off x="238278" y="2050983"/>
            <a:ext cx="14332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u="sng">
                <a:ea typeface="Calibri"/>
                <a:cs typeface="Calibri"/>
              </a:rPr>
              <a:t>R² :</a:t>
            </a:r>
            <a:r>
              <a:rPr lang="en-US" sz="1200" i="1">
                <a:ea typeface="Calibri"/>
                <a:cs typeface="Calibri"/>
              </a:rPr>
              <a:t> 0.85</a:t>
            </a:r>
            <a:endParaRPr lang="en-US" sz="1200" i="1" u="sng">
              <a:ea typeface="Calibri"/>
              <a:cs typeface="Calibri"/>
            </a:endParaRPr>
          </a:p>
          <a:p>
            <a:r>
              <a:rPr lang="en-US" sz="1200" i="1" u="sng">
                <a:ea typeface="Calibri"/>
                <a:cs typeface="Calibri"/>
              </a:rPr>
              <a:t>RMSE :</a:t>
            </a:r>
            <a:r>
              <a:rPr lang="en-US" sz="1200" i="1">
                <a:ea typeface="Calibri"/>
                <a:cs typeface="Calibri"/>
              </a:rPr>
              <a:t> 265.0</a:t>
            </a:r>
            <a:endParaRPr lang="en-US" sz="1200" i="1" u="sng">
              <a:ea typeface="Calibri"/>
              <a:cs typeface="Calibri"/>
            </a:endParaRPr>
          </a:p>
        </p:txBody>
      </p:sp>
      <p:sp>
        <p:nvSpPr>
          <p:cNvPr id="15" name="Espace réservé du numéro de diapositive 3">
            <a:extLst>
              <a:ext uri="{FF2B5EF4-FFF2-40B4-BE49-F238E27FC236}">
                <a16:creationId xmlns:a16="http://schemas.microsoft.com/office/drawing/2014/main" id="{FA8EEB89-DFA9-4449-4B7B-797D012546CB}"/>
              </a:ext>
            </a:extLst>
          </p:cNvPr>
          <p:cNvSpPr>
            <a:spLocks noGrp="1"/>
          </p:cNvSpPr>
          <p:nvPr>
            <p:ph type="sldNum" sz="quarter" idx="12"/>
          </p:nvPr>
        </p:nvSpPr>
        <p:spPr>
          <a:xfrm>
            <a:off x="9448800" y="6492875"/>
            <a:ext cx="2743200" cy="365125"/>
          </a:xfrm>
        </p:spPr>
        <p:txBody>
          <a:bodyPr/>
          <a:lstStyle/>
          <a:p>
            <a:fld id="{21D9F5FE-0FED-4652-B94E-2573D89FB861}" type="slidenum">
              <a:rPr lang="fr-FR" dirty="0" smtClean="0"/>
              <a:t>48</a:t>
            </a:fld>
            <a:endParaRPr lang="fr-FR"/>
          </a:p>
        </p:txBody>
      </p:sp>
    </p:spTree>
    <p:extLst>
      <p:ext uri="{BB962C8B-B14F-4D97-AF65-F5344CB8AC3E}">
        <p14:creationId xmlns:p14="http://schemas.microsoft.com/office/powerpoint/2010/main" val="20740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1" grpId="0"/>
      <p:bldP spid="20"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C6C8881-2491-A92E-58F8-FE9C2405EF24}"/>
            </a:ext>
          </a:extLst>
        </p:cNvPr>
        <p:cNvGrpSpPr/>
        <p:nvPr/>
      </p:nvGrpSpPr>
      <p:grpSpPr>
        <a:xfrm>
          <a:off x="0" y="0"/>
          <a:ext cx="0" cy="0"/>
          <a:chOff x="0" y="0"/>
          <a:chExt cx="0" cy="0"/>
        </a:xfrm>
      </p:grpSpPr>
      <p:sp>
        <p:nvSpPr>
          <p:cNvPr id="6" name="Espace réservé du numéro de diapositive 3">
            <a:extLst>
              <a:ext uri="{FF2B5EF4-FFF2-40B4-BE49-F238E27FC236}">
                <a16:creationId xmlns:a16="http://schemas.microsoft.com/office/drawing/2014/main" id="{7EE49534-722C-024D-05DE-C6C225FD6D42}"/>
              </a:ext>
            </a:extLst>
          </p:cNvPr>
          <p:cNvSpPr txBox="1">
            <a:spLocks/>
          </p:cNvSpPr>
          <p:nvPr/>
        </p:nvSpPr>
        <p:spPr>
          <a:xfrm>
            <a:off x="11807042" y="6494894"/>
            <a:ext cx="417615" cy="365125"/>
          </a:xfrm>
          <a:prstGeom prst="rect">
            <a:avLst/>
          </a:prstGeom>
        </p:spPr>
        <p:txBody>
          <a:bodyPr vert="horz" lIns="91440" tIns="45720" rIns="91440" bIns="45720" rtlCol="0" anchor="ctr"/>
          <a:lstStyle>
            <a:defPPr>
              <a:defRPr lang="fr-FR"/>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fld id="{2066355A-084C-D24E-9AD2-7E4FC41EA627}" type="slidenum">
              <a:rPr lang="en-US" smtClean="0"/>
              <a:pPr defTabSz="457189"/>
              <a:t>49</a:t>
            </a:fld>
            <a:endParaRPr lang="en-US"/>
          </a:p>
        </p:txBody>
      </p:sp>
      <p:sp>
        <p:nvSpPr>
          <p:cNvPr id="37" name="ZoneTexte 36">
            <a:extLst>
              <a:ext uri="{FF2B5EF4-FFF2-40B4-BE49-F238E27FC236}">
                <a16:creationId xmlns:a16="http://schemas.microsoft.com/office/drawing/2014/main" id="{9D6E3B40-0DF2-AA96-4C93-75A82B94184D}"/>
              </a:ext>
            </a:extLst>
          </p:cNvPr>
          <p:cNvSpPr txBox="1"/>
          <p:nvPr/>
        </p:nvSpPr>
        <p:spPr>
          <a:xfrm>
            <a:off x="0" y="203206"/>
            <a:ext cx="12192000" cy="784830"/>
          </a:xfrm>
          <a:prstGeom prst="rect">
            <a:avLst/>
          </a:prstGeom>
          <a:noFill/>
        </p:spPr>
        <p:txBody>
          <a:bodyPr wrap="square" rtlCol="0">
            <a:spAutoFit/>
          </a:bodyPr>
          <a:lstStyle/>
          <a:p>
            <a:pPr algn="ctr"/>
            <a:endParaRPr lang="fr-FR" sz="4500">
              <a:solidFill>
                <a:schemeClr val="bg1"/>
              </a:solidFill>
            </a:endParaRPr>
          </a:p>
        </p:txBody>
      </p:sp>
      <p:pic>
        <p:nvPicPr>
          <p:cNvPr id="8" name="Picture 2" descr="Altho — Wikipédia">
            <a:extLst>
              <a:ext uri="{FF2B5EF4-FFF2-40B4-BE49-F238E27FC236}">
                <a16:creationId xmlns:a16="http://schemas.microsoft.com/office/drawing/2014/main" id="{1BE09CB5-3E0A-BAAA-736E-D7294B419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2F394D15-31A4-9D6A-1D56-959908A964CE}"/>
              </a:ext>
            </a:extLst>
          </p:cNvPr>
          <p:cNvSpPr txBox="1"/>
          <p:nvPr/>
        </p:nvSpPr>
        <p:spPr>
          <a:xfrm>
            <a:off x="0" y="204769"/>
            <a:ext cx="12192000" cy="784830"/>
          </a:xfrm>
          <a:prstGeom prst="rect">
            <a:avLst/>
          </a:prstGeom>
          <a:noFill/>
        </p:spPr>
        <p:txBody>
          <a:bodyPr wrap="square" lIns="91440" tIns="45720" rIns="91440" bIns="45720" rtlCol="0" anchor="t">
            <a:spAutoFit/>
          </a:bodyPr>
          <a:lstStyle/>
          <a:p>
            <a:pPr algn="ctr"/>
            <a:r>
              <a:rPr lang="fr-FR" sz="4500">
                <a:solidFill>
                  <a:schemeClr val="bg1"/>
                </a:solidFill>
              </a:rPr>
              <a:t>Modèle linéaire</a:t>
            </a:r>
            <a:endParaRPr lang="fr-FR" sz="4500">
              <a:solidFill>
                <a:schemeClr val="bg1"/>
              </a:solidFill>
              <a:cs typeface="Calibri"/>
            </a:endParaRPr>
          </a:p>
        </p:txBody>
      </p:sp>
      <p:grpSp>
        <p:nvGrpSpPr>
          <p:cNvPr id="9" name="Groupe 8">
            <a:extLst>
              <a:ext uri="{FF2B5EF4-FFF2-40B4-BE49-F238E27FC236}">
                <a16:creationId xmlns:a16="http://schemas.microsoft.com/office/drawing/2014/main" id="{4267596E-D9FF-0AC3-B1C5-BC3E767B7710}"/>
              </a:ext>
            </a:extLst>
          </p:cNvPr>
          <p:cNvGrpSpPr/>
          <p:nvPr/>
        </p:nvGrpSpPr>
        <p:grpSpPr>
          <a:xfrm>
            <a:off x="2543810" y="5560187"/>
            <a:ext cx="9222327" cy="607714"/>
            <a:chOff x="2414016" y="5330952"/>
            <a:chExt cx="9222327" cy="607714"/>
          </a:xfrm>
        </p:grpSpPr>
        <p:sp>
          <p:nvSpPr>
            <p:cNvPr id="2" name="ZoneTexte 1">
              <a:extLst>
                <a:ext uri="{FF2B5EF4-FFF2-40B4-BE49-F238E27FC236}">
                  <a16:creationId xmlns:a16="http://schemas.microsoft.com/office/drawing/2014/main" id="{651A2A52-C059-D360-4DD2-A35980137241}"/>
                </a:ext>
              </a:extLst>
            </p:cNvPr>
            <p:cNvSpPr txBox="1"/>
            <p:nvPr/>
          </p:nvSpPr>
          <p:spPr>
            <a:xfrm>
              <a:off x="2538063" y="5428901"/>
              <a:ext cx="9098280" cy="338554"/>
            </a:xfrm>
            <a:prstGeom prst="rect">
              <a:avLst/>
            </a:prstGeom>
            <a:noFill/>
          </p:spPr>
          <p:txBody>
            <a:bodyPr wrap="square" lIns="91440" tIns="45720" rIns="91440" bIns="45720" rtlCol="0" anchor="t">
              <a:spAutoFit/>
            </a:bodyPr>
            <a:lstStyle/>
            <a:p>
              <a:r>
                <a:rPr lang="fr-FR" sz="1600">
                  <a:latin typeface="Söhne"/>
                </a:rPr>
                <a:t>Effet global = Effet Recette + Effet Variété + Effet interaction </a:t>
              </a:r>
              <a:r>
                <a:rPr lang="fr-FR" sz="1600" err="1">
                  <a:latin typeface="Söhne"/>
                </a:rPr>
                <a:t>Variété:Recette</a:t>
              </a:r>
              <a:r>
                <a:rPr lang="fr-FR" sz="1600">
                  <a:latin typeface="Söhne"/>
                </a:rPr>
                <a:t> </a:t>
              </a:r>
            </a:p>
          </p:txBody>
        </p:sp>
        <p:sp>
          <p:nvSpPr>
            <p:cNvPr id="5" name="Rectangle 4">
              <a:extLst>
                <a:ext uri="{FF2B5EF4-FFF2-40B4-BE49-F238E27FC236}">
                  <a16:creationId xmlns:a16="http://schemas.microsoft.com/office/drawing/2014/main" id="{822983BE-58B2-A343-6A0D-E337EDD01065}"/>
                </a:ext>
              </a:extLst>
            </p:cNvPr>
            <p:cNvSpPr/>
            <p:nvPr/>
          </p:nvSpPr>
          <p:spPr>
            <a:xfrm>
              <a:off x="2414016" y="5330952"/>
              <a:ext cx="7375781" cy="607714"/>
            </a:xfrm>
            <a:prstGeom prst="rect">
              <a:avLst/>
            </a:prstGeom>
            <a:noFill/>
            <a:ln w="28575">
              <a:solidFill>
                <a:srgbClr val="FECF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 name="ZoneTexte 6">
            <a:extLst>
              <a:ext uri="{FF2B5EF4-FFF2-40B4-BE49-F238E27FC236}">
                <a16:creationId xmlns:a16="http://schemas.microsoft.com/office/drawing/2014/main" id="{FC0A941D-6431-B313-B041-298E1F558B55}"/>
              </a:ext>
            </a:extLst>
          </p:cNvPr>
          <p:cNvSpPr txBox="1"/>
          <p:nvPr/>
        </p:nvSpPr>
        <p:spPr>
          <a:xfrm>
            <a:off x="1254760" y="2066419"/>
            <a:ext cx="9682480" cy="3264996"/>
          </a:xfrm>
          <a:prstGeom prst="rect">
            <a:avLst/>
          </a:prstGeom>
          <a:noFill/>
        </p:spPr>
        <p:txBody>
          <a:bodyPr wrap="square" lIns="91440" tIns="45720" rIns="91440" bIns="45720" anchor="t">
            <a:spAutoFit/>
          </a:bodyPr>
          <a:lstStyle/>
          <a:p>
            <a:pPr marL="285750" indent="-285750" algn="just">
              <a:buFont typeface="Wingdings" panose="05000000000000000000" pitchFamily="2" charset="2"/>
              <a:buChar char="Ø"/>
            </a:pPr>
            <a:r>
              <a:rPr lang="fr-FR" b="0" i="0">
                <a:effectLst/>
                <a:latin typeface="Söhne"/>
              </a:rPr>
              <a:t>Les modèles linéaires sont généralement </a:t>
            </a:r>
            <a:r>
              <a:rPr lang="fr-FR" b="1" i="0">
                <a:effectLst/>
                <a:latin typeface="Söhne"/>
              </a:rPr>
              <a:t>faciles à interpréter</a:t>
            </a:r>
            <a:r>
              <a:rPr lang="fr-FR" b="0" i="0">
                <a:effectLst/>
                <a:latin typeface="Söhne"/>
              </a:rPr>
              <a:t>. Les coefficients associés à chaque variable fournissent des informations directes sur l'impact de ces variables sur la variable de sortie.</a:t>
            </a:r>
          </a:p>
          <a:p>
            <a:pPr marL="285750" indent="-285750" algn="just">
              <a:buFont typeface="Wingdings" panose="05000000000000000000" pitchFamily="2" charset="2"/>
              <a:buChar char="Ø"/>
            </a:pPr>
            <a:endParaRPr lang="fr-FR">
              <a:latin typeface="Söhne"/>
            </a:endParaRPr>
          </a:p>
          <a:p>
            <a:pPr marL="285750" indent="-285750" algn="just">
              <a:buFont typeface="Wingdings" panose="05000000000000000000" pitchFamily="2" charset="2"/>
              <a:buChar char="Ø"/>
            </a:pPr>
            <a:r>
              <a:rPr lang="en-US" err="1">
                <a:latin typeface="Söhne"/>
                <a:cs typeface="Calibri"/>
              </a:rPr>
              <a:t>Possibilité</a:t>
            </a:r>
            <a:r>
              <a:rPr lang="en-US">
                <a:latin typeface="Söhne"/>
                <a:cs typeface="Calibri"/>
              </a:rPr>
              <a:t> </a:t>
            </a:r>
            <a:r>
              <a:rPr lang="en-US" b="1" err="1">
                <a:latin typeface="Söhne"/>
                <a:cs typeface="Calibri"/>
              </a:rPr>
              <a:t>d'observer</a:t>
            </a:r>
            <a:r>
              <a:rPr lang="en-US" b="1">
                <a:latin typeface="Söhne"/>
                <a:cs typeface="Calibri"/>
              </a:rPr>
              <a:t> les interactions</a:t>
            </a:r>
            <a:r>
              <a:rPr lang="en-US">
                <a:latin typeface="Söhne"/>
                <a:cs typeface="Calibri"/>
              </a:rPr>
              <a:t> entre les variables </a:t>
            </a:r>
          </a:p>
          <a:p>
            <a:pPr marL="285750" indent="-285750" algn="just">
              <a:buFont typeface="Wingdings" panose="05000000000000000000" pitchFamily="2" charset="2"/>
              <a:buChar char="Ø"/>
            </a:pPr>
            <a:endParaRPr lang="en-US">
              <a:latin typeface="Söhne"/>
              <a:cs typeface="Calibri"/>
            </a:endParaRPr>
          </a:p>
          <a:p>
            <a:pPr marL="285750" indent="-285750">
              <a:lnSpc>
                <a:spcPts val="2300"/>
              </a:lnSpc>
              <a:buFont typeface="Wingdings,Sans-Serif"/>
              <a:buChar char="Ø"/>
            </a:pPr>
            <a:r>
              <a:rPr lang="en-US">
                <a:latin typeface="Söhne"/>
                <a:cs typeface="Calibri"/>
              </a:rPr>
              <a:t>On se </a:t>
            </a:r>
            <a:r>
              <a:rPr lang="en-US" err="1">
                <a:latin typeface="Söhne"/>
                <a:cs typeface="Calibri"/>
              </a:rPr>
              <a:t>concentre</a:t>
            </a:r>
            <a:r>
              <a:rPr lang="en-US">
                <a:latin typeface="Söhne"/>
                <a:cs typeface="Calibri"/>
              </a:rPr>
              <a:t> sur </a:t>
            </a:r>
            <a:r>
              <a:rPr lang="en-US" err="1">
                <a:latin typeface="Söhne"/>
                <a:cs typeface="Calibri"/>
              </a:rPr>
              <a:t>l'effet</a:t>
            </a:r>
            <a:r>
              <a:rPr lang="en-US">
                <a:latin typeface="Söhne"/>
                <a:cs typeface="Calibri"/>
              </a:rPr>
              <a:t> des variables </a:t>
            </a:r>
            <a:r>
              <a:rPr lang="en-US" err="1">
                <a:latin typeface="Söhne"/>
                <a:cs typeface="Calibri"/>
              </a:rPr>
              <a:t>Variété</a:t>
            </a:r>
            <a:r>
              <a:rPr lang="en-US">
                <a:latin typeface="Söhne"/>
                <a:cs typeface="Calibri"/>
              </a:rPr>
              <a:t> et </a:t>
            </a:r>
            <a:r>
              <a:rPr lang="en-US" err="1">
                <a:latin typeface="Söhne"/>
                <a:cs typeface="Calibri"/>
              </a:rPr>
              <a:t>Recettte</a:t>
            </a:r>
            <a:endParaRPr lang="en-US">
              <a:latin typeface="Söhne"/>
              <a:cs typeface="Calibri"/>
            </a:endParaRPr>
          </a:p>
          <a:p>
            <a:pPr marL="285750" indent="-285750">
              <a:buFont typeface="Wingdings,Sans-Serif"/>
              <a:buChar char="Ø"/>
            </a:pPr>
            <a:endParaRPr lang="en-US" sz="700">
              <a:latin typeface="Söhne"/>
              <a:ea typeface="Calibri"/>
              <a:cs typeface="Calibri"/>
            </a:endParaRPr>
          </a:p>
          <a:p>
            <a:r>
              <a:rPr lang="en-US">
                <a:latin typeface="Söhne"/>
                <a:cs typeface="Calibri"/>
              </a:rPr>
              <a:t>  → </a:t>
            </a:r>
            <a:r>
              <a:rPr lang="en-US" err="1">
                <a:latin typeface="Söhne"/>
                <a:cs typeface="Calibri"/>
              </a:rPr>
              <a:t>Effet</a:t>
            </a:r>
            <a:r>
              <a:rPr lang="en-US">
                <a:latin typeface="Söhne"/>
                <a:cs typeface="Calibri"/>
              </a:rPr>
              <a:t> </a:t>
            </a:r>
            <a:r>
              <a:rPr lang="en-US" err="1">
                <a:latin typeface="Söhne"/>
                <a:cs typeface="Calibri"/>
              </a:rPr>
              <a:t>individuel</a:t>
            </a:r>
            <a:endParaRPr lang="en-US">
              <a:latin typeface="Söhne"/>
              <a:cs typeface="Calibri"/>
            </a:endParaRPr>
          </a:p>
          <a:p>
            <a:endParaRPr lang="en-US" sz="1000">
              <a:latin typeface="Söhne"/>
              <a:ea typeface="Calibri"/>
              <a:cs typeface="Calibri"/>
            </a:endParaRPr>
          </a:p>
          <a:p>
            <a:r>
              <a:rPr lang="en-US">
                <a:latin typeface="Söhne"/>
                <a:cs typeface="Calibri"/>
              </a:rPr>
              <a:t>  → </a:t>
            </a:r>
            <a:r>
              <a:rPr lang="en-US" err="1">
                <a:latin typeface="Söhne"/>
                <a:cs typeface="Calibri"/>
              </a:rPr>
              <a:t>Effet</a:t>
            </a:r>
            <a:r>
              <a:rPr lang="en-US">
                <a:latin typeface="Söhne"/>
                <a:cs typeface="Calibri"/>
              </a:rPr>
              <a:t> </a:t>
            </a:r>
            <a:r>
              <a:rPr lang="en-US" err="1">
                <a:latin typeface="Söhne"/>
                <a:cs typeface="Calibri"/>
              </a:rPr>
              <a:t>d'interaction</a:t>
            </a:r>
            <a:endParaRPr lang="en-US">
              <a:latin typeface="Söhne"/>
              <a:cs typeface="Calibri"/>
            </a:endParaRPr>
          </a:p>
          <a:p>
            <a:endParaRPr lang="en-US" sz="1000">
              <a:latin typeface="Söhne"/>
              <a:ea typeface="Calibri"/>
              <a:cs typeface="Calibri"/>
            </a:endParaRPr>
          </a:p>
          <a:p>
            <a:r>
              <a:rPr lang="en-US">
                <a:latin typeface="Söhne"/>
                <a:ea typeface="Calibri"/>
                <a:cs typeface="Calibri"/>
              </a:rPr>
              <a:t>  → </a:t>
            </a:r>
            <a:r>
              <a:rPr lang="en-US" err="1">
                <a:latin typeface="Söhne"/>
                <a:ea typeface="Calibri"/>
                <a:cs typeface="Calibri"/>
              </a:rPr>
              <a:t>Effet</a:t>
            </a:r>
            <a:r>
              <a:rPr lang="en-US">
                <a:latin typeface="Söhne"/>
                <a:ea typeface="Calibri"/>
                <a:cs typeface="Calibri"/>
              </a:rPr>
              <a:t> global</a:t>
            </a:r>
          </a:p>
          <a:p>
            <a:pPr marL="285750" indent="-285750" algn="just">
              <a:buFont typeface="Wingdings" panose="05000000000000000000" pitchFamily="2" charset="2"/>
              <a:buChar char="Ø"/>
            </a:pPr>
            <a:endParaRPr lang="fr-FR">
              <a:latin typeface="Söhne"/>
            </a:endParaRPr>
          </a:p>
        </p:txBody>
      </p:sp>
    </p:spTree>
    <p:extLst>
      <p:ext uri="{BB962C8B-B14F-4D97-AF65-F5344CB8AC3E}">
        <p14:creationId xmlns:p14="http://schemas.microsoft.com/office/powerpoint/2010/main" val="413047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fade">
                                      <p:cBhvr>
                                        <p:cTn id="15" dur="500"/>
                                        <p:tgtEl>
                                          <p:spTgt spid="7">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6" end="6"/>
                                            </p:txEl>
                                          </p:spTgt>
                                        </p:tgtEl>
                                        <p:attrNameLst>
                                          <p:attrName>style.visibility</p:attrName>
                                        </p:attrNameLst>
                                      </p:cBhvr>
                                      <p:to>
                                        <p:strVal val="visible"/>
                                      </p:to>
                                    </p:set>
                                    <p:animEffect transition="in" filter="fade">
                                      <p:cBhvr>
                                        <p:cTn id="18" dur="500"/>
                                        <p:tgtEl>
                                          <p:spTgt spid="7">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animEffect transition="in" filter="fade">
                                      <p:cBhvr>
                                        <p:cTn id="21" dur="500"/>
                                        <p:tgtEl>
                                          <p:spTgt spid="7">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10" end="10"/>
                                            </p:txEl>
                                          </p:spTgt>
                                        </p:tgtEl>
                                        <p:attrNameLst>
                                          <p:attrName>style.visibility</p:attrName>
                                        </p:attrNameLst>
                                      </p:cBhvr>
                                      <p:to>
                                        <p:strVal val="visible"/>
                                      </p:to>
                                    </p:set>
                                    <p:animEffect transition="in" filter="fade">
                                      <p:cBhvr>
                                        <p:cTn id="24" dur="500"/>
                                        <p:tgtEl>
                                          <p:spTgt spid="7">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9C05A6-6E86-BD59-6F21-4A8A22AF1A56}"/>
              </a:ext>
            </a:extLst>
          </p:cNvPr>
          <p:cNvSpPr>
            <a:spLocks noGrp="1"/>
          </p:cNvSpPr>
          <p:nvPr>
            <p:ph type="ctrTitle"/>
          </p:nvPr>
        </p:nvSpPr>
        <p:spPr>
          <a:xfrm>
            <a:off x="1194816" y="-28321"/>
            <a:ext cx="9144000" cy="1139825"/>
          </a:xfrm>
        </p:spPr>
        <p:txBody>
          <a:bodyPr/>
          <a:lstStyle/>
          <a:p>
            <a:r>
              <a:rPr lang="fr-FR">
                <a:solidFill>
                  <a:schemeClr val="bg1"/>
                </a:solidFill>
              </a:rPr>
              <a:t>Objectif 3</a:t>
            </a:r>
          </a:p>
        </p:txBody>
      </p:sp>
      <p:sp>
        <p:nvSpPr>
          <p:cNvPr id="4" name="Espace réservé du numéro de diapositive 3">
            <a:extLst>
              <a:ext uri="{FF2B5EF4-FFF2-40B4-BE49-F238E27FC236}">
                <a16:creationId xmlns:a16="http://schemas.microsoft.com/office/drawing/2014/main" id="{6F694ED4-A008-B4B0-E744-2F1B59C341BC}"/>
              </a:ext>
            </a:extLst>
          </p:cNvPr>
          <p:cNvSpPr>
            <a:spLocks noGrp="1"/>
          </p:cNvSpPr>
          <p:nvPr>
            <p:ph type="sldNum" sz="quarter" idx="12"/>
          </p:nvPr>
        </p:nvSpPr>
        <p:spPr>
          <a:xfrm>
            <a:off x="9448800" y="6492875"/>
            <a:ext cx="2743200" cy="365125"/>
          </a:xfrm>
        </p:spPr>
        <p:txBody>
          <a:bodyPr/>
          <a:lstStyle/>
          <a:p>
            <a:fld id="{21D9F5FE-0FED-4652-B94E-2573D89FB861}" type="slidenum">
              <a:rPr lang="fr-FR" smtClean="0"/>
              <a:t>5</a:t>
            </a:fld>
            <a:endParaRPr lang="fr-FR"/>
          </a:p>
        </p:txBody>
      </p:sp>
      <p:pic>
        <p:nvPicPr>
          <p:cNvPr id="5" name="Picture 2" descr="Altho — Wikipédia">
            <a:extLst>
              <a:ext uri="{FF2B5EF4-FFF2-40B4-BE49-F238E27FC236}">
                <a16:creationId xmlns:a16="http://schemas.microsoft.com/office/drawing/2014/main" id="{9459BE52-2ABF-401A-BD0F-9F33E4066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FBF0E5CE-08DC-BD08-7895-05405C6BAE37}"/>
              </a:ext>
            </a:extLst>
          </p:cNvPr>
          <p:cNvSpPr txBox="1"/>
          <p:nvPr/>
        </p:nvSpPr>
        <p:spPr>
          <a:xfrm>
            <a:off x="450134" y="1966155"/>
            <a:ext cx="10442863" cy="769441"/>
          </a:xfrm>
          <a:prstGeom prst="rect">
            <a:avLst/>
          </a:prstGeom>
          <a:noFill/>
        </p:spPr>
        <p:txBody>
          <a:bodyPr wrap="square" lIns="91440" tIns="45720" rIns="91440" bIns="45720" anchor="t">
            <a:spAutoFit/>
          </a:bodyPr>
          <a:lstStyle/>
          <a:p>
            <a:pPr marL="285750" indent="-285750">
              <a:buFont typeface="Wingdings" panose="05000000000000000000" pitchFamily="2" charset="2"/>
              <a:buChar char="Ø"/>
            </a:pPr>
            <a:r>
              <a:rPr lang="fr-FR" sz="2200">
                <a:latin typeface="Calibri"/>
                <a:cs typeface="Calibri"/>
              </a:rPr>
              <a:t>M</a:t>
            </a:r>
            <a:r>
              <a:rPr lang="fr-FR" sz="2200" b="0" i="0">
                <a:effectLst/>
                <a:latin typeface="Calibri"/>
                <a:cs typeface="Calibri"/>
              </a:rPr>
              <a:t>arché concurrentiel exigeant </a:t>
            </a:r>
            <a:endParaRPr lang="fr-FR" sz="2200">
              <a:latin typeface="Calibri"/>
              <a:cs typeface="Calibri"/>
            </a:endParaRPr>
          </a:p>
          <a:p>
            <a:pPr marL="285750" indent="-285750">
              <a:buFont typeface="Wingdings" panose="05000000000000000000" pitchFamily="2" charset="2"/>
              <a:buChar char="Ø"/>
            </a:pPr>
            <a:r>
              <a:rPr lang="fr-FR" sz="2200" b="0" i="0">
                <a:effectLst/>
                <a:latin typeface="Calibri"/>
                <a:cs typeface="Calibri"/>
              </a:rPr>
              <a:t>Forte demande de chips</a:t>
            </a:r>
            <a:endParaRPr lang="fr-FR" sz="2200">
              <a:latin typeface="Calibri"/>
              <a:cs typeface="Calibri"/>
            </a:endParaRPr>
          </a:p>
        </p:txBody>
      </p:sp>
      <p:sp>
        <p:nvSpPr>
          <p:cNvPr id="18" name="ZoneTexte 17">
            <a:extLst>
              <a:ext uri="{FF2B5EF4-FFF2-40B4-BE49-F238E27FC236}">
                <a16:creationId xmlns:a16="http://schemas.microsoft.com/office/drawing/2014/main" id="{CDA3A624-D1B4-18AF-F6D5-E80D95C554A1}"/>
              </a:ext>
            </a:extLst>
          </p:cNvPr>
          <p:cNvSpPr txBox="1"/>
          <p:nvPr/>
        </p:nvSpPr>
        <p:spPr>
          <a:xfrm>
            <a:off x="6824044" y="5595004"/>
            <a:ext cx="5043492" cy="1107996"/>
          </a:xfrm>
          <a:prstGeom prst="rect">
            <a:avLst/>
          </a:prstGeom>
          <a:noFill/>
        </p:spPr>
        <p:txBody>
          <a:bodyPr wrap="square" lIns="91440" tIns="45720" rIns="91440" bIns="45720" anchor="t">
            <a:spAutoFit/>
          </a:bodyPr>
          <a:lstStyle/>
          <a:p>
            <a:pPr marL="285750" indent="-285750">
              <a:buFont typeface="Wingdings" panose="05000000000000000000" pitchFamily="2" charset="2"/>
              <a:buChar char="Ø"/>
            </a:pPr>
            <a:r>
              <a:rPr lang="fr-FR" sz="2200" b="0" i="0">
                <a:effectLst/>
                <a:latin typeface="Calibri"/>
                <a:cs typeface="Calibri"/>
              </a:rPr>
              <a:t>Maximiser le rendement dans la production de </a:t>
            </a:r>
            <a:r>
              <a:rPr lang="fr-FR" sz="2200">
                <a:latin typeface="Calibri"/>
                <a:cs typeface="Calibri"/>
              </a:rPr>
              <a:t>chip</a:t>
            </a:r>
            <a:r>
              <a:rPr lang="fr-FR" sz="2200" b="0" i="0">
                <a:effectLst/>
                <a:latin typeface="Calibri"/>
                <a:cs typeface="Calibri"/>
              </a:rPr>
              <a:t>s tout en minimisant les défauts qualité</a:t>
            </a:r>
            <a:r>
              <a:rPr lang="fr-FR" sz="2200">
                <a:latin typeface="Calibri"/>
                <a:cs typeface="Calibri"/>
              </a:rPr>
              <a:t>s</a:t>
            </a:r>
            <a:endParaRPr lang="fr-FR" sz="2200"/>
          </a:p>
        </p:txBody>
      </p:sp>
      <p:grpSp>
        <p:nvGrpSpPr>
          <p:cNvPr id="20" name="Groupe 19">
            <a:extLst>
              <a:ext uri="{FF2B5EF4-FFF2-40B4-BE49-F238E27FC236}">
                <a16:creationId xmlns:a16="http://schemas.microsoft.com/office/drawing/2014/main" id="{9953E693-0C2E-16FA-3D2E-43071085617F}"/>
              </a:ext>
            </a:extLst>
          </p:cNvPr>
          <p:cNvGrpSpPr/>
          <p:nvPr/>
        </p:nvGrpSpPr>
        <p:grpSpPr>
          <a:xfrm>
            <a:off x="2906910" y="1589822"/>
            <a:ext cx="5521119" cy="4799903"/>
            <a:chOff x="3060137" y="1516645"/>
            <a:chExt cx="5521119" cy="4799903"/>
          </a:xfrm>
        </p:grpSpPr>
        <p:sp>
          <p:nvSpPr>
            <p:cNvPr id="8" name="Ellipse 7">
              <a:extLst>
                <a:ext uri="{FF2B5EF4-FFF2-40B4-BE49-F238E27FC236}">
                  <a16:creationId xmlns:a16="http://schemas.microsoft.com/office/drawing/2014/main" id="{4FEA3479-C421-0AE9-E70E-B6AE3D0DC56D}"/>
                </a:ext>
              </a:extLst>
            </p:cNvPr>
            <p:cNvSpPr/>
            <p:nvPr/>
          </p:nvSpPr>
          <p:spPr>
            <a:xfrm>
              <a:off x="6418159" y="2861187"/>
              <a:ext cx="2163097" cy="2115326"/>
            </a:xfrm>
            <a:prstGeom prst="ellipse">
              <a:avLst/>
            </a:prstGeom>
            <a:solidFill>
              <a:srgbClr val="00B0F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a:solidFill>
                    <a:schemeClr val="tx1"/>
                  </a:solidFill>
                </a:rPr>
                <a:t>Qualité</a:t>
              </a:r>
            </a:p>
          </p:txBody>
        </p:sp>
        <p:sp>
          <p:nvSpPr>
            <p:cNvPr id="13" name="Ellipse 12">
              <a:extLst>
                <a:ext uri="{FF2B5EF4-FFF2-40B4-BE49-F238E27FC236}">
                  <a16:creationId xmlns:a16="http://schemas.microsoft.com/office/drawing/2014/main" id="{AA5990C1-DB3F-951A-DB3D-9CAA20765AFE}"/>
                </a:ext>
              </a:extLst>
            </p:cNvPr>
            <p:cNvSpPr/>
            <p:nvPr/>
          </p:nvSpPr>
          <p:spPr>
            <a:xfrm>
              <a:off x="3060137" y="2861187"/>
              <a:ext cx="2163097" cy="2115326"/>
            </a:xfrm>
            <a:prstGeom prst="ellipse">
              <a:avLst/>
            </a:prstGeom>
            <a:solidFill>
              <a:srgbClr val="92D050">
                <a:alpha val="7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err="1">
                  <a:solidFill>
                    <a:schemeClr val="tx1"/>
                  </a:solidFill>
                </a:rPr>
                <a:t>Environne-mentale</a:t>
              </a:r>
              <a:endParaRPr lang="fr-FR" sz="2000">
                <a:solidFill>
                  <a:schemeClr val="tx1"/>
                </a:solidFill>
              </a:endParaRPr>
            </a:p>
          </p:txBody>
        </p:sp>
        <p:sp>
          <p:nvSpPr>
            <p:cNvPr id="17" name="Ellipse 16">
              <a:extLst>
                <a:ext uri="{FF2B5EF4-FFF2-40B4-BE49-F238E27FC236}">
                  <a16:creationId xmlns:a16="http://schemas.microsoft.com/office/drawing/2014/main" id="{9733DDE2-78C2-81ED-FFA5-69F5CC8EE937}"/>
                </a:ext>
              </a:extLst>
            </p:cNvPr>
            <p:cNvSpPr/>
            <p:nvPr/>
          </p:nvSpPr>
          <p:spPr>
            <a:xfrm>
              <a:off x="4739148" y="4201222"/>
              <a:ext cx="2163097" cy="2115326"/>
            </a:xfrm>
            <a:prstGeom prst="ellipse">
              <a:avLst/>
            </a:prstGeom>
            <a:solidFill>
              <a:srgbClr val="FFFF00">
                <a:alpha val="7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a:solidFill>
                    <a:schemeClr val="tx1"/>
                  </a:solidFill>
                </a:rPr>
                <a:t>Sociale</a:t>
              </a:r>
            </a:p>
          </p:txBody>
        </p:sp>
        <p:sp>
          <p:nvSpPr>
            <p:cNvPr id="19" name="Ellipse 18">
              <a:extLst>
                <a:ext uri="{FF2B5EF4-FFF2-40B4-BE49-F238E27FC236}">
                  <a16:creationId xmlns:a16="http://schemas.microsoft.com/office/drawing/2014/main" id="{DA6125C4-B2FF-EDD5-E92D-ABDF0A3523DD}"/>
                </a:ext>
              </a:extLst>
            </p:cNvPr>
            <p:cNvSpPr/>
            <p:nvPr/>
          </p:nvSpPr>
          <p:spPr>
            <a:xfrm>
              <a:off x="4739148" y="1516645"/>
              <a:ext cx="2163097" cy="2115326"/>
            </a:xfrm>
            <a:prstGeom prst="ellipse">
              <a:avLst/>
            </a:prstGeom>
            <a:solidFill>
              <a:srgbClr val="FF000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a:solidFill>
                    <a:schemeClr val="tx1"/>
                  </a:solidFill>
                </a:rPr>
                <a:t>Economique</a:t>
              </a:r>
            </a:p>
          </p:txBody>
        </p:sp>
        <p:sp>
          <p:nvSpPr>
            <p:cNvPr id="3" name="Ellipse 2">
              <a:extLst>
                <a:ext uri="{FF2B5EF4-FFF2-40B4-BE49-F238E27FC236}">
                  <a16:creationId xmlns:a16="http://schemas.microsoft.com/office/drawing/2014/main" id="{FD2F1D0F-AAD2-DA08-2C5D-745EC42ED074}"/>
                </a:ext>
              </a:extLst>
            </p:cNvPr>
            <p:cNvSpPr/>
            <p:nvPr/>
          </p:nvSpPr>
          <p:spPr>
            <a:xfrm>
              <a:off x="4739148" y="2861187"/>
              <a:ext cx="2163097" cy="2115326"/>
            </a:xfrm>
            <a:prstGeom prst="ellipse">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a:solidFill>
                    <a:schemeClr val="tx1"/>
                  </a:solidFill>
                </a:rPr>
                <a:t>Performance industrielle</a:t>
              </a:r>
            </a:p>
          </p:txBody>
        </p:sp>
      </p:grpSp>
      <p:sp>
        <p:nvSpPr>
          <p:cNvPr id="21" name="Rectangle 20">
            <a:extLst>
              <a:ext uri="{FF2B5EF4-FFF2-40B4-BE49-F238E27FC236}">
                <a16:creationId xmlns:a16="http://schemas.microsoft.com/office/drawing/2014/main" id="{34B7B710-A76A-FF06-6F57-B1127E43122D}"/>
              </a:ext>
            </a:extLst>
          </p:cNvPr>
          <p:cNvSpPr/>
          <p:nvPr/>
        </p:nvSpPr>
        <p:spPr>
          <a:xfrm>
            <a:off x="4939882" y="2380367"/>
            <a:ext cx="1455174" cy="47635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08B12ED2-C5C9-DB52-9587-DFBA1C66ED8F}"/>
              </a:ext>
            </a:extLst>
          </p:cNvPr>
          <p:cNvCxnSpPr/>
          <p:nvPr/>
        </p:nvCxnSpPr>
        <p:spPr>
          <a:xfrm>
            <a:off x="6385382" y="2640450"/>
            <a:ext cx="72447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EE6037EB-B1DF-5B02-2A6D-CEA840E6D3AF}"/>
              </a:ext>
            </a:extLst>
          </p:cNvPr>
          <p:cNvSpPr/>
          <p:nvPr/>
        </p:nvSpPr>
        <p:spPr>
          <a:xfrm>
            <a:off x="6860936" y="3733624"/>
            <a:ext cx="969631" cy="47635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Connecteur droit avec flèche 23">
            <a:extLst>
              <a:ext uri="{FF2B5EF4-FFF2-40B4-BE49-F238E27FC236}">
                <a16:creationId xmlns:a16="http://schemas.microsoft.com/office/drawing/2014/main" id="{6183367D-5D3F-53B4-2FB1-B052487C82F2}"/>
              </a:ext>
            </a:extLst>
          </p:cNvPr>
          <p:cNvCxnSpPr/>
          <p:nvPr/>
        </p:nvCxnSpPr>
        <p:spPr>
          <a:xfrm>
            <a:off x="7830567" y="3977638"/>
            <a:ext cx="72447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ZoneTexte 24">
            <a:extLst>
              <a:ext uri="{FF2B5EF4-FFF2-40B4-BE49-F238E27FC236}">
                <a16:creationId xmlns:a16="http://schemas.microsoft.com/office/drawing/2014/main" id="{BEF55C1B-A4CE-8C11-B643-814E70563E1F}"/>
              </a:ext>
            </a:extLst>
          </p:cNvPr>
          <p:cNvSpPr txBox="1"/>
          <p:nvPr/>
        </p:nvSpPr>
        <p:spPr>
          <a:xfrm>
            <a:off x="8622607" y="3808358"/>
            <a:ext cx="2645884" cy="400110"/>
          </a:xfrm>
          <a:prstGeom prst="rect">
            <a:avLst/>
          </a:prstGeom>
          <a:noFill/>
        </p:spPr>
        <p:txBody>
          <a:bodyPr wrap="square" rtlCol="0">
            <a:spAutoFit/>
          </a:bodyPr>
          <a:lstStyle/>
          <a:p>
            <a:r>
              <a:rPr lang="fr-FR" sz="2000"/>
              <a:t>Indicateurs qualités</a:t>
            </a:r>
          </a:p>
        </p:txBody>
      </p:sp>
      <p:sp>
        <p:nvSpPr>
          <p:cNvPr id="26" name="ZoneTexte 25">
            <a:extLst>
              <a:ext uri="{FF2B5EF4-FFF2-40B4-BE49-F238E27FC236}">
                <a16:creationId xmlns:a16="http://schemas.microsoft.com/office/drawing/2014/main" id="{7361FA41-692D-4A17-1B69-BB28686379AC}"/>
              </a:ext>
            </a:extLst>
          </p:cNvPr>
          <p:cNvSpPr txBox="1"/>
          <p:nvPr/>
        </p:nvSpPr>
        <p:spPr>
          <a:xfrm>
            <a:off x="7139352" y="2465189"/>
            <a:ext cx="4016327" cy="400110"/>
          </a:xfrm>
          <a:prstGeom prst="rect">
            <a:avLst/>
          </a:prstGeom>
          <a:noFill/>
        </p:spPr>
        <p:txBody>
          <a:bodyPr wrap="square" rtlCol="0">
            <a:spAutoFit/>
          </a:bodyPr>
          <a:lstStyle/>
          <a:p>
            <a:r>
              <a:rPr lang="fr-FR" sz="2000"/>
              <a:t>Débits (entrant et sortant)</a:t>
            </a:r>
          </a:p>
        </p:txBody>
      </p:sp>
    </p:spTree>
    <p:extLst>
      <p:ext uri="{BB962C8B-B14F-4D97-AF65-F5344CB8AC3E}">
        <p14:creationId xmlns:p14="http://schemas.microsoft.com/office/powerpoint/2010/main" val="256703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animBg="1"/>
      <p:bldP spid="22" grpId="0" animBg="1"/>
      <p:bldP spid="25" grpId="0"/>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1D344F-4893-A759-488B-C34B21B7ED87}"/>
            </a:ext>
          </a:extLst>
        </p:cNvPr>
        <p:cNvGrpSpPr/>
        <p:nvPr/>
      </p:nvGrpSpPr>
      <p:grpSpPr>
        <a:xfrm>
          <a:off x="0" y="0"/>
          <a:ext cx="0" cy="0"/>
          <a:chOff x="0" y="0"/>
          <a:chExt cx="0" cy="0"/>
        </a:xfrm>
      </p:grpSpPr>
      <p:sp>
        <p:nvSpPr>
          <p:cNvPr id="6" name="Espace réservé du numéro de diapositive 3">
            <a:extLst>
              <a:ext uri="{FF2B5EF4-FFF2-40B4-BE49-F238E27FC236}">
                <a16:creationId xmlns:a16="http://schemas.microsoft.com/office/drawing/2014/main" id="{5CE12A60-4D38-F426-922D-8D0FC726AE23}"/>
              </a:ext>
            </a:extLst>
          </p:cNvPr>
          <p:cNvSpPr txBox="1">
            <a:spLocks/>
          </p:cNvSpPr>
          <p:nvPr/>
        </p:nvSpPr>
        <p:spPr>
          <a:xfrm>
            <a:off x="11807042" y="6494894"/>
            <a:ext cx="417615" cy="365125"/>
          </a:xfrm>
          <a:prstGeom prst="rect">
            <a:avLst/>
          </a:prstGeom>
        </p:spPr>
        <p:txBody>
          <a:bodyPr vert="horz" lIns="91440" tIns="45720" rIns="91440" bIns="45720" rtlCol="0" anchor="ctr"/>
          <a:lstStyle>
            <a:defPPr>
              <a:defRPr lang="fr-FR"/>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fld id="{2066355A-084C-D24E-9AD2-7E4FC41EA627}" type="slidenum">
              <a:rPr lang="en-US" smtClean="0"/>
              <a:pPr defTabSz="457189"/>
              <a:t>50</a:t>
            </a:fld>
            <a:endParaRPr lang="en-US"/>
          </a:p>
        </p:txBody>
      </p:sp>
      <p:sp>
        <p:nvSpPr>
          <p:cNvPr id="37" name="ZoneTexte 36">
            <a:extLst>
              <a:ext uri="{FF2B5EF4-FFF2-40B4-BE49-F238E27FC236}">
                <a16:creationId xmlns:a16="http://schemas.microsoft.com/office/drawing/2014/main" id="{A0381CCA-0788-D9D2-828B-00F2FE5A6BCE}"/>
              </a:ext>
            </a:extLst>
          </p:cNvPr>
          <p:cNvSpPr txBox="1"/>
          <p:nvPr/>
        </p:nvSpPr>
        <p:spPr>
          <a:xfrm>
            <a:off x="0" y="203206"/>
            <a:ext cx="12192000" cy="784830"/>
          </a:xfrm>
          <a:prstGeom prst="rect">
            <a:avLst/>
          </a:prstGeom>
          <a:noFill/>
        </p:spPr>
        <p:txBody>
          <a:bodyPr wrap="square" rtlCol="0">
            <a:spAutoFit/>
          </a:bodyPr>
          <a:lstStyle/>
          <a:p>
            <a:pPr algn="ctr"/>
            <a:endParaRPr lang="fr-FR" sz="4500">
              <a:solidFill>
                <a:schemeClr val="bg1"/>
              </a:solidFill>
            </a:endParaRPr>
          </a:p>
        </p:txBody>
      </p:sp>
      <p:pic>
        <p:nvPicPr>
          <p:cNvPr id="8" name="Picture 2" descr="Altho — Wikipédia">
            <a:extLst>
              <a:ext uri="{FF2B5EF4-FFF2-40B4-BE49-F238E27FC236}">
                <a16:creationId xmlns:a16="http://schemas.microsoft.com/office/drawing/2014/main" id="{45947BC1-DEAE-D620-9C2B-953353125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6A5FCC4C-D451-EDE5-633C-5145D6EA628D}"/>
              </a:ext>
            </a:extLst>
          </p:cNvPr>
          <p:cNvSpPr txBox="1"/>
          <p:nvPr/>
        </p:nvSpPr>
        <p:spPr>
          <a:xfrm>
            <a:off x="0" y="204769"/>
            <a:ext cx="12212320" cy="784830"/>
          </a:xfrm>
          <a:prstGeom prst="rect">
            <a:avLst/>
          </a:prstGeom>
          <a:noFill/>
        </p:spPr>
        <p:txBody>
          <a:bodyPr wrap="square" lIns="91440" tIns="45720" rIns="91440" bIns="45720" rtlCol="0" anchor="t">
            <a:spAutoFit/>
          </a:bodyPr>
          <a:lstStyle/>
          <a:p>
            <a:pPr algn="ctr"/>
            <a:r>
              <a:rPr lang="fr-FR" sz="4500">
                <a:solidFill>
                  <a:schemeClr val="bg1"/>
                </a:solidFill>
              </a:rPr>
              <a:t>Effet variété et effet recette</a:t>
            </a:r>
          </a:p>
        </p:txBody>
      </p:sp>
      <p:sp>
        <p:nvSpPr>
          <p:cNvPr id="4" name="AutoShape 2">
            <a:extLst>
              <a:ext uri="{FF2B5EF4-FFF2-40B4-BE49-F238E27FC236}">
                <a16:creationId xmlns:a16="http://schemas.microsoft.com/office/drawing/2014/main" id="{EFF50BD0-65B8-C454-D8EE-1BAFCC366B25}"/>
              </a:ext>
            </a:extLst>
          </p:cNvPr>
          <p:cNvSpPr>
            <a:spLocks noChangeAspect="1" noChangeArrowheads="1"/>
          </p:cNvSpPr>
          <p:nvPr/>
        </p:nvSpPr>
        <p:spPr bwMode="auto">
          <a:xfrm>
            <a:off x="1663700" y="3276600"/>
            <a:ext cx="4584700" cy="4584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descr="Une image contenant texte, capture d’écran, affichage, diagramme&#10;&#10;Description générée automatiquement">
            <a:extLst>
              <a:ext uri="{FF2B5EF4-FFF2-40B4-BE49-F238E27FC236}">
                <a16:creationId xmlns:a16="http://schemas.microsoft.com/office/drawing/2014/main" id="{C98B440A-BE3B-F75C-4A83-B1C9D94A2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1092" y="2137491"/>
            <a:ext cx="5944040" cy="2880573"/>
          </a:xfrm>
          <a:prstGeom prst="rect">
            <a:avLst/>
          </a:prstGeom>
        </p:spPr>
      </p:pic>
      <p:pic>
        <p:nvPicPr>
          <p:cNvPr id="10" name="Image 9" descr="Une image contenant texte, capture d’écran, diagramme, carré&#10;&#10;Description générée automatiquement">
            <a:extLst>
              <a:ext uri="{FF2B5EF4-FFF2-40B4-BE49-F238E27FC236}">
                <a16:creationId xmlns:a16="http://schemas.microsoft.com/office/drawing/2014/main" id="{9E807A55-7C20-B74F-64A8-A78D63CE6C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63" y="2084453"/>
            <a:ext cx="6177876" cy="2993894"/>
          </a:xfrm>
          <a:prstGeom prst="rect">
            <a:avLst/>
          </a:prstGeom>
        </p:spPr>
      </p:pic>
      <p:sp>
        <p:nvSpPr>
          <p:cNvPr id="3" name="ZoneTexte 11">
            <a:extLst>
              <a:ext uri="{FF2B5EF4-FFF2-40B4-BE49-F238E27FC236}">
                <a16:creationId xmlns:a16="http://schemas.microsoft.com/office/drawing/2014/main" id="{143B693D-4D5E-33A6-0800-5AAB8BBAB7AA}"/>
              </a:ext>
            </a:extLst>
          </p:cNvPr>
          <p:cNvSpPr txBox="1"/>
          <p:nvPr/>
        </p:nvSpPr>
        <p:spPr>
          <a:xfrm>
            <a:off x="10160" y="763569"/>
            <a:ext cx="12212320" cy="523220"/>
          </a:xfrm>
          <a:prstGeom prst="rect">
            <a:avLst/>
          </a:prstGeom>
          <a:noFill/>
        </p:spPr>
        <p:txBody>
          <a:bodyPr wrap="square" lIns="91440" tIns="45720" rIns="91440" bIns="45720" rtlCol="0" anchor="t">
            <a:spAutoFit/>
          </a:bodyPr>
          <a:lstStyle/>
          <a:p>
            <a:pPr algn="ctr"/>
            <a:r>
              <a:rPr lang="fr-FR" sz="2800">
                <a:solidFill>
                  <a:schemeClr val="bg1"/>
                </a:solidFill>
              </a:rPr>
              <a:t>Débit Entrant ; Primeurs</a:t>
            </a:r>
            <a:endParaRPr lang="fr-FR" sz="2800">
              <a:solidFill>
                <a:schemeClr val="bg1"/>
              </a:solidFill>
              <a:ea typeface="Calibri"/>
              <a:cs typeface="Calibri"/>
            </a:endParaRPr>
          </a:p>
        </p:txBody>
      </p:sp>
      <p:sp>
        <p:nvSpPr>
          <p:cNvPr id="11" name="Rectangle : coins arrondis 1">
            <a:extLst>
              <a:ext uri="{FF2B5EF4-FFF2-40B4-BE49-F238E27FC236}">
                <a16:creationId xmlns:a16="http://schemas.microsoft.com/office/drawing/2014/main" id="{54CD4CE9-5917-AFD8-4E8C-85ED91907A38}"/>
              </a:ext>
            </a:extLst>
          </p:cNvPr>
          <p:cNvSpPr/>
          <p:nvPr/>
        </p:nvSpPr>
        <p:spPr>
          <a:xfrm>
            <a:off x="242653" y="5333630"/>
            <a:ext cx="2791949" cy="1293943"/>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100" u="sng">
                <a:solidFill>
                  <a:srgbClr val="202B3D"/>
                </a:solidFill>
                <a:cs typeface="Calibri"/>
              </a:rPr>
              <a:t>Année :</a:t>
            </a:r>
            <a:r>
              <a:rPr lang="fr-FR" sz="1100">
                <a:solidFill>
                  <a:srgbClr val="202B3D"/>
                </a:solidFill>
                <a:cs typeface="Calibri"/>
              </a:rPr>
              <a:t> 2023</a:t>
            </a:r>
            <a:endParaRPr lang="en-US" sz="1100">
              <a:solidFill>
                <a:srgbClr val="202B3D"/>
              </a:solidFill>
              <a:cs typeface="Calibri"/>
            </a:endParaRPr>
          </a:p>
          <a:p>
            <a:r>
              <a:rPr lang="fr-FR" sz="1100" u="sng">
                <a:solidFill>
                  <a:srgbClr val="202B3D"/>
                </a:solidFill>
                <a:cs typeface="Calibri"/>
              </a:rPr>
              <a:t>Ligne :</a:t>
            </a:r>
            <a:r>
              <a:rPr lang="fr-FR" sz="1100">
                <a:solidFill>
                  <a:srgbClr val="202B3D"/>
                </a:solidFill>
                <a:cs typeface="Calibri"/>
              </a:rPr>
              <a:t> L2</a:t>
            </a:r>
          </a:p>
          <a:p>
            <a:r>
              <a:rPr lang="fr-FR" sz="1100" u="sng">
                <a:solidFill>
                  <a:srgbClr val="202B3D"/>
                </a:solidFill>
                <a:cs typeface="Calibri"/>
              </a:rPr>
              <a:t>Recette :</a:t>
            </a:r>
            <a:r>
              <a:rPr lang="fr-FR" sz="1100">
                <a:solidFill>
                  <a:srgbClr val="202B3D"/>
                </a:solidFill>
                <a:cs typeface="Calibri"/>
              </a:rPr>
              <a:t> ANCIENNE, LISSE, ONDULE, PAYSANNE</a:t>
            </a:r>
          </a:p>
          <a:p>
            <a:r>
              <a:rPr lang="fr-FR" sz="1100" u="sng">
                <a:solidFill>
                  <a:srgbClr val="202B3D"/>
                </a:solidFill>
                <a:cs typeface="Calibri"/>
              </a:rPr>
              <a:t>Variété :</a:t>
            </a:r>
            <a:r>
              <a:rPr lang="fr-FR" sz="1100">
                <a:solidFill>
                  <a:srgbClr val="202B3D"/>
                </a:solidFill>
                <a:cs typeface="Calibri"/>
              </a:rPr>
              <a:t> Austin, Fontane, Lady Rosetta, Rumba</a:t>
            </a:r>
          </a:p>
          <a:p>
            <a:r>
              <a:rPr lang="fr-FR" sz="1100" u="sng">
                <a:solidFill>
                  <a:srgbClr val="202B3D"/>
                </a:solidFill>
                <a:cs typeface="Calibri"/>
              </a:rPr>
              <a:t>Précocité :</a:t>
            </a:r>
            <a:r>
              <a:rPr lang="fr-FR" sz="1100">
                <a:solidFill>
                  <a:srgbClr val="202B3D"/>
                </a:solidFill>
                <a:cs typeface="Calibri"/>
              </a:rPr>
              <a:t> Primeur</a:t>
            </a:r>
          </a:p>
        </p:txBody>
      </p:sp>
      <p:sp>
        <p:nvSpPr>
          <p:cNvPr id="13" name="Rectangle : coins arrondis 1">
            <a:extLst>
              <a:ext uri="{FF2B5EF4-FFF2-40B4-BE49-F238E27FC236}">
                <a16:creationId xmlns:a16="http://schemas.microsoft.com/office/drawing/2014/main" id="{FC4AE295-3166-A921-966B-AED332DD41BB}"/>
              </a:ext>
            </a:extLst>
          </p:cNvPr>
          <p:cNvSpPr/>
          <p:nvPr/>
        </p:nvSpPr>
        <p:spPr>
          <a:xfrm>
            <a:off x="242653" y="1591676"/>
            <a:ext cx="2190831" cy="460012"/>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200" u="sng">
                <a:solidFill>
                  <a:srgbClr val="202B3D"/>
                </a:solidFill>
                <a:cs typeface="Calibri"/>
              </a:rPr>
              <a:t>Modèle </a:t>
            </a:r>
            <a:r>
              <a:rPr lang="fr-FR" sz="1200">
                <a:solidFill>
                  <a:srgbClr val="202B3D"/>
                </a:solidFill>
                <a:cs typeface="Calibri"/>
              </a:rPr>
              <a:t>: Modèle linéaire</a:t>
            </a:r>
          </a:p>
        </p:txBody>
      </p:sp>
      <p:sp>
        <p:nvSpPr>
          <p:cNvPr id="15" name="ZoneTexte 14">
            <a:extLst>
              <a:ext uri="{FF2B5EF4-FFF2-40B4-BE49-F238E27FC236}">
                <a16:creationId xmlns:a16="http://schemas.microsoft.com/office/drawing/2014/main" id="{68B75061-A93D-8CCD-F7FE-69EA616EA9A3}"/>
              </a:ext>
            </a:extLst>
          </p:cNvPr>
          <p:cNvSpPr txBox="1"/>
          <p:nvPr/>
        </p:nvSpPr>
        <p:spPr>
          <a:xfrm>
            <a:off x="3293926" y="5484938"/>
            <a:ext cx="8194849" cy="1261884"/>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ü"/>
            </a:pPr>
            <a:r>
              <a:rPr lang="fr-FR" sz="1400">
                <a:ea typeface="Calibri"/>
                <a:cs typeface="Calibri"/>
              </a:rPr>
              <a:t>Variété LADY ROSETTA a tendance à augmenter le plus le Débit Entrant</a:t>
            </a:r>
          </a:p>
          <a:p>
            <a:r>
              <a:rPr lang="fr-FR" sz="800">
                <a:ea typeface="Calibri"/>
                <a:cs typeface="Calibri"/>
              </a:rPr>
              <a:t>   </a:t>
            </a:r>
          </a:p>
          <a:p>
            <a:pPr marL="285750" indent="-285750">
              <a:buFont typeface="Wingdings" panose="05000000000000000000" pitchFamily="2" charset="2"/>
              <a:buChar char="ü"/>
            </a:pPr>
            <a:r>
              <a:rPr lang="fr-FR" sz="1400">
                <a:ea typeface="Calibri"/>
                <a:cs typeface="Calibri"/>
              </a:rPr>
              <a:t>Variété FONTANE a tendance à baisser le plus le Débit Entrant </a:t>
            </a:r>
          </a:p>
          <a:p>
            <a:pPr marL="285750" indent="-285750">
              <a:buFont typeface="Wingdings" panose="05000000000000000000" pitchFamily="2" charset="2"/>
              <a:buChar char="ü"/>
            </a:pPr>
            <a:endParaRPr lang="fr-FR" sz="800">
              <a:ea typeface="Calibri"/>
              <a:cs typeface="Calibri"/>
            </a:endParaRPr>
          </a:p>
          <a:p>
            <a:pPr marL="285750" indent="-285750">
              <a:buFont typeface="Wingdings" panose="05000000000000000000" pitchFamily="2" charset="2"/>
              <a:buChar char="ü"/>
            </a:pPr>
            <a:r>
              <a:rPr lang="fr-FR" sz="1400"/>
              <a:t>Recettes ANCIENNE et PAYSANNE ont un meilleur Débit Entrant que LIS et OND</a:t>
            </a:r>
            <a:endParaRPr lang="fr-FR" sz="1400">
              <a:ea typeface="Calibri"/>
              <a:cs typeface="Calibri"/>
            </a:endParaRPr>
          </a:p>
          <a:p>
            <a:pPr marL="285750" indent="-285750">
              <a:buFont typeface="Wingdings" panose="05000000000000000000" pitchFamily="2" charset="2"/>
              <a:buChar char="ü"/>
            </a:pPr>
            <a:endParaRPr lang="fr-FR">
              <a:ea typeface="Calibri" panose="020F0502020204030204"/>
              <a:cs typeface="Calibri" panose="020F0502020204030204"/>
            </a:endParaRPr>
          </a:p>
        </p:txBody>
      </p:sp>
      <p:sp>
        <p:nvSpPr>
          <p:cNvPr id="16" name="TextBox 2">
            <a:extLst>
              <a:ext uri="{FF2B5EF4-FFF2-40B4-BE49-F238E27FC236}">
                <a16:creationId xmlns:a16="http://schemas.microsoft.com/office/drawing/2014/main" id="{8EC5A8A7-6354-D900-47F5-67B3E05C3588}"/>
              </a:ext>
            </a:extLst>
          </p:cNvPr>
          <p:cNvSpPr txBox="1"/>
          <p:nvPr/>
        </p:nvSpPr>
        <p:spPr>
          <a:xfrm>
            <a:off x="2433484" y="1581208"/>
            <a:ext cx="14332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u="sng">
                <a:ea typeface="Calibri"/>
                <a:cs typeface="Calibri"/>
              </a:rPr>
              <a:t>R² :</a:t>
            </a:r>
            <a:r>
              <a:rPr lang="en-US" sz="1200" i="1">
                <a:ea typeface="Calibri"/>
                <a:cs typeface="Calibri"/>
              </a:rPr>
              <a:t> 0.55</a:t>
            </a:r>
            <a:endParaRPr lang="en-US" sz="1200" i="1" u="sng">
              <a:ea typeface="Calibri"/>
              <a:cs typeface="Calibri"/>
            </a:endParaRPr>
          </a:p>
          <a:p>
            <a:endParaRPr lang="en-US" sz="1200" i="1" u="sng">
              <a:highlight>
                <a:srgbClr val="FFFF00"/>
              </a:highlight>
              <a:ea typeface="Calibri"/>
              <a:cs typeface="Calibri"/>
            </a:endParaRPr>
          </a:p>
        </p:txBody>
      </p:sp>
    </p:spTree>
    <p:extLst>
      <p:ext uri="{BB962C8B-B14F-4D97-AF65-F5344CB8AC3E}">
        <p14:creationId xmlns:p14="http://schemas.microsoft.com/office/powerpoint/2010/main" val="231779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Effect transition="in" filter="fade">
                                      <p:cBhvr>
                                        <p:cTn id="14" dur="500"/>
                                        <p:tgtEl>
                                          <p:spTgt spid="15">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5">
                                            <p:txEl>
                                              <p:pRg st="4" end="4"/>
                                            </p:txEl>
                                          </p:spTgt>
                                        </p:tgtEl>
                                        <p:attrNameLst>
                                          <p:attrName>style.visibility</p:attrName>
                                        </p:attrNameLst>
                                      </p:cBhvr>
                                      <p:to>
                                        <p:strVal val="visible"/>
                                      </p:to>
                                    </p:set>
                                    <p:animEffect transition="in" filter="fade">
                                      <p:cBhvr>
                                        <p:cTn id="26"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1D344F-4893-A759-488B-C34B21B7ED87}"/>
            </a:ext>
          </a:extLst>
        </p:cNvPr>
        <p:cNvGrpSpPr/>
        <p:nvPr/>
      </p:nvGrpSpPr>
      <p:grpSpPr>
        <a:xfrm>
          <a:off x="0" y="0"/>
          <a:ext cx="0" cy="0"/>
          <a:chOff x="0" y="0"/>
          <a:chExt cx="0" cy="0"/>
        </a:xfrm>
      </p:grpSpPr>
      <p:pic>
        <p:nvPicPr>
          <p:cNvPr id="5" name="Image 4" descr="Une image contenant texte, capture d’écran, diagramme, nombre&#10;&#10;Description générée automatiquement">
            <a:extLst>
              <a:ext uri="{FF2B5EF4-FFF2-40B4-BE49-F238E27FC236}">
                <a16:creationId xmlns:a16="http://schemas.microsoft.com/office/drawing/2014/main" id="{F4C79E1B-C73C-F768-84B8-636CAEA5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704" y="1603544"/>
            <a:ext cx="8633156" cy="3730086"/>
          </a:xfrm>
          <a:prstGeom prst="rect">
            <a:avLst/>
          </a:prstGeom>
        </p:spPr>
      </p:pic>
      <p:sp>
        <p:nvSpPr>
          <p:cNvPr id="6" name="Espace réservé du numéro de diapositive 3">
            <a:extLst>
              <a:ext uri="{FF2B5EF4-FFF2-40B4-BE49-F238E27FC236}">
                <a16:creationId xmlns:a16="http://schemas.microsoft.com/office/drawing/2014/main" id="{5CE12A60-4D38-F426-922D-8D0FC726AE23}"/>
              </a:ext>
            </a:extLst>
          </p:cNvPr>
          <p:cNvSpPr txBox="1">
            <a:spLocks/>
          </p:cNvSpPr>
          <p:nvPr/>
        </p:nvSpPr>
        <p:spPr>
          <a:xfrm>
            <a:off x="11807042" y="6494894"/>
            <a:ext cx="417615" cy="365125"/>
          </a:xfrm>
          <a:prstGeom prst="rect">
            <a:avLst/>
          </a:prstGeom>
        </p:spPr>
        <p:txBody>
          <a:bodyPr vert="horz" lIns="91440" tIns="45720" rIns="91440" bIns="45720" rtlCol="0" anchor="ctr"/>
          <a:lstStyle>
            <a:defPPr>
              <a:defRPr lang="fr-FR"/>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fld id="{2066355A-084C-D24E-9AD2-7E4FC41EA627}" type="slidenum">
              <a:rPr lang="en-US" smtClean="0"/>
              <a:pPr defTabSz="457189"/>
              <a:t>51</a:t>
            </a:fld>
            <a:endParaRPr lang="en-US"/>
          </a:p>
        </p:txBody>
      </p:sp>
      <p:sp>
        <p:nvSpPr>
          <p:cNvPr id="37" name="ZoneTexte 36">
            <a:extLst>
              <a:ext uri="{FF2B5EF4-FFF2-40B4-BE49-F238E27FC236}">
                <a16:creationId xmlns:a16="http://schemas.microsoft.com/office/drawing/2014/main" id="{A0381CCA-0788-D9D2-828B-00F2FE5A6BCE}"/>
              </a:ext>
            </a:extLst>
          </p:cNvPr>
          <p:cNvSpPr txBox="1"/>
          <p:nvPr/>
        </p:nvSpPr>
        <p:spPr>
          <a:xfrm>
            <a:off x="0" y="203206"/>
            <a:ext cx="12192000" cy="784830"/>
          </a:xfrm>
          <a:prstGeom prst="rect">
            <a:avLst/>
          </a:prstGeom>
          <a:noFill/>
        </p:spPr>
        <p:txBody>
          <a:bodyPr wrap="square" rtlCol="0">
            <a:spAutoFit/>
          </a:bodyPr>
          <a:lstStyle/>
          <a:p>
            <a:pPr algn="ctr"/>
            <a:endParaRPr lang="fr-FR" sz="4500">
              <a:solidFill>
                <a:schemeClr val="bg1"/>
              </a:solidFill>
            </a:endParaRPr>
          </a:p>
        </p:txBody>
      </p:sp>
      <p:pic>
        <p:nvPicPr>
          <p:cNvPr id="8" name="Picture 2" descr="Altho — Wikipédia">
            <a:extLst>
              <a:ext uri="{FF2B5EF4-FFF2-40B4-BE49-F238E27FC236}">
                <a16:creationId xmlns:a16="http://schemas.microsoft.com/office/drawing/2014/main" id="{45947BC1-DEAE-D620-9C2B-953353125F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6A5FCC4C-D451-EDE5-633C-5145D6EA628D}"/>
              </a:ext>
            </a:extLst>
          </p:cNvPr>
          <p:cNvSpPr txBox="1"/>
          <p:nvPr/>
        </p:nvSpPr>
        <p:spPr>
          <a:xfrm>
            <a:off x="0" y="204769"/>
            <a:ext cx="12192000" cy="1477328"/>
          </a:xfrm>
          <a:prstGeom prst="rect">
            <a:avLst/>
          </a:prstGeom>
          <a:noFill/>
        </p:spPr>
        <p:txBody>
          <a:bodyPr wrap="square" lIns="91440" tIns="45720" rIns="91440" bIns="45720" rtlCol="0" anchor="t">
            <a:spAutoFit/>
          </a:bodyPr>
          <a:lstStyle/>
          <a:p>
            <a:pPr algn="ctr"/>
            <a:r>
              <a:rPr lang="fr-FR" sz="4500">
                <a:solidFill>
                  <a:schemeClr val="bg1"/>
                </a:solidFill>
              </a:rPr>
              <a:t>Interactions variété – recette</a:t>
            </a:r>
          </a:p>
          <a:p>
            <a:pPr algn="ctr"/>
            <a:endParaRPr lang="fr-FR" sz="4500">
              <a:solidFill>
                <a:schemeClr val="bg1"/>
              </a:solidFill>
              <a:cs typeface="Calibri"/>
            </a:endParaRPr>
          </a:p>
        </p:txBody>
      </p:sp>
      <p:sp>
        <p:nvSpPr>
          <p:cNvPr id="7" name="ZoneTexte 11">
            <a:extLst>
              <a:ext uri="{FF2B5EF4-FFF2-40B4-BE49-F238E27FC236}">
                <a16:creationId xmlns:a16="http://schemas.microsoft.com/office/drawing/2014/main" id="{D80A8DC8-9039-68CE-5F31-265DC281BC60}"/>
              </a:ext>
            </a:extLst>
          </p:cNvPr>
          <p:cNvSpPr txBox="1"/>
          <p:nvPr/>
        </p:nvSpPr>
        <p:spPr>
          <a:xfrm>
            <a:off x="10160" y="763569"/>
            <a:ext cx="12212320" cy="523220"/>
          </a:xfrm>
          <a:prstGeom prst="rect">
            <a:avLst/>
          </a:prstGeom>
          <a:noFill/>
        </p:spPr>
        <p:txBody>
          <a:bodyPr wrap="square" lIns="91440" tIns="45720" rIns="91440" bIns="45720" rtlCol="0" anchor="t">
            <a:spAutoFit/>
          </a:bodyPr>
          <a:lstStyle/>
          <a:p>
            <a:pPr algn="ctr"/>
            <a:r>
              <a:rPr lang="fr-FR" sz="2800">
                <a:solidFill>
                  <a:schemeClr val="bg1"/>
                </a:solidFill>
              </a:rPr>
              <a:t>Débit Entrant ; Primeurs</a:t>
            </a:r>
            <a:endParaRPr lang="fr-FR" sz="2800">
              <a:solidFill>
                <a:schemeClr val="bg1"/>
              </a:solidFill>
              <a:ea typeface="Calibri"/>
              <a:cs typeface="Calibri"/>
            </a:endParaRPr>
          </a:p>
        </p:txBody>
      </p:sp>
      <p:sp>
        <p:nvSpPr>
          <p:cNvPr id="3" name="Rectangle : coins arrondis 1">
            <a:extLst>
              <a:ext uri="{FF2B5EF4-FFF2-40B4-BE49-F238E27FC236}">
                <a16:creationId xmlns:a16="http://schemas.microsoft.com/office/drawing/2014/main" id="{A9C3FF58-6F0E-F7D7-63D5-D9F4D010091F}"/>
              </a:ext>
            </a:extLst>
          </p:cNvPr>
          <p:cNvSpPr/>
          <p:nvPr/>
        </p:nvSpPr>
        <p:spPr>
          <a:xfrm>
            <a:off x="242653" y="5333630"/>
            <a:ext cx="2791949" cy="1293943"/>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200" u="sng">
                <a:solidFill>
                  <a:srgbClr val="202B3D"/>
                </a:solidFill>
                <a:cs typeface="Calibri"/>
              </a:rPr>
              <a:t>Année :</a:t>
            </a:r>
            <a:r>
              <a:rPr lang="fr-FR" sz="1200">
                <a:solidFill>
                  <a:srgbClr val="202B3D"/>
                </a:solidFill>
                <a:cs typeface="Calibri"/>
              </a:rPr>
              <a:t> 2023</a:t>
            </a:r>
            <a:endParaRPr lang="en-US" sz="1200">
              <a:solidFill>
                <a:srgbClr val="202B3D"/>
              </a:solidFill>
              <a:cs typeface="Calibri"/>
            </a:endParaRPr>
          </a:p>
          <a:p>
            <a:r>
              <a:rPr lang="fr-FR" sz="1200" u="sng">
                <a:solidFill>
                  <a:srgbClr val="202B3D"/>
                </a:solidFill>
                <a:cs typeface="Calibri"/>
              </a:rPr>
              <a:t>Ligne :</a:t>
            </a:r>
            <a:r>
              <a:rPr lang="fr-FR" sz="1200">
                <a:solidFill>
                  <a:srgbClr val="202B3D"/>
                </a:solidFill>
                <a:cs typeface="Calibri"/>
              </a:rPr>
              <a:t> L2</a:t>
            </a:r>
          </a:p>
          <a:p>
            <a:r>
              <a:rPr lang="fr-FR" sz="1200" u="sng">
                <a:solidFill>
                  <a:srgbClr val="202B3D"/>
                </a:solidFill>
                <a:cs typeface="Calibri"/>
              </a:rPr>
              <a:t>Recette :</a:t>
            </a:r>
            <a:r>
              <a:rPr lang="fr-FR" sz="1200">
                <a:solidFill>
                  <a:srgbClr val="202B3D"/>
                </a:solidFill>
                <a:cs typeface="Calibri"/>
              </a:rPr>
              <a:t> ANC, LIS, OND, PAY</a:t>
            </a:r>
          </a:p>
          <a:p>
            <a:r>
              <a:rPr lang="fr-FR" sz="1200" u="sng">
                <a:solidFill>
                  <a:srgbClr val="202B3D"/>
                </a:solidFill>
                <a:cs typeface="Calibri"/>
              </a:rPr>
              <a:t>Variété :</a:t>
            </a:r>
            <a:r>
              <a:rPr lang="fr-FR" sz="1200">
                <a:solidFill>
                  <a:srgbClr val="202B3D"/>
                </a:solidFill>
                <a:cs typeface="Calibri"/>
              </a:rPr>
              <a:t> Austin, Fontane, Lady Rosetta, Rumba</a:t>
            </a:r>
          </a:p>
          <a:p>
            <a:r>
              <a:rPr lang="fr-FR" sz="1200" u="sng">
                <a:solidFill>
                  <a:srgbClr val="202B3D"/>
                </a:solidFill>
                <a:cs typeface="Calibri"/>
              </a:rPr>
              <a:t>Précocité :</a:t>
            </a:r>
            <a:r>
              <a:rPr lang="fr-FR" sz="1200">
                <a:solidFill>
                  <a:srgbClr val="202B3D"/>
                </a:solidFill>
                <a:cs typeface="Calibri"/>
              </a:rPr>
              <a:t> Primeur</a:t>
            </a:r>
          </a:p>
        </p:txBody>
      </p:sp>
      <p:sp>
        <p:nvSpPr>
          <p:cNvPr id="10" name="Rectangle : coins arrondis 1">
            <a:extLst>
              <a:ext uri="{FF2B5EF4-FFF2-40B4-BE49-F238E27FC236}">
                <a16:creationId xmlns:a16="http://schemas.microsoft.com/office/drawing/2014/main" id="{EB681DA6-EE37-5BAD-201E-16BBA5C244A0}"/>
              </a:ext>
            </a:extLst>
          </p:cNvPr>
          <p:cNvSpPr/>
          <p:nvPr/>
        </p:nvSpPr>
        <p:spPr>
          <a:xfrm>
            <a:off x="242653" y="1591676"/>
            <a:ext cx="2190831" cy="460012"/>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200" u="sng">
                <a:solidFill>
                  <a:srgbClr val="202B3D"/>
                </a:solidFill>
                <a:cs typeface="Calibri"/>
              </a:rPr>
              <a:t>Modèle </a:t>
            </a:r>
            <a:r>
              <a:rPr lang="fr-FR" sz="1200">
                <a:solidFill>
                  <a:srgbClr val="202B3D"/>
                </a:solidFill>
                <a:cs typeface="Calibri"/>
              </a:rPr>
              <a:t>: Modèle linéaire</a:t>
            </a:r>
          </a:p>
        </p:txBody>
      </p:sp>
      <p:sp>
        <p:nvSpPr>
          <p:cNvPr id="14" name="ZoneTexte 10">
            <a:extLst>
              <a:ext uri="{FF2B5EF4-FFF2-40B4-BE49-F238E27FC236}">
                <a16:creationId xmlns:a16="http://schemas.microsoft.com/office/drawing/2014/main" id="{E8837D98-09E9-07FF-491C-C52394C8584A}"/>
              </a:ext>
            </a:extLst>
          </p:cNvPr>
          <p:cNvSpPr txBox="1"/>
          <p:nvPr/>
        </p:nvSpPr>
        <p:spPr>
          <a:xfrm>
            <a:off x="3293452" y="5371948"/>
            <a:ext cx="8194849" cy="1538883"/>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ü"/>
            </a:pPr>
            <a:r>
              <a:rPr lang="fr-FR" sz="1400"/>
              <a:t>Pour les Recettes ANC et PAY, l'AUSTIN est la Variété qui augmente le plus le débit, alors qu'elle la baisse pour LIS et OND</a:t>
            </a:r>
            <a:endParaRPr lang="fr-FR" sz="1400">
              <a:ea typeface="Calibri" panose="020F0502020204030204"/>
              <a:cs typeface="Calibri" panose="020F0502020204030204"/>
            </a:endParaRPr>
          </a:p>
          <a:p>
            <a:r>
              <a:rPr lang="fr-FR" sz="800">
                <a:ea typeface="Calibri" panose="020F0502020204030204"/>
                <a:cs typeface="Calibri" panose="020F0502020204030204"/>
              </a:rPr>
              <a:t>   </a:t>
            </a:r>
            <a:endParaRPr lang="fr-FR"/>
          </a:p>
          <a:p>
            <a:pPr marL="285750" indent="-285750">
              <a:buFont typeface="Wingdings" panose="05000000000000000000" pitchFamily="2" charset="2"/>
              <a:buChar char="ü"/>
            </a:pPr>
            <a:r>
              <a:rPr lang="fr-FR" sz="1400">
                <a:ea typeface="Calibri"/>
                <a:cs typeface="Calibri"/>
              </a:rPr>
              <a:t>Variété FONTANE est la meilleure avec LIS </a:t>
            </a:r>
          </a:p>
          <a:p>
            <a:pPr marL="285750" indent="-285750">
              <a:buFont typeface="Wingdings" panose="05000000000000000000" pitchFamily="2" charset="2"/>
              <a:buChar char="ü"/>
            </a:pPr>
            <a:endParaRPr lang="fr-FR" sz="800">
              <a:ea typeface="Calibri"/>
              <a:cs typeface="Calibri"/>
            </a:endParaRPr>
          </a:p>
          <a:p>
            <a:pPr marL="285750" indent="-285750">
              <a:buFont typeface="Wingdings" panose="05000000000000000000" pitchFamily="2" charset="2"/>
              <a:buChar char="ü"/>
            </a:pPr>
            <a:r>
              <a:rPr lang="fr-FR" sz="1400">
                <a:ea typeface="Calibri"/>
                <a:cs typeface="Calibri"/>
              </a:rPr>
              <a:t>Variété LADY ROSETTA est moins bonne avec Recette ANC, mais bonne avec LIS, OND et PAY</a:t>
            </a:r>
          </a:p>
          <a:p>
            <a:r>
              <a:rPr lang="fr-FR" sz="800">
                <a:ea typeface="Calibri"/>
                <a:cs typeface="Calibri"/>
              </a:rPr>
              <a:t>   </a:t>
            </a:r>
          </a:p>
          <a:p>
            <a:pPr marL="285750" indent="-285750">
              <a:buFont typeface="Wingdings" panose="05000000000000000000" pitchFamily="2" charset="2"/>
              <a:buChar char="ü"/>
            </a:pPr>
            <a:endParaRPr lang="fr-FR" sz="1400">
              <a:ea typeface="Calibri"/>
              <a:cs typeface="Calibri"/>
            </a:endParaRPr>
          </a:p>
        </p:txBody>
      </p:sp>
      <p:sp>
        <p:nvSpPr>
          <p:cNvPr id="2" name="TextBox 2">
            <a:extLst>
              <a:ext uri="{FF2B5EF4-FFF2-40B4-BE49-F238E27FC236}">
                <a16:creationId xmlns:a16="http://schemas.microsoft.com/office/drawing/2014/main" id="{AC52B4FD-77BB-C635-AEAB-DF88570EB3B8}"/>
              </a:ext>
            </a:extLst>
          </p:cNvPr>
          <p:cNvSpPr txBox="1"/>
          <p:nvPr/>
        </p:nvSpPr>
        <p:spPr>
          <a:xfrm>
            <a:off x="214950" y="2047557"/>
            <a:ext cx="14332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u="sng">
                <a:ea typeface="Calibri"/>
                <a:cs typeface="Calibri"/>
              </a:rPr>
              <a:t>R² :</a:t>
            </a:r>
            <a:r>
              <a:rPr lang="en-US" sz="1200" i="1">
                <a:ea typeface="Calibri"/>
                <a:cs typeface="Calibri"/>
              </a:rPr>
              <a:t> 0.55</a:t>
            </a:r>
            <a:endParaRPr lang="en-US" sz="1200" i="1" u="sng">
              <a:ea typeface="Calibri"/>
              <a:cs typeface="Calibri"/>
            </a:endParaRPr>
          </a:p>
          <a:p>
            <a:endParaRPr lang="en-US" sz="1200" i="1" u="sng">
              <a:highlight>
                <a:srgbClr val="FFFF00"/>
              </a:highlight>
              <a:ea typeface="Calibri"/>
              <a:cs typeface="Calibri"/>
            </a:endParaRPr>
          </a:p>
        </p:txBody>
      </p:sp>
    </p:spTree>
    <p:extLst>
      <p:ext uri="{BB962C8B-B14F-4D97-AF65-F5344CB8AC3E}">
        <p14:creationId xmlns:p14="http://schemas.microsoft.com/office/powerpoint/2010/main" val="213442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1D344F-4893-A759-488B-C34B21B7ED87}"/>
            </a:ext>
          </a:extLst>
        </p:cNvPr>
        <p:cNvGrpSpPr/>
        <p:nvPr/>
      </p:nvGrpSpPr>
      <p:grpSpPr>
        <a:xfrm>
          <a:off x="0" y="0"/>
          <a:ext cx="0" cy="0"/>
          <a:chOff x="0" y="0"/>
          <a:chExt cx="0" cy="0"/>
        </a:xfrm>
      </p:grpSpPr>
      <p:pic>
        <p:nvPicPr>
          <p:cNvPr id="5" name="Image 4" descr="Une image contenant texte, capture d’écran, diagramme, ligne&#10;&#10;Description générée automatiquement">
            <a:extLst>
              <a:ext uri="{FF2B5EF4-FFF2-40B4-BE49-F238E27FC236}">
                <a16:creationId xmlns:a16="http://schemas.microsoft.com/office/drawing/2014/main" id="{713581D5-AB53-958B-869C-02219BE14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484" y="1474030"/>
            <a:ext cx="8550627" cy="3691627"/>
          </a:xfrm>
          <a:prstGeom prst="rect">
            <a:avLst/>
          </a:prstGeom>
        </p:spPr>
      </p:pic>
      <p:sp>
        <p:nvSpPr>
          <p:cNvPr id="6" name="Espace réservé du numéro de diapositive 3">
            <a:extLst>
              <a:ext uri="{FF2B5EF4-FFF2-40B4-BE49-F238E27FC236}">
                <a16:creationId xmlns:a16="http://schemas.microsoft.com/office/drawing/2014/main" id="{5CE12A60-4D38-F426-922D-8D0FC726AE23}"/>
              </a:ext>
            </a:extLst>
          </p:cNvPr>
          <p:cNvSpPr txBox="1">
            <a:spLocks/>
          </p:cNvSpPr>
          <p:nvPr/>
        </p:nvSpPr>
        <p:spPr>
          <a:xfrm>
            <a:off x="11807042" y="6494894"/>
            <a:ext cx="417615" cy="365125"/>
          </a:xfrm>
          <a:prstGeom prst="rect">
            <a:avLst/>
          </a:prstGeom>
        </p:spPr>
        <p:txBody>
          <a:bodyPr vert="horz" lIns="91440" tIns="45720" rIns="91440" bIns="45720" rtlCol="0" anchor="ctr"/>
          <a:lstStyle>
            <a:defPPr>
              <a:defRPr lang="fr-FR"/>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fld id="{2066355A-084C-D24E-9AD2-7E4FC41EA627}" type="slidenum">
              <a:rPr lang="en-US" smtClean="0"/>
              <a:pPr defTabSz="457189"/>
              <a:t>52</a:t>
            </a:fld>
            <a:endParaRPr lang="en-US"/>
          </a:p>
        </p:txBody>
      </p:sp>
      <p:sp>
        <p:nvSpPr>
          <p:cNvPr id="37" name="ZoneTexte 36">
            <a:extLst>
              <a:ext uri="{FF2B5EF4-FFF2-40B4-BE49-F238E27FC236}">
                <a16:creationId xmlns:a16="http://schemas.microsoft.com/office/drawing/2014/main" id="{A0381CCA-0788-D9D2-828B-00F2FE5A6BCE}"/>
              </a:ext>
            </a:extLst>
          </p:cNvPr>
          <p:cNvSpPr txBox="1"/>
          <p:nvPr/>
        </p:nvSpPr>
        <p:spPr>
          <a:xfrm>
            <a:off x="0" y="203206"/>
            <a:ext cx="12192000" cy="784830"/>
          </a:xfrm>
          <a:prstGeom prst="rect">
            <a:avLst/>
          </a:prstGeom>
          <a:noFill/>
        </p:spPr>
        <p:txBody>
          <a:bodyPr wrap="square" rtlCol="0">
            <a:spAutoFit/>
          </a:bodyPr>
          <a:lstStyle/>
          <a:p>
            <a:pPr algn="ctr"/>
            <a:endParaRPr lang="fr-FR" sz="4500">
              <a:solidFill>
                <a:schemeClr val="bg1"/>
              </a:solidFill>
            </a:endParaRPr>
          </a:p>
        </p:txBody>
      </p:sp>
      <p:pic>
        <p:nvPicPr>
          <p:cNvPr id="8" name="Picture 2" descr="Altho — Wikipédia">
            <a:extLst>
              <a:ext uri="{FF2B5EF4-FFF2-40B4-BE49-F238E27FC236}">
                <a16:creationId xmlns:a16="http://schemas.microsoft.com/office/drawing/2014/main" id="{45947BC1-DEAE-D620-9C2B-953353125F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6A5FCC4C-D451-EDE5-633C-5145D6EA628D}"/>
              </a:ext>
            </a:extLst>
          </p:cNvPr>
          <p:cNvSpPr txBox="1"/>
          <p:nvPr/>
        </p:nvSpPr>
        <p:spPr>
          <a:xfrm>
            <a:off x="0" y="204769"/>
            <a:ext cx="12192000" cy="1477328"/>
          </a:xfrm>
          <a:prstGeom prst="rect">
            <a:avLst/>
          </a:prstGeom>
          <a:noFill/>
        </p:spPr>
        <p:txBody>
          <a:bodyPr wrap="square" lIns="91440" tIns="45720" rIns="91440" bIns="45720" rtlCol="0" anchor="t">
            <a:spAutoFit/>
          </a:bodyPr>
          <a:lstStyle/>
          <a:p>
            <a:pPr algn="ctr"/>
            <a:r>
              <a:rPr lang="fr-FR" sz="4500">
                <a:solidFill>
                  <a:schemeClr val="bg1"/>
                </a:solidFill>
              </a:rPr>
              <a:t>Effet global </a:t>
            </a:r>
          </a:p>
          <a:p>
            <a:pPr algn="ctr"/>
            <a:endParaRPr lang="fr-FR" sz="4500">
              <a:solidFill>
                <a:schemeClr val="bg1"/>
              </a:solidFill>
              <a:cs typeface="Calibri"/>
            </a:endParaRPr>
          </a:p>
        </p:txBody>
      </p:sp>
      <p:sp>
        <p:nvSpPr>
          <p:cNvPr id="4" name="AutoShape 2">
            <a:extLst>
              <a:ext uri="{FF2B5EF4-FFF2-40B4-BE49-F238E27FC236}">
                <a16:creationId xmlns:a16="http://schemas.microsoft.com/office/drawing/2014/main" id="{EFF50BD0-65B8-C454-D8EE-1BAFCC366B25}"/>
              </a:ext>
            </a:extLst>
          </p:cNvPr>
          <p:cNvSpPr>
            <a:spLocks noChangeAspect="1" noChangeArrowheads="1"/>
          </p:cNvSpPr>
          <p:nvPr/>
        </p:nvSpPr>
        <p:spPr bwMode="auto">
          <a:xfrm>
            <a:off x="1663700" y="3276600"/>
            <a:ext cx="4584700" cy="4584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ZoneTexte 11">
            <a:extLst>
              <a:ext uri="{FF2B5EF4-FFF2-40B4-BE49-F238E27FC236}">
                <a16:creationId xmlns:a16="http://schemas.microsoft.com/office/drawing/2014/main" id="{CAA1D89C-5ACC-324C-F190-FF178C9062B6}"/>
              </a:ext>
            </a:extLst>
          </p:cNvPr>
          <p:cNvSpPr txBox="1"/>
          <p:nvPr/>
        </p:nvSpPr>
        <p:spPr>
          <a:xfrm>
            <a:off x="10160" y="763569"/>
            <a:ext cx="12212320" cy="523220"/>
          </a:xfrm>
          <a:prstGeom prst="rect">
            <a:avLst/>
          </a:prstGeom>
          <a:noFill/>
        </p:spPr>
        <p:txBody>
          <a:bodyPr wrap="square" lIns="91440" tIns="45720" rIns="91440" bIns="45720" rtlCol="0" anchor="t">
            <a:spAutoFit/>
          </a:bodyPr>
          <a:lstStyle/>
          <a:p>
            <a:pPr algn="ctr"/>
            <a:r>
              <a:rPr lang="fr-FR" sz="2800">
                <a:solidFill>
                  <a:schemeClr val="bg1"/>
                </a:solidFill>
              </a:rPr>
              <a:t>Débit Entrant ; Primeurs</a:t>
            </a:r>
            <a:endParaRPr lang="fr-FR" sz="2800">
              <a:solidFill>
                <a:schemeClr val="bg1"/>
              </a:solidFill>
              <a:ea typeface="Calibri"/>
              <a:cs typeface="Calibri"/>
            </a:endParaRPr>
          </a:p>
        </p:txBody>
      </p:sp>
      <p:sp>
        <p:nvSpPr>
          <p:cNvPr id="10" name="Rectangle : coins arrondis 1">
            <a:extLst>
              <a:ext uri="{FF2B5EF4-FFF2-40B4-BE49-F238E27FC236}">
                <a16:creationId xmlns:a16="http://schemas.microsoft.com/office/drawing/2014/main" id="{E7DD7FFC-1B40-8FD3-B188-7E3A1503CB8A}"/>
              </a:ext>
            </a:extLst>
          </p:cNvPr>
          <p:cNvSpPr/>
          <p:nvPr/>
        </p:nvSpPr>
        <p:spPr>
          <a:xfrm>
            <a:off x="242653" y="5333630"/>
            <a:ext cx="2791949" cy="1293943"/>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200" u="sng">
                <a:solidFill>
                  <a:srgbClr val="202B3D"/>
                </a:solidFill>
                <a:cs typeface="Calibri"/>
              </a:rPr>
              <a:t>Année :</a:t>
            </a:r>
            <a:r>
              <a:rPr lang="fr-FR" sz="1200">
                <a:solidFill>
                  <a:srgbClr val="202B3D"/>
                </a:solidFill>
                <a:cs typeface="Calibri"/>
              </a:rPr>
              <a:t> 2023</a:t>
            </a:r>
            <a:endParaRPr lang="en-US" sz="1200">
              <a:solidFill>
                <a:srgbClr val="202B3D"/>
              </a:solidFill>
              <a:cs typeface="Calibri"/>
            </a:endParaRPr>
          </a:p>
          <a:p>
            <a:r>
              <a:rPr lang="fr-FR" sz="1200" u="sng">
                <a:solidFill>
                  <a:srgbClr val="202B3D"/>
                </a:solidFill>
                <a:cs typeface="Calibri"/>
              </a:rPr>
              <a:t>Ligne :</a:t>
            </a:r>
            <a:r>
              <a:rPr lang="fr-FR" sz="1200">
                <a:solidFill>
                  <a:srgbClr val="202B3D"/>
                </a:solidFill>
                <a:cs typeface="Calibri"/>
              </a:rPr>
              <a:t> L2</a:t>
            </a:r>
          </a:p>
          <a:p>
            <a:r>
              <a:rPr lang="fr-FR" sz="1200" u="sng">
                <a:solidFill>
                  <a:srgbClr val="202B3D"/>
                </a:solidFill>
                <a:cs typeface="Calibri"/>
              </a:rPr>
              <a:t>Recette :</a:t>
            </a:r>
            <a:r>
              <a:rPr lang="fr-FR" sz="1200">
                <a:solidFill>
                  <a:srgbClr val="202B3D"/>
                </a:solidFill>
                <a:cs typeface="Calibri"/>
              </a:rPr>
              <a:t> ANC, LIS, OND, PAY</a:t>
            </a:r>
          </a:p>
          <a:p>
            <a:r>
              <a:rPr lang="fr-FR" sz="1200" u="sng">
                <a:solidFill>
                  <a:srgbClr val="202B3D"/>
                </a:solidFill>
                <a:cs typeface="Calibri"/>
              </a:rPr>
              <a:t>Variété :</a:t>
            </a:r>
            <a:r>
              <a:rPr lang="fr-FR" sz="1200">
                <a:solidFill>
                  <a:srgbClr val="202B3D"/>
                </a:solidFill>
                <a:cs typeface="Calibri"/>
              </a:rPr>
              <a:t> Austin, Fontane, Lady Rosetta, Rumba</a:t>
            </a:r>
          </a:p>
          <a:p>
            <a:r>
              <a:rPr lang="fr-FR" sz="1200" u="sng">
                <a:solidFill>
                  <a:srgbClr val="202B3D"/>
                </a:solidFill>
                <a:cs typeface="Calibri"/>
              </a:rPr>
              <a:t>Précocité :</a:t>
            </a:r>
            <a:r>
              <a:rPr lang="fr-FR" sz="1200">
                <a:solidFill>
                  <a:srgbClr val="202B3D"/>
                </a:solidFill>
                <a:cs typeface="Calibri"/>
              </a:rPr>
              <a:t> Primeur</a:t>
            </a:r>
          </a:p>
        </p:txBody>
      </p:sp>
      <p:sp>
        <p:nvSpPr>
          <p:cNvPr id="11" name="ZoneTexte 10">
            <a:extLst>
              <a:ext uri="{FF2B5EF4-FFF2-40B4-BE49-F238E27FC236}">
                <a16:creationId xmlns:a16="http://schemas.microsoft.com/office/drawing/2014/main" id="{BB00477E-D08B-2F32-405C-953ED2BE8946}"/>
              </a:ext>
            </a:extLst>
          </p:cNvPr>
          <p:cNvSpPr txBox="1"/>
          <p:nvPr/>
        </p:nvSpPr>
        <p:spPr>
          <a:xfrm>
            <a:off x="3360127" y="5333848"/>
            <a:ext cx="8194849" cy="1323439"/>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ü"/>
            </a:pPr>
            <a:r>
              <a:rPr lang="fr-FR" sz="1400"/>
              <a:t>Recettes ANC et PAY ont un meilleur Débit Entrant que LIS et OND</a:t>
            </a:r>
            <a:endParaRPr lang="fr-FR" sz="1400">
              <a:ea typeface="Calibri"/>
              <a:cs typeface="Calibri"/>
            </a:endParaRPr>
          </a:p>
          <a:p>
            <a:r>
              <a:rPr lang="fr-FR" sz="800">
                <a:ea typeface="Calibri" panose="020F0502020204030204"/>
                <a:cs typeface="Calibri" panose="020F0502020204030204"/>
              </a:rPr>
              <a:t>   </a:t>
            </a:r>
          </a:p>
          <a:p>
            <a:pPr marL="285750" indent="-285750">
              <a:buFont typeface="Wingdings" panose="05000000000000000000" pitchFamily="2" charset="2"/>
              <a:buChar char="ü"/>
            </a:pPr>
            <a:r>
              <a:rPr lang="fr-FR" sz="1400"/>
              <a:t>Variété AUSTIN a un meilleur Débit Entrant avec la Recette ANC, alors qu'il est moins bon avec LIS et OND</a:t>
            </a:r>
            <a:endParaRPr lang="fr-FR" sz="1400">
              <a:ea typeface="Calibri"/>
              <a:cs typeface="Calibri"/>
            </a:endParaRPr>
          </a:p>
          <a:p>
            <a:r>
              <a:rPr lang="fr-FR" sz="800">
                <a:ea typeface="Calibri"/>
                <a:cs typeface="Calibri"/>
              </a:rPr>
              <a:t>   </a:t>
            </a:r>
          </a:p>
          <a:p>
            <a:pPr marL="285750" indent="-285750">
              <a:buFont typeface="Wingdings" panose="05000000000000000000" pitchFamily="2" charset="2"/>
              <a:buChar char="ü"/>
            </a:pPr>
            <a:r>
              <a:rPr lang="fr-FR" sz="1400">
                <a:ea typeface="Calibri"/>
                <a:cs typeface="Calibri"/>
              </a:rPr>
              <a:t>Variété LADY ROSETTA a tendance à augmenter le Débit Entrant sur l'ensemble des Recettes</a:t>
            </a:r>
          </a:p>
          <a:p>
            <a:r>
              <a:rPr lang="fr-FR" sz="800">
                <a:ea typeface="Calibri"/>
                <a:cs typeface="Calibri"/>
              </a:rPr>
              <a:t>   </a:t>
            </a:r>
          </a:p>
          <a:p>
            <a:pPr marL="285750" indent="-285750">
              <a:buFont typeface="Wingdings" panose="05000000000000000000" pitchFamily="2" charset="2"/>
              <a:buChar char="ü"/>
            </a:pPr>
            <a:r>
              <a:rPr lang="fr-FR" sz="1400">
                <a:ea typeface="Calibri"/>
                <a:cs typeface="Calibri"/>
              </a:rPr>
              <a:t>Variété FONTANE a tendance à diminuer le Débit Entrant pour l'ensemble des Recettes</a:t>
            </a:r>
          </a:p>
        </p:txBody>
      </p:sp>
      <p:sp>
        <p:nvSpPr>
          <p:cNvPr id="13" name="Rectangle : coins arrondis 1">
            <a:extLst>
              <a:ext uri="{FF2B5EF4-FFF2-40B4-BE49-F238E27FC236}">
                <a16:creationId xmlns:a16="http://schemas.microsoft.com/office/drawing/2014/main" id="{1FEE2D15-A379-061A-66B6-0E90BC9FE637}"/>
              </a:ext>
            </a:extLst>
          </p:cNvPr>
          <p:cNvSpPr/>
          <p:nvPr/>
        </p:nvSpPr>
        <p:spPr>
          <a:xfrm>
            <a:off x="242653" y="1591676"/>
            <a:ext cx="2190831" cy="460012"/>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200" u="sng">
                <a:solidFill>
                  <a:srgbClr val="202B3D"/>
                </a:solidFill>
                <a:cs typeface="Calibri"/>
              </a:rPr>
              <a:t>Modèle </a:t>
            </a:r>
            <a:r>
              <a:rPr lang="fr-FR" sz="1200">
                <a:solidFill>
                  <a:srgbClr val="202B3D"/>
                </a:solidFill>
                <a:cs typeface="Calibri"/>
              </a:rPr>
              <a:t>: Modèle linéaire</a:t>
            </a:r>
          </a:p>
        </p:txBody>
      </p:sp>
      <p:sp>
        <p:nvSpPr>
          <p:cNvPr id="2" name="TextBox 2">
            <a:extLst>
              <a:ext uri="{FF2B5EF4-FFF2-40B4-BE49-F238E27FC236}">
                <a16:creationId xmlns:a16="http://schemas.microsoft.com/office/drawing/2014/main" id="{598589D8-F1F4-CB7C-4340-8824B5468865}"/>
              </a:ext>
            </a:extLst>
          </p:cNvPr>
          <p:cNvSpPr txBox="1"/>
          <p:nvPr/>
        </p:nvSpPr>
        <p:spPr>
          <a:xfrm>
            <a:off x="214950" y="2049542"/>
            <a:ext cx="14332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u="sng">
                <a:ea typeface="Calibri"/>
                <a:cs typeface="Calibri"/>
              </a:rPr>
              <a:t>R² :</a:t>
            </a:r>
            <a:r>
              <a:rPr lang="en-US" sz="1200" i="1">
                <a:ea typeface="Calibri"/>
                <a:cs typeface="Calibri"/>
              </a:rPr>
              <a:t> 0.55</a:t>
            </a:r>
            <a:endParaRPr lang="en-US" sz="1200" i="1" u="sng">
              <a:ea typeface="Calibri"/>
              <a:cs typeface="Calibri"/>
            </a:endParaRPr>
          </a:p>
          <a:p>
            <a:endParaRPr lang="en-US" sz="1200" i="1" u="sng">
              <a:highlight>
                <a:srgbClr val="FFFF00"/>
              </a:highlight>
              <a:ea typeface="Calibri"/>
              <a:cs typeface="Calibri"/>
            </a:endParaRPr>
          </a:p>
        </p:txBody>
      </p:sp>
    </p:spTree>
    <p:extLst>
      <p:ext uri="{BB962C8B-B14F-4D97-AF65-F5344CB8AC3E}">
        <p14:creationId xmlns:p14="http://schemas.microsoft.com/office/powerpoint/2010/main" val="420587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1D344F-4893-A759-488B-C34B21B7ED87}"/>
            </a:ext>
          </a:extLst>
        </p:cNvPr>
        <p:cNvGrpSpPr/>
        <p:nvPr/>
      </p:nvGrpSpPr>
      <p:grpSpPr>
        <a:xfrm>
          <a:off x="0" y="0"/>
          <a:ext cx="0" cy="0"/>
          <a:chOff x="0" y="0"/>
          <a:chExt cx="0" cy="0"/>
        </a:xfrm>
      </p:grpSpPr>
      <p:sp>
        <p:nvSpPr>
          <p:cNvPr id="6" name="Espace réservé du numéro de diapositive 3">
            <a:extLst>
              <a:ext uri="{FF2B5EF4-FFF2-40B4-BE49-F238E27FC236}">
                <a16:creationId xmlns:a16="http://schemas.microsoft.com/office/drawing/2014/main" id="{5CE12A60-4D38-F426-922D-8D0FC726AE23}"/>
              </a:ext>
            </a:extLst>
          </p:cNvPr>
          <p:cNvSpPr txBox="1">
            <a:spLocks/>
          </p:cNvSpPr>
          <p:nvPr/>
        </p:nvSpPr>
        <p:spPr>
          <a:xfrm>
            <a:off x="11807042" y="6494894"/>
            <a:ext cx="417615" cy="365125"/>
          </a:xfrm>
          <a:prstGeom prst="rect">
            <a:avLst/>
          </a:prstGeom>
        </p:spPr>
        <p:txBody>
          <a:bodyPr vert="horz" lIns="91440" tIns="45720" rIns="91440" bIns="45720" rtlCol="0" anchor="ctr"/>
          <a:lstStyle>
            <a:defPPr>
              <a:defRPr lang="fr-FR"/>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fld id="{2066355A-084C-D24E-9AD2-7E4FC41EA627}" type="slidenum">
              <a:rPr lang="en-US" smtClean="0"/>
              <a:pPr defTabSz="457189"/>
              <a:t>53</a:t>
            </a:fld>
            <a:endParaRPr lang="en-US"/>
          </a:p>
        </p:txBody>
      </p:sp>
      <p:sp>
        <p:nvSpPr>
          <p:cNvPr id="37" name="ZoneTexte 36">
            <a:extLst>
              <a:ext uri="{FF2B5EF4-FFF2-40B4-BE49-F238E27FC236}">
                <a16:creationId xmlns:a16="http://schemas.microsoft.com/office/drawing/2014/main" id="{A0381CCA-0788-D9D2-828B-00F2FE5A6BCE}"/>
              </a:ext>
            </a:extLst>
          </p:cNvPr>
          <p:cNvSpPr txBox="1"/>
          <p:nvPr/>
        </p:nvSpPr>
        <p:spPr>
          <a:xfrm>
            <a:off x="0" y="203206"/>
            <a:ext cx="12192000" cy="784830"/>
          </a:xfrm>
          <a:prstGeom prst="rect">
            <a:avLst/>
          </a:prstGeom>
          <a:noFill/>
        </p:spPr>
        <p:txBody>
          <a:bodyPr wrap="square" rtlCol="0">
            <a:spAutoFit/>
          </a:bodyPr>
          <a:lstStyle/>
          <a:p>
            <a:pPr algn="ctr"/>
            <a:endParaRPr lang="fr-FR" sz="4500">
              <a:solidFill>
                <a:schemeClr val="bg1"/>
              </a:solidFill>
            </a:endParaRPr>
          </a:p>
        </p:txBody>
      </p:sp>
      <p:pic>
        <p:nvPicPr>
          <p:cNvPr id="8" name="Picture 2" descr="Altho — Wikipédia">
            <a:extLst>
              <a:ext uri="{FF2B5EF4-FFF2-40B4-BE49-F238E27FC236}">
                <a16:creationId xmlns:a16="http://schemas.microsoft.com/office/drawing/2014/main" id="{45947BC1-DEAE-D620-9C2B-953353125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descr="Une image contenant texte, capture d’écran, diagramme, Caractère coloré&#10;&#10;Description générée automatiquement">
            <a:extLst>
              <a:ext uri="{FF2B5EF4-FFF2-40B4-BE49-F238E27FC236}">
                <a16:creationId xmlns:a16="http://schemas.microsoft.com/office/drawing/2014/main" id="{171BCC33-CBD3-2C18-578E-9AD2C0F82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3202" y="2133535"/>
            <a:ext cx="5323840" cy="3118249"/>
          </a:xfrm>
          <a:prstGeom prst="rect">
            <a:avLst/>
          </a:prstGeom>
        </p:spPr>
      </p:pic>
      <p:pic>
        <p:nvPicPr>
          <p:cNvPr id="10" name="Image 9" descr="Une image contenant texte, capture d’écran, diagramme, Caractère coloré&#10;&#10;Description générée automatiquement">
            <a:extLst>
              <a:ext uri="{FF2B5EF4-FFF2-40B4-BE49-F238E27FC236}">
                <a16:creationId xmlns:a16="http://schemas.microsoft.com/office/drawing/2014/main" id="{2CA2AF98-E99B-A58B-E632-BFD7DFE939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158" y="2133534"/>
            <a:ext cx="5323842" cy="3118250"/>
          </a:xfrm>
          <a:prstGeom prst="rect">
            <a:avLst/>
          </a:prstGeom>
        </p:spPr>
      </p:pic>
      <p:sp>
        <p:nvSpPr>
          <p:cNvPr id="2" name="ZoneTexte 1">
            <a:extLst>
              <a:ext uri="{FF2B5EF4-FFF2-40B4-BE49-F238E27FC236}">
                <a16:creationId xmlns:a16="http://schemas.microsoft.com/office/drawing/2014/main" id="{D3148768-43C9-9866-618F-91A977DA8186}"/>
              </a:ext>
            </a:extLst>
          </p:cNvPr>
          <p:cNvSpPr txBox="1"/>
          <p:nvPr/>
        </p:nvSpPr>
        <p:spPr>
          <a:xfrm>
            <a:off x="0" y="204769"/>
            <a:ext cx="12192000" cy="1477328"/>
          </a:xfrm>
          <a:prstGeom prst="rect">
            <a:avLst/>
          </a:prstGeom>
          <a:noFill/>
        </p:spPr>
        <p:txBody>
          <a:bodyPr wrap="square" lIns="91440" tIns="45720" rIns="91440" bIns="45720" rtlCol="0" anchor="t">
            <a:spAutoFit/>
          </a:bodyPr>
          <a:lstStyle/>
          <a:p>
            <a:pPr algn="ctr"/>
            <a:r>
              <a:rPr lang="fr-FR" sz="4500">
                <a:solidFill>
                  <a:schemeClr val="bg1"/>
                </a:solidFill>
              </a:rPr>
              <a:t>Effet variété et effet recette </a:t>
            </a:r>
            <a:endParaRPr lang="en-US"/>
          </a:p>
          <a:p>
            <a:pPr algn="ctr"/>
            <a:endParaRPr lang="fr-FR" sz="4500">
              <a:solidFill>
                <a:schemeClr val="bg1"/>
              </a:solidFill>
              <a:cs typeface="Calibri"/>
            </a:endParaRPr>
          </a:p>
        </p:txBody>
      </p:sp>
      <p:sp>
        <p:nvSpPr>
          <p:cNvPr id="12" name="ZoneTexte 11">
            <a:extLst>
              <a:ext uri="{FF2B5EF4-FFF2-40B4-BE49-F238E27FC236}">
                <a16:creationId xmlns:a16="http://schemas.microsoft.com/office/drawing/2014/main" id="{99B17951-5D0A-C637-A506-0A61AD0E9976}"/>
              </a:ext>
            </a:extLst>
          </p:cNvPr>
          <p:cNvSpPr txBox="1"/>
          <p:nvPr/>
        </p:nvSpPr>
        <p:spPr>
          <a:xfrm>
            <a:off x="10160" y="763569"/>
            <a:ext cx="12212320" cy="523220"/>
          </a:xfrm>
          <a:prstGeom prst="rect">
            <a:avLst/>
          </a:prstGeom>
          <a:noFill/>
        </p:spPr>
        <p:txBody>
          <a:bodyPr wrap="square" lIns="91440" tIns="45720" rIns="91440" bIns="45720" rtlCol="0" anchor="t">
            <a:spAutoFit/>
          </a:bodyPr>
          <a:lstStyle/>
          <a:p>
            <a:pPr algn="ctr"/>
            <a:r>
              <a:rPr lang="fr-FR" sz="2800">
                <a:solidFill>
                  <a:schemeClr val="bg1"/>
                </a:solidFill>
              </a:rPr>
              <a:t>Débit Entrant ; Tardives</a:t>
            </a:r>
            <a:endParaRPr lang="fr-FR" sz="2800">
              <a:solidFill>
                <a:schemeClr val="bg1"/>
              </a:solidFill>
              <a:ea typeface="Calibri"/>
              <a:cs typeface="Calibri"/>
            </a:endParaRPr>
          </a:p>
        </p:txBody>
      </p:sp>
      <p:sp>
        <p:nvSpPr>
          <p:cNvPr id="4" name="Rectangle : coins arrondis 1">
            <a:extLst>
              <a:ext uri="{FF2B5EF4-FFF2-40B4-BE49-F238E27FC236}">
                <a16:creationId xmlns:a16="http://schemas.microsoft.com/office/drawing/2014/main" id="{4614B400-3A1E-79D1-4995-B744DDF90AAA}"/>
              </a:ext>
            </a:extLst>
          </p:cNvPr>
          <p:cNvSpPr/>
          <p:nvPr/>
        </p:nvSpPr>
        <p:spPr>
          <a:xfrm>
            <a:off x="242653" y="5333630"/>
            <a:ext cx="2791949" cy="1293943"/>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200" u="sng">
                <a:solidFill>
                  <a:srgbClr val="202B3D"/>
                </a:solidFill>
                <a:cs typeface="Calibri"/>
              </a:rPr>
              <a:t>Année :</a:t>
            </a:r>
            <a:r>
              <a:rPr lang="fr-FR" sz="1200">
                <a:solidFill>
                  <a:srgbClr val="202B3D"/>
                </a:solidFill>
                <a:cs typeface="Calibri"/>
              </a:rPr>
              <a:t> 2023</a:t>
            </a:r>
            <a:endParaRPr lang="en-US" sz="1200">
              <a:solidFill>
                <a:srgbClr val="202B3D"/>
              </a:solidFill>
              <a:cs typeface="Calibri"/>
            </a:endParaRPr>
          </a:p>
          <a:p>
            <a:r>
              <a:rPr lang="fr-FR" sz="1200" u="sng">
                <a:solidFill>
                  <a:srgbClr val="202B3D"/>
                </a:solidFill>
                <a:cs typeface="Calibri"/>
              </a:rPr>
              <a:t>Ligne :</a:t>
            </a:r>
            <a:r>
              <a:rPr lang="fr-FR" sz="1200">
                <a:solidFill>
                  <a:srgbClr val="202B3D"/>
                </a:solidFill>
                <a:cs typeface="Calibri"/>
              </a:rPr>
              <a:t> L2</a:t>
            </a:r>
          </a:p>
          <a:p>
            <a:r>
              <a:rPr lang="fr-FR" sz="1200" u="sng">
                <a:solidFill>
                  <a:srgbClr val="202B3D"/>
                </a:solidFill>
                <a:cs typeface="Calibri"/>
              </a:rPr>
              <a:t>Recette :</a:t>
            </a:r>
            <a:r>
              <a:rPr lang="fr-FR" sz="1200">
                <a:solidFill>
                  <a:srgbClr val="202B3D"/>
                </a:solidFill>
                <a:cs typeface="Calibri"/>
              </a:rPr>
              <a:t> ANC, LIS, OND, PAY</a:t>
            </a:r>
          </a:p>
          <a:p>
            <a:r>
              <a:rPr lang="fr-FR" sz="1200" u="sng">
                <a:solidFill>
                  <a:srgbClr val="202B3D"/>
                </a:solidFill>
                <a:cs typeface="Calibri"/>
              </a:rPr>
              <a:t>Variété :</a:t>
            </a:r>
            <a:r>
              <a:rPr lang="fr-FR" sz="1200">
                <a:solidFill>
                  <a:srgbClr val="202B3D"/>
                </a:solidFill>
                <a:cs typeface="Calibri"/>
              </a:rPr>
              <a:t> </a:t>
            </a:r>
            <a:r>
              <a:rPr lang="fr-FR" sz="1200" err="1">
                <a:solidFill>
                  <a:srgbClr val="202B3D"/>
                </a:solidFill>
                <a:cs typeface="Calibri"/>
              </a:rPr>
              <a:t>Heraclea</a:t>
            </a:r>
            <a:r>
              <a:rPr lang="fr-FR" sz="1200">
                <a:solidFill>
                  <a:srgbClr val="202B3D"/>
                </a:solidFill>
                <a:cs typeface="Calibri"/>
              </a:rPr>
              <a:t>, Lady </a:t>
            </a:r>
            <a:r>
              <a:rPr lang="fr-FR" sz="1200" err="1">
                <a:solidFill>
                  <a:srgbClr val="202B3D"/>
                </a:solidFill>
                <a:cs typeface="Calibri"/>
              </a:rPr>
              <a:t>Amarilla</a:t>
            </a:r>
            <a:r>
              <a:rPr lang="fr-FR" sz="1200">
                <a:solidFill>
                  <a:srgbClr val="202B3D"/>
                </a:solidFill>
                <a:cs typeface="Calibri"/>
              </a:rPr>
              <a:t>, Lady Claire, </a:t>
            </a:r>
            <a:r>
              <a:rPr lang="fr-FR" sz="1200" err="1">
                <a:solidFill>
                  <a:srgbClr val="202B3D"/>
                </a:solidFill>
                <a:cs typeface="Calibri"/>
              </a:rPr>
              <a:t>Opal</a:t>
            </a:r>
            <a:r>
              <a:rPr lang="fr-FR" sz="1200">
                <a:solidFill>
                  <a:srgbClr val="202B3D"/>
                </a:solidFill>
                <a:cs typeface="Calibri"/>
              </a:rPr>
              <a:t>, Rumba</a:t>
            </a:r>
          </a:p>
          <a:p>
            <a:r>
              <a:rPr lang="fr-FR" sz="1200" u="sng">
                <a:solidFill>
                  <a:srgbClr val="202B3D"/>
                </a:solidFill>
                <a:cs typeface="Calibri"/>
              </a:rPr>
              <a:t>Précocité :</a:t>
            </a:r>
            <a:r>
              <a:rPr lang="fr-FR" sz="1200">
                <a:solidFill>
                  <a:srgbClr val="202B3D"/>
                </a:solidFill>
                <a:cs typeface="Calibri"/>
              </a:rPr>
              <a:t> Tardive</a:t>
            </a:r>
          </a:p>
        </p:txBody>
      </p:sp>
      <p:sp>
        <p:nvSpPr>
          <p:cNvPr id="9" name="Rectangle : coins arrondis 1">
            <a:extLst>
              <a:ext uri="{FF2B5EF4-FFF2-40B4-BE49-F238E27FC236}">
                <a16:creationId xmlns:a16="http://schemas.microsoft.com/office/drawing/2014/main" id="{9CC64F8A-F401-8393-3C5B-F4AE76929A9F}"/>
              </a:ext>
            </a:extLst>
          </p:cNvPr>
          <p:cNvSpPr/>
          <p:nvPr/>
        </p:nvSpPr>
        <p:spPr>
          <a:xfrm>
            <a:off x="242653" y="1591676"/>
            <a:ext cx="2190831" cy="460012"/>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200" u="sng">
                <a:solidFill>
                  <a:srgbClr val="202B3D"/>
                </a:solidFill>
                <a:cs typeface="Calibri"/>
              </a:rPr>
              <a:t>Modèle </a:t>
            </a:r>
            <a:r>
              <a:rPr lang="fr-FR" sz="1200">
                <a:solidFill>
                  <a:srgbClr val="202B3D"/>
                </a:solidFill>
                <a:cs typeface="Calibri"/>
              </a:rPr>
              <a:t>: Modèle linéaire</a:t>
            </a:r>
          </a:p>
        </p:txBody>
      </p:sp>
      <p:sp>
        <p:nvSpPr>
          <p:cNvPr id="11" name="ZoneTexte 10">
            <a:extLst>
              <a:ext uri="{FF2B5EF4-FFF2-40B4-BE49-F238E27FC236}">
                <a16:creationId xmlns:a16="http://schemas.microsoft.com/office/drawing/2014/main" id="{4C4937DE-6248-199E-4554-EF008ED8902B}"/>
              </a:ext>
            </a:extLst>
          </p:cNvPr>
          <p:cNvSpPr txBox="1"/>
          <p:nvPr/>
        </p:nvSpPr>
        <p:spPr>
          <a:xfrm>
            <a:off x="3188677" y="5488158"/>
            <a:ext cx="8194849" cy="1384995"/>
          </a:xfrm>
          <a:prstGeom prst="rect">
            <a:avLst/>
          </a:prstGeom>
          <a:noFill/>
        </p:spPr>
        <p:txBody>
          <a:bodyPr wrap="square" lIns="91440" tIns="45720" rIns="91440" bIns="45720" rtlCol="0" anchor="t">
            <a:spAutoFit/>
          </a:bodyPr>
          <a:lstStyle/>
          <a:p>
            <a:r>
              <a:rPr lang="fr-FR" sz="800">
                <a:ea typeface="Calibri" panose="020F0502020204030204"/>
                <a:cs typeface="Calibri" panose="020F0502020204030204"/>
              </a:rPr>
              <a:t>     </a:t>
            </a:r>
          </a:p>
          <a:p>
            <a:pPr marL="285750" indent="-285750">
              <a:buFont typeface="Wingdings" panose="05000000000000000000" pitchFamily="2" charset="2"/>
              <a:buChar char="ü"/>
            </a:pPr>
            <a:r>
              <a:rPr lang="fr-FR" sz="1400">
                <a:ea typeface="Calibri"/>
                <a:cs typeface="Calibri"/>
              </a:rPr>
              <a:t>Variétés LADY AMARILLA et OPAL ont tendance à augmenter le Débit Entrant </a:t>
            </a:r>
          </a:p>
          <a:p>
            <a:endParaRPr lang="fr-FR" sz="800">
              <a:ea typeface="Calibri"/>
              <a:cs typeface="Calibri"/>
            </a:endParaRPr>
          </a:p>
          <a:p>
            <a:pPr marL="285750" indent="-285750">
              <a:buFont typeface="Wingdings" panose="05000000000000000000" pitchFamily="2" charset="2"/>
              <a:buChar char="ü"/>
            </a:pPr>
            <a:r>
              <a:rPr lang="fr-FR" sz="1400">
                <a:ea typeface="Calibri"/>
                <a:cs typeface="Calibri"/>
              </a:rPr>
              <a:t>Variétés LADY CLAIRE et RUMBA ont tendance à diminuer le Débit Entrant</a:t>
            </a:r>
          </a:p>
          <a:p>
            <a:pPr marL="285750" indent="-285750">
              <a:buFont typeface="Wingdings" panose="05000000000000000000" pitchFamily="2" charset="2"/>
              <a:buChar char="ü"/>
            </a:pPr>
            <a:endParaRPr lang="fr-FR" sz="800">
              <a:ea typeface="Calibri"/>
              <a:cs typeface="Calibri"/>
            </a:endParaRPr>
          </a:p>
          <a:p>
            <a:pPr marL="285750" indent="-285750">
              <a:buFont typeface="Wingdings" panose="05000000000000000000" pitchFamily="2" charset="2"/>
              <a:buChar char="ü"/>
            </a:pPr>
            <a:r>
              <a:rPr lang="fr-FR" sz="1400"/>
              <a:t>Recettes ANC et PAY ont un meilleur Débit Entrant que LIS et OND</a:t>
            </a:r>
            <a:endParaRPr lang="fr-FR" sz="1400">
              <a:ea typeface="Calibri"/>
              <a:cs typeface="Calibri"/>
            </a:endParaRPr>
          </a:p>
          <a:p>
            <a:pPr marL="285750" indent="-285750">
              <a:buFont typeface="Wingdings" panose="05000000000000000000" pitchFamily="2" charset="2"/>
              <a:buChar char="ü"/>
            </a:pPr>
            <a:endParaRPr lang="fr-FR">
              <a:ea typeface="Calibri" panose="020F0502020204030204"/>
              <a:cs typeface="Calibri" panose="020F0502020204030204"/>
            </a:endParaRPr>
          </a:p>
        </p:txBody>
      </p:sp>
      <p:sp>
        <p:nvSpPr>
          <p:cNvPr id="13" name="TextBox 2">
            <a:extLst>
              <a:ext uri="{FF2B5EF4-FFF2-40B4-BE49-F238E27FC236}">
                <a16:creationId xmlns:a16="http://schemas.microsoft.com/office/drawing/2014/main" id="{BD7ABEAC-AE35-3DE1-3901-5905578007B2}"/>
              </a:ext>
            </a:extLst>
          </p:cNvPr>
          <p:cNvSpPr txBox="1"/>
          <p:nvPr/>
        </p:nvSpPr>
        <p:spPr>
          <a:xfrm>
            <a:off x="2433484" y="1581208"/>
            <a:ext cx="143320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u="sng">
                <a:ea typeface="Calibri"/>
                <a:cs typeface="Calibri"/>
              </a:rPr>
              <a:t>R² :</a:t>
            </a:r>
            <a:r>
              <a:rPr lang="en-US" sz="1200" i="1">
                <a:ea typeface="Calibri"/>
                <a:cs typeface="Calibri"/>
              </a:rPr>
              <a:t> 0.52</a:t>
            </a:r>
            <a:endParaRPr lang="en-US" sz="1200" i="1" u="sng">
              <a:highlight>
                <a:srgbClr val="FFFF00"/>
              </a:highlight>
              <a:ea typeface="Calibri"/>
              <a:cs typeface="Calibri"/>
            </a:endParaRPr>
          </a:p>
        </p:txBody>
      </p:sp>
    </p:spTree>
    <p:extLst>
      <p:ext uri="{BB962C8B-B14F-4D97-AF65-F5344CB8AC3E}">
        <p14:creationId xmlns:p14="http://schemas.microsoft.com/office/powerpoint/2010/main" val="27518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500"/>
                                        <p:tgtEl>
                                          <p:spTgt spid="11">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1">
                                            <p:txEl>
                                              <p:pRg st="5" end="5"/>
                                            </p:txEl>
                                          </p:spTgt>
                                        </p:tgtEl>
                                        <p:attrNameLst>
                                          <p:attrName>style.visibility</p:attrName>
                                        </p:attrNameLst>
                                      </p:cBhvr>
                                      <p:to>
                                        <p:strVal val="visible"/>
                                      </p:to>
                                    </p:set>
                                    <p:animEffect transition="in" filter="fade">
                                      <p:cBhvr>
                                        <p:cTn id="28"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1D344F-4893-A759-488B-C34B21B7ED87}"/>
            </a:ext>
          </a:extLst>
        </p:cNvPr>
        <p:cNvGrpSpPr/>
        <p:nvPr/>
      </p:nvGrpSpPr>
      <p:grpSpPr>
        <a:xfrm>
          <a:off x="0" y="0"/>
          <a:ext cx="0" cy="0"/>
          <a:chOff x="0" y="0"/>
          <a:chExt cx="0" cy="0"/>
        </a:xfrm>
      </p:grpSpPr>
      <p:pic>
        <p:nvPicPr>
          <p:cNvPr id="5" name="Image 4" descr="Une image contenant texte, capture d’écran, Caractère coloré, diagramme&#10;&#10;Description générée automatiquement">
            <a:extLst>
              <a:ext uri="{FF2B5EF4-FFF2-40B4-BE49-F238E27FC236}">
                <a16:creationId xmlns:a16="http://schemas.microsoft.com/office/drawing/2014/main" id="{C285F37B-3B14-6ABB-3690-C1C767AFE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920" y="1591676"/>
            <a:ext cx="9059079" cy="3761211"/>
          </a:xfrm>
          <a:prstGeom prst="rect">
            <a:avLst/>
          </a:prstGeom>
        </p:spPr>
      </p:pic>
      <p:sp>
        <p:nvSpPr>
          <p:cNvPr id="6" name="Espace réservé du numéro de diapositive 3">
            <a:extLst>
              <a:ext uri="{FF2B5EF4-FFF2-40B4-BE49-F238E27FC236}">
                <a16:creationId xmlns:a16="http://schemas.microsoft.com/office/drawing/2014/main" id="{5CE12A60-4D38-F426-922D-8D0FC726AE23}"/>
              </a:ext>
            </a:extLst>
          </p:cNvPr>
          <p:cNvSpPr txBox="1">
            <a:spLocks/>
          </p:cNvSpPr>
          <p:nvPr/>
        </p:nvSpPr>
        <p:spPr>
          <a:xfrm>
            <a:off x="11807042" y="6494894"/>
            <a:ext cx="417615" cy="365125"/>
          </a:xfrm>
          <a:prstGeom prst="rect">
            <a:avLst/>
          </a:prstGeom>
        </p:spPr>
        <p:txBody>
          <a:bodyPr vert="horz" lIns="91440" tIns="45720" rIns="91440" bIns="45720" rtlCol="0" anchor="ctr"/>
          <a:lstStyle>
            <a:defPPr>
              <a:defRPr lang="fr-FR"/>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fld id="{2066355A-084C-D24E-9AD2-7E4FC41EA627}" type="slidenum">
              <a:rPr lang="en-US" smtClean="0"/>
              <a:pPr defTabSz="457189"/>
              <a:t>54</a:t>
            </a:fld>
            <a:endParaRPr lang="en-US"/>
          </a:p>
        </p:txBody>
      </p:sp>
      <p:sp>
        <p:nvSpPr>
          <p:cNvPr id="37" name="ZoneTexte 36">
            <a:extLst>
              <a:ext uri="{FF2B5EF4-FFF2-40B4-BE49-F238E27FC236}">
                <a16:creationId xmlns:a16="http://schemas.microsoft.com/office/drawing/2014/main" id="{A0381CCA-0788-D9D2-828B-00F2FE5A6BCE}"/>
              </a:ext>
            </a:extLst>
          </p:cNvPr>
          <p:cNvSpPr txBox="1"/>
          <p:nvPr/>
        </p:nvSpPr>
        <p:spPr>
          <a:xfrm>
            <a:off x="0" y="203206"/>
            <a:ext cx="12192000" cy="784830"/>
          </a:xfrm>
          <a:prstGeom prst="rect">
            <a:avLst/>
          </a:prstGeom>
          <a:noFill/>
        </p:spPr>
        <p:txBody>
          <a:bodyPr wrap="square" rtlCol="0">
            <a:spAutoFit/>
          </a:bodyPr>
          <a:lstStyle/>
          <a:p>
            <a:pPr algn="ctr"/>
            <a:endParaRPr lang="fr-FR" sz="4500">
              <a:solidFill>
                <a:schemeClr val="bg1"/>
              </a:solidFill>
            </a:endParaRPr>
          </a:p>
        </p:txBody>
      </p:sp>
      <p:pic>
        <p:nvPicPr>
          <p:cNvPr id="8" name="Picture 2" descr="Altho — Wikipédia">
            <a:extLst>
              <a:ext uri="{FF2B5EF4-FFF2-40B4-BE49-F238E27FC236}">
                <a16:creationId xmlns:a16="http://schemas.microsoft.com/office/drawing/2014/main" id="{45947BC1-DEAE-D620-9C2B-953353125F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D3148768-43C9-9866-618F-91A977DA8186}"/>
              </a:ext>
            </a:extLst>
          </p:cNvPr>
          <p:cNvSpPr txBox="1"/>
          <p:nvPr/>
        </p:nvSpPr>
        <p:spPr>
          <a:xfrm>
            <a:off x="0" y="204769"/>
            <a:ext cx="12192000" cy="1477328"/>
          </a:xfrm>
          <a:prstGeom prst="rect">
            <a:avLst/>
          </a:prstGeom>
          <a:noFill/>
        </p:spPr>
        <p:txBody>
          <a:bodyPr wrap="square" lIns="91440" tIns="45720" rIns="91440" bIns="45720" rtlCol="0" anchor="t">
            <a:spAutoFit/>
          </a:bodyPr>
          <a:lstStyle/>
          <a:p>
            <a:pPr algn="ctr"/>
            <a:r>
              <a:rPr lang="fr-FR" sz="4500">
                <a:solidFill>
                  <a:schemeClr val="bg1"/>
                </a:solidFill>
              </a:rPr>
              <a:t>Interaction variété – recette </a:t>
            </a:r>
          </a:p>
          <a:p>
            <a:pPr algn="ctr"/>
            <a:endParaRPr lang="fr-FR" sz="4500">
              <a:solidFill>
                <a:schemeClr val="bg1"/>
              </a:solidFill>
              <a:cs typeface="Calibri"/>
            </a:endParaRPr>
          </a:p>
        </p:txBody>
      </p:sp>
      <p:sp>
        <p:nvSpPr>
          <p:cNvPr id="7" name="ZoneTexte 11">
            <a:extLst>
              <a:ext uri="{FF2B5EF4-FFF2-40B4-BE49-F238E27FC236}">
                <a16:creationId xmlns:a16="http://schemas.microsoft.com/office/drawing/2014/main" id="{B1E252A9-1B53-DE3E-B2AA-3E6691FA41FA}"/>
              </a:ext>
            </a:extLst>
          </p:cNvPr>
          <p:cNvSpPr txBox="1"/>
          <p:nvPr/>
        </p:nvSpPr>
        <p:spPr>
          <a:xfrm>
            <a:off x="10160" y="763569"/>
            <a:ext cx="12212320" cy="523220"/>
          </a:xfrm>
          <a:prstGeom prst="rect">
            <a:avLst/>
          </a:prstGeom>
          <a:noFill/>
        </p:spPr>
        <p:txBody>
          <a:bodyPr wrap="square" lIns="91440" tIns="45720" rIns="91440" bIns="45720" rtlCol="0" anchor="t">
            <a:spAutoFit/>
          </a:bodyPr>
          <a:lstStyle/>
          <a:p>
            <a:pPr algn="ctr"/>
            <a:r>
              <a:rPr lang="fr-FR" sz="2800">
                <a:solidFill>
                  <a:schemeClr val="bg1"/>
                </a:solidFill>
              </a:rPr>
              <a:t>Débit Entrant ; Tardives</a:t>
            </a:r>
            <a:endParaRPr lang="fr-FR" sz="2800">
              <a:solidFill>
                <a:schemeClr val="bg1"/>
              </a:solidFill>
              <a:ea typeface="Calibri"/>
              <a:cs typeface="Calibri"/>
            </a:endParaRPr>
          </a:p>
        </p:txBody>
      </p:sp>
      <p:sp>
        <p:nvSpPr>
          <p:cNvPr id="9" name="Rectangle : coins arrondis 1">
            <a:extLst>
              <a:ext uri="{FF2B5EF4-FFF2-40B4-BE49-F238E27FC236}">
                <a16:creationId xmlns:a16="http://schemas.microsoft.com/office/drawing/2014/main" id="{1E68C4C2-41F6-1292-BEA9-179CE3190400}"/>
              </a:ext>
            </a:extLst>
          </p:cNvPr>
          <p:cNvSpPr/>
          <p:nvPr/>
        </p:nvSpPr>
        <p:spPr>
          <a:xfrm>
            <a:off x="242653" y="5333630"/>
            <a:ext cx="2791949" cy="1293943"/>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200" u="sng">
                <a:solidFill>
                  <a:srgbClr val="202B3D"/>
                </a:solidFill>
                <a:cs typeface="Calibri"/>
              </a:rPr>
              <a:t>Année :</a:t>
            </a:r>
            <a:r>
              <a:rPr lang="fr-FR" sz="1200">
                <a:solidFill>
                  <a:srgbClr val="202B3D"/>
                </a:solidFill>
                <a:cs typeface="Calibri"/>
              </a:rPr>
              <a:t> 2023</a:t>
            </a:r>
            <a:endParaRPr lang="en-US" sz="1200">
              <a:solidFill>
                <a:srgbClr val="202B3D"/>
              </a:solidFill>
              <a:cs typeface="Calibri"/>
            </a:endParaRPr>
          </a:p>
          <a:p>
            <a:r>
              <a:rPr lang="fr-FR" sz="1200" u="sng">
                <a:solidFill>
                  <a:srgbClr val="202B3D"/>
                </a:solidFill>
                <a:cs typeface="Calibri"/>
              </a:rPr>
              <a:t>Ligne :</a:t>
            </a:r>
            <a:r>
              <a:rPr lang="fr-FR" sz="1200">
                <a:solidFill>
                  <a:srgbClr val="202B3D"/>
                </a:solidFill>
                <a:cs typeface="Calibri"/>
              </a:rPr>
              <a:t> L2</a:t>
            </a:r>
          </a:p>
          <a:p>
            <a:r>
              <a:rPr lang="fr-FR" sz="1200" u="sng">
                <a:solidFill>
                  <a:srgbClr val="202B3D"/>
                </a:solidFill>
                <a:cs typeface="Calibri"/>
              </a:rPr>
              <a:t>Recette :</a:t>
            </a:r>
            <a:r>
              <a:rPr lang="fr-FR" sz="1200">
                <a:solidFill>
                  <a:srgbClr val="202B3D"/>
                </a:solidFill>
                <a:cs typeface="Calibri"/>
              </a:rPr>
              <a:t> ANC, LIS, OND, PAY</a:t>
            </a:r>
          </a:p>
          <a:p>
            <a:r>
              <a:rPr lang="fr-FR" sz="1200" u="sng">
                <a:solidFill>
                  <a:srgbClr val="202B3D"/>
                </a:solidFill>
                <a:cs typeface="Calibri"/>
              </a:rPr>
              <a:t>Variété :</a:t>
            </a:r>
            <a:r>
              <a:rPr lang="fr-FR" sz="1200">
                <a:solidFill>
                  <a:srgbClr val="202B3D"/>
                </a:solidFill>
                <a:cs typeface="Calibri"/>
              </a:rPr>
              <a:t> </a:t>
            </a:r>
            <a:r>
              <a:rPr lang="fr-FR" sz="1200" err="1">
                <a:solidFill>
                  <a:srgbClr val="202B3D"/>
                </a:solidFill>
                <a:cs typeface="Calibri"/>
              </a:rPr>
              <a:t>Heraclea</a:t>
            </a:r>
            <a:r>
              <a:rPr lang="fr-FR" sz="1200">
                <a:solidFill>
                  <a:srgbClr val="202B3D"/>
                </a:solidFill>
                <a:cs typeface="Calibri"/>
              </a:rPr>
              <a:t>, Lady </a:t>
            </a:r>
            <a:r>
              <a:rPr lang="fr-FR" sz="1200" err="1">
                <a:solidFill>
                  <a:srgbClr val="202B3D"/>
                </a:solidFill>
                <a:cs typeface="Calibri"/>
              </a:rPr>
              <a:t>Amarilla</a:t>
            </a:r>
            <a:r>
              <a:rPr lang="fr-FR" sz="1200">
                <a:solidFill>
                  <a:srgbClr val="202B3D"/>
                </a:solidFill>
                <a:cs typeface="Calibri"/>
              </a:rPr>
              <a:t>, Lady Claire, </a:t>
            </a:r>
            <a:r>
              <a:rPr lang="fr-FR" sz="1200" err="1">
                <a:solidFill>
                  <a:srgbClr val="202B3D"/>
                </a:solidFill>
                <a:cs typeface="Calibri"/>
              </a:rPr>
              <a:t>Opal</a:t>
            </a:r>
            <a:r>
              <a:rPr lang="fr-FR" sz="1200">
                <a:solidFill>
                  <a:srgbClr val="202B3D"/>
                </a:solidFill>
                <a:cs typeface="Calibri"/>
              </a:rPr>
              <a:t>, Rumba</a:t>
            </a:r>
          </a:p>
          <a:p>
            <a:r>
              <a:rPr lang="fr-FR" sz="1200" u="sng">
                <a:solidFill>
                  <a:srgbClr val="202B3D"/>
                </a:solidFill>
                <a:cs typeface="Calibri"/>
              </a:rPr>
              <a:t>Précocité :</a:t>
            </a:r>
            <a:r>
              <a:rPr lang="fr-FR" sz="1200">
                <a:solidFill>
                  <a:srgbClr val="202B3D"/>
                </a:solidFill>
                <a:cs typeface="Calibri"/>
              </a:rPr>
              <a:t> Tardive</a:t>
            </a:r>
          </a:p>
        </p:txBody>
      </p:sp>
      <p:sp>
        <p:nvSpPr>
          <p:cNvPr id="10" name="Rectangle : coins arrondis 1">
            <a:extLst>
              <a:ext uri="{FF2B5EF4-FFF2-40B4-BE49-F238E27FC236}">
                <a16:creationId xmlns:a16="http://schemas.microsoft.com/office/drawing/2014/main" id="{3C20A585-EC76-879D-E889-788B4B8D49B8}"/>
              </a:ext>
            </a:extLst>
          </p:cNvPr>
          <p:cNvSpPr/>
          <p:nvPr/>
        </p:nvSpPr>
        <p:spPr>
          <a:xfrm>
            <a:off x="242653" y="1591676"/>
            <a:ext cx="2190831" cy="460012"/>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200" u="sng">
                <a:solidFill>
                  <a:srgbClr val="202B3D"/>
                </a:solidFill>
                <a:cs typeface="Calibri"/>
              </a:rPr>
              <a:t>Modèle </a:t>
            </a:r>
            <a:r>
              <a:rPr lang="fr-FR" sz="1200">
                <a:solidFill>
                  <a:srgbClr val="202B3D"/>
                </a:solidFill>
                <a:cs typeface="Calibri"/>
              </a:rPr>
              <a:t>: Modèle linéaire</a:t>
            </a:r>
          </a:p>
        </p:txBody>
      </p:sp>
      <p:sp>
        <p:nvSpPr>
          <p:cNvPr id="12" name="ZoneTexte 10">
            <a:extLst>
              <a:ext uri="{FF2B5EF4-FFF2-40B4-BE49-F238E27FC236}">
                <a16:creationId xmlns:a16="http://schemas.microsoft.com/office/drawing/2014/main" id="{76E85307-7917-25F2-08F8-DF58F749E286}"/>
              </a:ext>
            </a:extLst>
          </p:cNvPr>
          <p:cNvSpPr txBox="1"/>
          <p:nvPr/>
        </p:nvSpPr>
        <p:spPr>
          <a:xfrm>
            <a:off x="3188677" y="5438623"/>
            <a:ext cx="8194849" cy="1538883"/>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ü"/>
            </a:pPr>
            <a:r>
              <a:rPr lang="fr-FR" sz="1400"/>
              <a:t>Pour les Recettes OND et PAY, LADY CLAIRE est la Variété qui augmente le plus le débit, alors qu'elle le diminue pour LIS </a:t>
            </a:r>
            <a:endParaRPr lang="fr-FR" sz="1400">
              <a:ea typeface="Calibri" panose="020F0502020204030204"/>
              <a:cs typeface="Calibri" panose="020F0502020204030204"/>
            </a:endParaRPr>
          </a:p>
          <a:p>
            <a:r>
              <a:rPr lang="fr-FR" sz="800">
                <a:ea typeface="Calibri" panose="020F0502020204030204"/>
                <a:cs typeface="Calibri" panose="020F0502020204030204"/>
              </a:rPr>
              <a:t>   </a:t>
            </a:r>
            <a:endParaRPr lang="fr-FR"/>
          </a:p>
          <a:p>
            <a:pPr marL="285750" indent="-285750">
              <a:buFont typeface="Wingdings" panose="05000000000000000000" pitchFamily="2" charset="2"/>
              <a:buChar char="ü"/>
            </a:pPr>
            <a:r>
              <a:rPr lang="fr-FR" sz="1400">
                <a:ea typeface="Calibri"/>
                <a:cs typeface="Calibri"/>
              </a:rPr>
              <a:t>Variété LADY AMARILLA et OPAL est la meilleure avec LIS </a:t>
            </a:r>
          </a:p>
          <a:p>
            <a:pPr marL="285750" indent="-285750">
              <a:buFont typeface="Wingdings" panose="05000000000000000000" pitchFamily="2" charset="2"/>
              <a:buChar char="ü"/>
            </a:pPr>
            <a:endParaRPr lang="fr-FR" sz="800">
              <a:ea typeface="Calibri"/>
              <a:cs typeface="Calibri"/>
            </a:endParaRPr>
          </a:p>
          <a:p>
            <a:pPr marL="285750" indent="-285750">
              <a:buFont typeface="Wingdings" panose="05000000000000000000" pitchFamily="2" charset="2"/>
              <a:buChar char="ü"/>
            </a:pPr>
            <a:r>
              <a:rPr lang="fr-FR" sz="1400">
                <a:ea typeface="Calibri"/>
                <a:cs typeface="Calibri"/>
              </a:rPr>
              <a:t>Variété HERACLEA est moins bonne avec la Recette ANC, mais bonne avec LIS, OND et PAY</a:t>
            </a:r>
          </a:p>
          <a:p>
            <a:r>
              <a:rPr lang="fr-FR" sz="800">
                <a:ea typeface="Calibri"/>
                <a:cs typeface="Calibri"/>
              </a:rPr>
              <a:t>   </a:t>
            </a:r>
          </a:p>
          <a:p>
            <a:pPr marL="285750" indent="-285750">
              <a:buFont typeface="Wingdings" panose="05000000000000000000" pitchFamily="2" charset="2"/>
              <a:buChar char="ü"/>
            </a:pPr>
            <a:endParaRPr lang="fr-FR" sz="1400">
              <a:ea typeface="Calibri"/>
              <a:cs typeface="Calibri"/>
            </a:endParaRPr>
          </a:p>
        </p:txBody>
      </p:sp>
      <p:sp>
        <p:nvSpPr>
          <p:cNvPr id="14" name="TextBox 2">
            <a:extLst>
              <a:ext uri="{FF2B5EF4-FFF2-40B4-BE49-F238E27FC236}">
                <a16:creationId xmlns:a16="http://schemas.microsoft.com/office/drawing/2014/main" id="{9EC33C4A-B396-8FEC-E620-107871B788A7}"/>
              </a:ext>
            </a:extLst>
          </p:cNvPr>
          <p:cNvSpPr txBox="1"/>
          <p:nvPr/>
        </p:nvSpPr>
        <p:spPr>
          <a:xfrm>
            <a:off x="214950" y="2044892"/>
            <a:ext cx="14332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u="sng">
                <a:ea typeface="Calibri"/>
                <a:cs typeface="Calibri"/>
              </a:rPr>
              <a:t>R² :</a:t>
            </a:r>
            <a:r>
              <a:rPr lang="en-US" sz="1200" i="1">
                <a:ea typeface="Calibri"/>
                <a:cs typeface="Calibri"/>
              </a:rPr>
              <a:t> 0.52</a:t>
            </a:r>
            <a:endParaRPr lang="en-US" sz="1200" i="1" u="sng">
              <a:ea typeface="Calibri"/>
              <a:cs typeface="Calibri"/>
            </a:endParaRPr>
          </a:p>
          <a:p>
            <a:endParaRPr lang="en-US" sz="1200" i="1" u="sng">
              <a:highlight>
                <a:srgbClr val="FFFF00"/>
              </a:highlight>
              <a:ea typeface="Calibri"/>
              <a:cs typeface="Calibri"/>
            </a:endParaRPr>
          </a:p>
        </p:txBody>
      </p:sp>
    </p:spTree>
    <p:extLst>
      <p:ext uri="{BB962C8B-B14F-4D97-AF65-F5344CB8AC3E}">
        <p14:creationId xmlns:p14="http://schemas.microsoft.com/office/powerpoint/2010/main" val="410535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1D344F-4893-A759-488B-C34B21B7ED87}"/>
            </a:ext>
          </a:extLst>
        </p:cNvPr>
        <p:cNvGrpSpPr/>
        <p:nvPr/>
      </p:nvGrpSpPr>
      <p:grpSpPr>
        <a:xfrm>
          <a:off x="0" y="0"/>
          <a:ext cx="0" cy="0"/>
          <a:chOff x="0" y="0"/>
          <a:chExt cx="0" cy="0"/>
        </a:xfrm>
      </p:grpSpPr>
      <p:sp>
        <p:nvSpPr>
          <p:cNvPr id="6" name="Espace réservé du numéro de diapositive 3">
            <a:extLst>
              <a:ext uri="{FF2B5EF4-FFF2-40B4-BE49-F238E27FC236}">
                <a16:creationId xmlns:a16="http://schemas.microsoft.com/office/drawing/2014/main" id="{5CE12A60-4D38-F426-922D-8D0FC726AE23}"/>
              </a:ext>
            </a:extLst>
          </p:cNvPr>
          <p:cNvSpPr txBox="1">
            <a:spLocks/>
          </p:cNvSpPr>
          <p:nvPr/>
        </p:nvSpPr>
        <p:spPr>
          <a:xfrm>
            <a:off x="11807042" y="6494894"/>
            <a:ext cx="417615" cy="365125"/>
          </a:xfrm>
          <a:prstGeom prst="rect">
            <a:avLst/>
          </a:prstGeom>
        </p:spPr>
        <p:txBody>
          <a:bodyPr vert="horz" lIns="91440" tIns="45720" rIns="91440" bIns="45720" rtlCol="0" anchor="ctr"/>
          <a:lstStyle>
            <a:defPPr>
              <a:defRPr lang="fr-FR"/>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fld id="{2066355A-084C-D24E-9AD2-7E4FC41EA627}" type="slidenum">
              <a:rPr lang="en-US" smtClean="0"/>
              <a:pPr defTabSz="457189"/>
              <a:t>55</a:t>
            </a:fld>
            <a:endParaRPr lang="en-US"/>
          </a:p>
        </p:txBody>
      </p:sp>
      <p:pic>
        <p:nvPicPr>
          <p:cNvPr id="8" name="Picture 2" descr="Altho — Wikipédia">
            <a:extLst>
              <a:ext uri="{FF2B5EF4-FFF2-40B4-BE49-F238E27FC236}">
                <a16:creationId xmlns:a16="http://schemas.microsoft.com/office/drawing/2014/main" id="{45947BC1-DEAE-D620-9C2B-953353125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D3148768-43C9-9866-618F-91A977DA8186}"/>
              </a:ext>
            </a:extLst>
          </p:cNvPr>
          <p:cNvSpPr txBox="1"/>
          <p:nvPr/>
        </p:nvSpPr>
        <p:spPr>
          <a:xfrm>
            <a:off x="0" y="204769"/>
            <a:ext cx="12192000" cy="1477328"/>
          </a:xfrm>
          <a:prstGeom prst="rect">
            <a:avLst/>
          </a:prstGeom>
          <a:noFill/>
        </p:spPr>
        <p:txBody>
          <a:bodyPr wrap="square" lIns="91440" tIns="45720" rIns="91440" bIns="45720" rtlCol="0" anchor="t">
            <a:spAutoFit/>
          </a:bodyPr>
          <a:lstStyle/>
          <a:p>
            <a:pPr algn="ctr"/>
            <a:r>
              <a:rPr lang="fr-FR" sz="4500">
                <a:solidFill>
                  <a:schemeClr val="bg1"/>
                </a:solidFill>
              </a:rPr>
              <a:t>Effet global</a:t>
            </a:r>
          </a:p>
          <a:p>
            <a:pPr algn="ctr"/>
            <a:endParaRPr lang="fr-FR" sz="4500">
              <a:solidFill>
                <a:schemeClr val="bg1"/>
              </a:solidFill>
              <a:cs typeface="Calibri"/>
            </a:endParaRPr>
          </a:p>
        </p:txBody>
      </p:sp>
      <p:pic>
        <p:nvPicPr>
          <p:cNvPr id="7" name="Image 6" descr="Une image contenant texte, capture d’écran, diagramme, Caractère coloré&#10;&#10;Description générée automatiquement">
            <a:extLst>
              <a:ext uri="{FF2B5EF4-FFF2-40B4-BE49-F238E27FC236}">
                <a16:creationId xmlns:a16="http://schemas.microsoft.com/office/drawing/2014/main" id="{A758D035-A4CD-D0A1-9411-D90A46780C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394" y="1551939"/>
            <a:ext cx="8917580" cy="3708097"/>
          </a:xfrm>
          <a:prstGeom prst="rect">
            <a:avLst/>
          </a:prstGeom>
        </p:spPr>
      </p:pic>
      <p:sp>
        <p:nvSpPr>
          <p:cNvPr id="5" name="ZoneTexte 11">
            <a:extLst>
              <a:ext uri="{FF2B5EF4-FFF2-40B4-BE49-F238E27FC236}">
                <a16:creationId xmlns:a16="http://schemas.microsoft.com/office/drawing/2014/main" id="{57CC4F2D-3566-622B-272E-BF9137099EDF}"/>
              </a:ext>
            </a:extLst>
          </p:cNvPr>
          <p:cNvSpPr txBox="1"/>
          <p:nvPr/>
        </p:nvSpPr>
        <p:spPr>
          <a:xfrm>
            <a:off x="10160" y="763569"/>
            <a:ext cx="12212320" cy="523220"/>
          </a:xfrm>
          <a:prstGeom prst="rect">
            <a:avLst/>
          </a:prstGeom>
          <a:noFill/>
        </p:spPr>
        <p:txBody>
          <a:bodyPr wrap="square" lIns="91440" tIns="45720" rIns="91440" bIns="45720" rtlCol="0" anchor="t">
            <a:spAutoFit/>
          </a:bodyPr>
          <a:lstStyle/>
          <a:p>
            <a:pPr algn="ctr"/>
            <a:r>
              <a:rPr lang="fr-FR" sz="2800">
                <a:solidFill>
                  <a:schemeClr val="bg1"/>
                </a:solidFill>
              </a:rPr>
              <a:t>Débit Entrant ; Tardives</a:t>
            </a:r>
            <a:endParaRPr lang="fr-FR" sz="2800">
              <a:solidFill>
                <a:schemeClr val="bg1"/>
              </a:solidFill>
              <a:ea typeface="Calibri"/>
              <a:cs typeface="Calibri"/>
            </a:endParaRPr>
          </a:p>
        </p:txBody>
      </p:sp>
      <p:sp>
        <p:nvSpPr>
          <p:cNvPr id="9" name="Rectangle : coins arrondis 1">
            <a:extLst>
              <a:ext uri="{FF2B5EF4-FFF2-40B4-BE49-F238E27FC236}">
                <a16:creationId xmlns:a16="http://schemas.microsoft.com/office/drawing/2014/main" id="{23570730-FF47-D1E2-5DBB-DB56497E1304}"/>
              </a:ext>
            </a:extLst>
          </p:cNvPr>
          <p:cNvSpPr/>
          <p:nvPr/>
        </p:nvSpPr>
        <p:spPr>
          <a:xfrm>
            <a:off x="242653" y="5333630"/>
            <a:ext cx="2791949" cy="1293943"/>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200" u="sng">
                <a:solidFill>
                  <a:srgbClr val="202B3D"/>
                </a:solidFill>
                <a:cs typeface="Calibri"/>
              </a:rPr>
              <a:t>Année :</a:t>
            </a:r>
            <a:r>
              <a:rPr lang="fr-FR" sz="1200">
                <a:solidFill>
                  <a:srgbClr val="202B3D"/>
                </a:solidFill>
                <a:cs typeface="Calibri"/>
              </a:rPr>
              <a:t> 2023</a:t>
            </a:r>
            <a:endParaRPr lang="en-US" sz="1200">
              <a:solidFill>
                <a:srgbClr val="202B3D"/>
              </a:solidFill>
              <a:cs typeface="Calibri"/>
            </a:endParaRPr>
          </a:p>
          <a:p>
            <a:r>
              <a:rPr lang="fr-FR" sz="1200" u="sng">
                <a:solidFill>
                  <a:srgbClr val="202B3D"/>
                </a:solidFill>
                <a:cs typeface="Calibri"/>
              </a:rPr>
              <a:t>Ligne :</a:t>
            </a:r>
            <a:r>
              <a:rPr lang="fr-FR" sz="1200">
                <a:solidFill>
                  <a:srgbClr val="202B3D"/>
                </a:solidFill>
                <a:cs typeface="Calibri"/>
              </a:rPr>
              <a:t> L2</a:t>
            </a:r>
          </a:p>
          <a:p>
            <a:r>
              <a:rPr lang="fr-FR" sz="1200" u="sng">
                <a:solidFill>
                  <a:srgbClr val="202B3D"/>
                </a:solidFill>
                <a:cs typeface="Calibri"/>
              </a:rPr>
              <a:t>Recette :</a:t>
            </a:r>
            <a:r>
              <a:rPr lang="fr-FR" sz="1200">
                <a:solidFill>
                  <a:srgbClr val="202B3D"/>
                </a:solidFill>
                <a:cs typeface="Calibri"/>
              </a:rPr>
              <a:t> ANC, LIS, OND, PAY</a:t>
            </a:r>
          </a:p>
          <a:p>
            <a:r>
              <a:rPr lang="fr-FR" sz="1200" u="sng">
                <a:solidFill>
                  <a:srgbClr val="202B3D"/>
                </a:solidFill>
                <a:cs typeface="Calibri"/>
              </a:rPr>
              <a:t>Variété :</a:t>
            </a:r>
            <a:r>
              <a:rPr lang="fr-FR" sz="1200">
                <a:solidFill>
                  <a:srgbClr val="202B3D"/>
                </a:solidFill>
                <a:cs typeface="Calibri"/>
              </a:rPr>
              <a:t> </a:t>
            </a:r>
            <a:r>
              <a:rPr lang="fr-FR" sz="1200" err="1">
                <a:solidFill>
                  <a:srgbClr val="202B3D"/>
                </a:solidFill>
                <a:cs typeface="Calibri"/>
              </a:rPr>
              <a:t>Heraclea</a:t>
            </a:r>
            <a:r>
              <a:rPr lang="fr-FR" sz="1200">
                <a:solidFill>
                  <a:srgbClr val="202B3D"/>
                </a:solidFill>
                <a:cs typeface="Calibri"/>
              </a:rPr>
              <a:t>, Lady </a:t>
            </a:r>
            <a:r>
              <a:rPr lang="fr-FR" sz="1200" err="1">
                <a:solidFill>
                  <a:srgbClr val="202B3D"/>
                </a:solidFill>
                <a:cs typeface="Calibri"/>
              </a:rPr>
              <a:t>Amarilla</a:t>
            </a:r>
            <a:r>
              <a:rPr lang="fr-FR" sz="1200">
                <a:solidFill>
                  <a:srgbClr val="202B3D"/>
                </a:solidFill>
                <a:cs typeface="Calibri"/>
              </a:rPr>
              <a:t>, Lady Claire, </a:t>
            </a:r>
            <a:r>
              <a:rPr lang="fr-FR" sz="1200" err="1">
                <a:solidFill>
                  <a:srgbClr val="202B3D"/>
                </a:solidFill>
                <a:cs typeface="Calibri"/>
              </a:rPr>
              <a:t>Opal</a:t>
            </a:r>
            <a:r>
              <a:rPr lang="fr-FR" sz="1200">
                <a:solidFill>
                  <a:srgbClr val="202B3D"/>
                </a:solidFill>
                <a:cs typeface="Calibri"/>
              </a:rPr>
              <a:t>, Rumba</a:t>
            </a:r>
          </a:p>
          <a:p>
            <a:r>
              <a:rPr lang="fr-FR" sz="1200" u="sng">
                <a:solidFill>
                  <a:srgbClr val="202B3D"/>
                </a:solidFill>
                <a:cs typeface="Calibri"/>
              </a:rPr>
              <a:t>Précocité :</a:t>
            </a:r>
            <a:r>
              <a:rPr lang="fr-FR" sz="1200">
                <a:solidFill>
                  <a:srgbClr val="202B3D"/>
                </a:solidFill>
                <a:cs typeface="Calibri"/>
              </a:rPr>
              <a:t> Tardive</a:t>
            </a:r>
          </a:p>
        </p:txBody>
      </p:sp>
      <p:sp>
        <p:nvSpPr>
          <p:cNvPr id="10" name="Rectangle : coins arrondis 1">
            <a:extLst>
              <a:ext uri="{FF2B5EF4-FFF2-40B4-BE49-F238E27FC236}">
                <a16:creationId xmlns:a16="http://schemas.microsoft.com/office/drawing/2014/main" id="{7F5500D2-9968-22E8-F551-401C431A8BF8}"/>
              </a:ext>
            </a:extLst>
          </p:cNvPr>
          <p:cNvSpPr/>
          <p:nvPr/>
        </p:nvSpPr>
        <p:spPr>
          <a:xfrm>
            <a:off x="242653" y="1591676"/>
            <a:ext cx="2190831" cy="460012"/>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200" u="sng">
                <a:solidFill>
                  <a:srgbClr val="202B3D"/>
                </a:solidFill>
                <a:cs typeface="Calibri"/>
              </a:rPr>
              <a:t>Modèle </a:t>
            </a:r>
            <a:r>
              <a:rPr lang="fr-FR" sz="1200">
                <a:solidFill>
                  <a:srgbClr val="202B3D"/>
                </a:solidFill>
                <a:cs typeface="Calibri"/>
              </a:rPr>
              <a:t>: Modèle linéaire</a:t>
            </a:r>
          </a:p>
        </p:txBody>
      </p:sp>
      <p:sp>
        <p:nvSpPr>
          <p:cNvPr id="11" name="ZoneTexte 10">
            <a:extLst>
              <a:ext uri="{FF2B5EF4-FFF2-40B4-BE49-F238E27FC236}">
                <a16:creationId xmlns:a16="http://schemas.microsoft.com/office/drawing/2014/main" id="{610D6F94-78C4-1017-FD23-32C429E82A93}"/>
              </a:ext>
            </a:extLst>
          </p:cNvPr>
          <p:cNvSpPr txBox="1"/>
          <p:nvPr/>
        </p:nvSpPr>
        <p:spPr>
          <a:xfrm>
            <a:off x="3188677" y="5352898"/>
            <a:ext cx="8194849" cy="1661993"/>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ü"/>
            </a:pPr>
            <a:r>
              <a:rPr lang="fr-FR" sz="1400"/>
              <a:t>Recettes ANC et PAY ont un meilleur Débit Entrant que LIS et OND</a:t>
            </a:r>
            <a:endParaRPr lang="fr-FR" sz="1400">
              <a:ea typeface="Calibri"/>
              <a:cs typeface="Calibri"/>
            </a:endParaRPr>
          </a:p>
          <a:p>
            <a:r>
              <a:rPr lang="fr-FR" sz="800">
                <a:ea typeface="Calibri" panose="020F0502020204030204"/>
                <a:cs typeface="Calibri" panose="020F0502020204030204"/>
              </a:rPr>
              <a:t>   </a:t>
            </a:r>
          </a:p>
          <a:p>
            <a:pPr marL="285750" indent="-285750">
              <a:buFont typeface="Wingdings" panose="05000000000000000000" pitchFamily="2" charset="2"/>
              <a:buChar char="ü"/>
            </a:pPr>
            <a:r>
              <a:rPr lang="fr-FR" sz="1400"/>
              <a:t>Variété RUMBA a un bon Débit Entrant avec la Recette ANC, alors qu'il est moins bon avec LIS et OND</a:t>
            </a:r>
            <a:endParaRPr lang="fr-FR" sz="1400">
              <a:ea typeface="Calibri"/>
              <a:cs typeface="Calibri"/>
            </a:endParaRPr>
          </a:p>
          <a:p>
            <a:r>
              <a:rPr lang="fr-FR" sz="800">
                <a:ea typeface="Calibri"/>
                <a:cs typeface="Calibri"/>
              </a:rPr>
              <a:t>   </a:t>
            </a:r>
          </a:p>
          <a:p>
            <a:pPr marL="285750" indent="-285750">
              <a:buFont typeface="Wingdings" panose="05000000000000000000" pitchFamily="2" charset="2"/>
              <a:buChar char="ü"/>
            </a:pPr>
            <a:r>
              <a:rPr lang="fr-FR" sz="1400">
                <a:ea typeface="Calibri"/>
                <a:cs typeface="Calibri"/>
              </a:rPr>
              <a:t>Variété LADY AMARILLA a tendance à augmenter le Débit Entrant sur l'ensemble des Recettes</a:t>
            </a:r>
          </a:p>
          <a:p>
            <a:r>
              <a:rPr lang="fr-FR" sz="800">
                <a:ea typeface="Calibri"/>
                <a:cs typeface="Calibri"/>
              </a:rPr>
              <a:t>   </a:t>
            </a:r>
          </a:p>
          <a:p>
            <a:pPr marL="285750" indent="-285750">
              <a:buFont typeface="Wingdings" panose="05000000000000000000" pitchFamily="2" charset="2"/>
              <a:buChar char="ü"/>
            </a:pPr>
            <a:r>
              <a:rPr lang="fr-FR" sz="1400">
                <a:ea typeface="Calibri"/>
                <a:cs typeface="Calibri"/>
              </a:rPr>
              <a:t>Variété LADY CLAIRE a tendance à diminuer le Débit Entrant pour l'ensemble des Recettes</a:t>
            </a:r>
          </a:p>
          <a:p>
            <a:pPr marL="285750" indent="-285750">
              <a:buFont typeface="Wingdings" panose="05000000000000000000" pitchFamily="2" charset="2"/>
              <a:buChar char="ü"/>
            </a:pPr>
            <a:endParaRPr lang="fr-FR">
              <a:ea typeface="Calibri" panose="020F0502020204030204"/>
              <a:cs typeface="Calibri" panose="020F0502020204030204"/>
            </a:endParaRPr>
          </a:p>
        </p:txBody>
      </p:sp>
      <p:sp>
        <p:nvSpPr>
          <p:cNvPr id="12" name="TextBox 2">
            <a:extLst>
              <a:ext uri="{FF2B5EF4-FFF2-40B4-BE49-F238E27FC236}">
                <a16:creationId xmlns:a16="http://schemas.microsoft.com/office/drawing/2014/main" id="{2ADAA110-82FE-5047-D9BA-1BFB1F34C37E}"/>
              </a:ext>
            </a:extLst>
          </p:cNvPr>
          <p:cNvSpPr txBox="1"/>
          <p:nvPr/>
        </p:nvSpPr>
        <p:spPr>
          <a:xfrm>
            <a:off x="214950" y="2044892"/>
            <a:ext cx="143320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u="sng">
                <a:ea typeface="Calibri"/>
                <a:cs typeface="Calibri"/>
              </a:rPr>
              <a:t>R² :</a:t>
            </a:r>
            <a:r>
              <a:rPr lang="en-US" sz="1200" i="1">
                <a:ea typeface="Calibri"/>
                <a:cs typeface="Calibri"/>
              </a:rPr>
              <a:t> 0.52</a:t>
            </a:r>
            <a:endParaRPr lang="en-US" sz="1200" i="1" u="sng">
              <a:highlight>
                <a:srgbClr val="FFFF00"/>
              </a:highlight>
              <a:ea typeface="Calibri"/>
              <a:cs typeface="Calibri"/>
            </a:endParaRPr>
          </a:p>
        </p:txBody>
      </p:sp>
    </p:spTree>
    <p:extLst>
      <p:ext uri="{BB962C8B-B14F-4D97-AF65-F5344CB8AC3E}">
        <p14:creationId xmlns:p14="http://schemas.microsoft.com/office/powerpoint/2010/main" val="112622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1D344F-4893-A759-488B-C34B21B7ED87}"/>
            </a:ext>
          </a:extLst>
        </p:cNvPr>
        <p:cNvGrpSpPr/>
        <p:nvPr/>
      </p:nvGrpSpPr>
      <p:grpSpPr>
        <a:xfrm>
          <a:off x="0" y="0"/>
          <a:ext cx="0" cy="0"/>
          <a:chOff x="0" y="0"/>
          <a:chExt cx="0" cy="0"/>
        </a:xfrm>
      </p:grpSpPr>
      <p:sp>
        <p:nvSpPr>
          <p:cNvPr id="6" name="Espace réservé du numéro de diapositive 3">
            <a:extLst>
              <a:ext uri="{FF2B5EF4-FFF2-40B4-BE49-F238E27FC236}">
                <a16:creationId xmlns:a16="http://schemas.microsoft.com/office/drawing/2014/main" id="{5CE12A60-4D38-F426-922D-8D0FC726AE23}"/>
              </a:ext>
            </a:extLst>
          </p:cNvPr>
          <p:cNvSpPr txBox="1">
            <a:spLocks/>
          </p:cNvSpPr>
          <p:nvPr/>
        </p:nvSpPr>
        <p:spPr>
          <a:xfrm>
            <a:off x="11807042" y="6494894"/>
            <a:ext cx="417615" cy="365125"/>
          </a:xfrm>
          <a:prstGeom prst="rect">
            <a:avLst/>
          </a:prstGeom>
        </p:spPr>
        <p:txBody>
          <a:bodyPr vert="horz" lIns="91440" tIns="45720" rIns="91440" bIns="45720" rtlCol="0" anchor="ctr"/>
          <a:lstStyle>
            <a:defPPr>
              <a:defRPr lang="fr-FR"/>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fld id="{2066355A-084C-D24E-9AD2-7E4FC41EA627}" type="slidenum">
              <a:rPr lang="en-US" smtClean="0"/>
              <a:pPr defTabSz="457189"/>
              <a:t>56</a:t>
            </a:fld>
            <a:endParaRPr lang="en-US"/>
          </a:p>
        </p:txBody>
      </p:sp>
      <p:sp>
        <p:nvSpPr>
          <p:cNvPr id="37" name="ZoneTexte 36">
            <a:extLst>
              <a:ext uri="{FF2B5EF4-FFF2-40B4-BE49-F238E27FC236}">
                <a16:creationId xmlns:a16="http://schemas.microsoft.com/office/drawing/2014/main" id="{A0381CCA-0788-D9D2-828B-00F2FE5A6BCE}"/>
              </a:ext>
            </a:extLst>
          </p:cNvPr>
          <p:cNvSpPr txBox="1"/>
          <p:nvPr/>
        </p:nvSpPr>
        <p:spPr>
          <a:xfrm>
            <a:off x="0" y="203206"/>
            <a:ext cx="12192000" cy="784830"/>
          </a:xfrm>
          <a:prstGeom prst="rect">
            <a:avLst/>
          </a:prstGeom>
          <a:noFill/>
        </p:spPr>
        <p:txBody>
          <a:bodyPr wrap="square" rtlCol="0">
            <a:spAutoFit/>
          </a:bodyPr>
          <a:lstStyle/>
          <a:p>
            <a:pPr algn="ctr"/>
            <a:endParaRPr lang="fr-FR" sz="4500">
              <a:solidFill>
                <a:schemeClr val="bg1"/>
              </a:solidFill>
            </a:endParaRPr>
          </a:p>
        </p:txBody>
      </p:sp>
      <p:pic>
        <p:nvPicPr>
          <p:cNvPr id="8" name="Picture 2" descr="Altho — Wikipédia">
            <a:extLst>
              <a:ext uri="{FF2B5EF4-FFF2-40B4-BE49-F238E27FC236}">
                <a16:creationId xmlns:a16="http://schemas.microsoft.com/office/drawing/2014/main" id="{45947BC1-DEAE-D620-9C2B-953353125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6A5FCC4C-D451-EDE5-633C-5145D6EA628D}"/>
              </a:ext>
            </a:extLst>
          </p:cNvPr>
          <p:cNvSpPr txBox="1"/>
          <p:nvPr/>
        </p:nvSpPr>
        <p:spPr>
          <a:xfrm>
            <a:off x="9525" y="204769"/>
            <a:ext cx="12193270" cy="784830"/>
          </a:xfrm>
          <a:prstGeom prst="rect">
            <a:avLst/>
          </a:prstGeom>
          <a:noFill/>
        </p:spPr>
        <p:txBody>
          <a:bodyPr wrap="square" lIns="91440" tIns="45720" rIns="91440" bIns="45720" rtlCol="0" anchor="t">
            <a:spAutoFit/>
          </a:bodyPr>
          <a:lstStyle/>
          <a:p>
            <a:pPr algn="ctr"/>
            <a:r>
              <a:rPr lang="fr-FR" sz="4500">
                <a:solidFill>
                  <a:schemeClr val="bg1"/>
                </a:solidFill>
              </a:rPr>
              <a:t>Effet variété et effet recette</a:t>
            </a:r>
          </a:p>
        </p:txBody>
      </p:sp>
      <p:sp>
        <p:nvSpPr>
          <p:cNvPr id="4" name="AutoShape 2">
            <a:extLst>
              <a:ext uri="{FF2B5EF4-FFF2-40B4-BE49-F238E27FC236}">
                <a16:creationId xmlns:a16="http://schemas.microsoft.com/office/drawing/2014/main" id="{EFF50BD0-65B8-C454-D8EE-1BAFCC366B25}"/>
              </a:ext>
            </a:extLst>
          </p:cNvPr>
          <p:cNvSpPr>
            <a:spLocks noChangeAspect="1" noChangeArrowheads="1"/>
          </p:cNvSpPr>
          <p:nvPr/>
        </p:nvSpPr>
        <p:spPr bwMode="auto">
          <a:xfrm>
            <a:off x="1663700" y="3276600"/>
            <a:ext cx="4584700" cy="4584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ZoneTexte 11">
            <a:extLst>
              <a:ext uri="{FF2B5EF4-FFF2-40B4-BE49-F238E27FC236}">
                <a16:creationId xmlns:a16="http://schemas.microsoft.com/office/drawing/2014/main" id="{143B693D-4D5E-33A6-0800-5AAB8BBAB7AA}"/>
              </a:ext>
            </a:extLst>
          </p:cNvPr>
          <p:cNvSpPr txBox="1"/>
          <p:nvPr/>
        </p:nvSpPr>
        <p:spPr>
          <a:xfrm>
            <a:off x="10160" y="763569"/>
            <a:ext cx="12212320" cy="523220"/>
          </a:xfrm>
          <a:prstGeom prst="rect">
            <a:avLst/>
          </a:prstGeom>
          <a:noFill/>
        </p:spPr>
        <p:txBody>
          <a:bodyPr wrap="square" lIns="91440" tIns="45720" rIns="91440" bIns="45720" rtlCol="0" anchor="t">
            <a:spAutoFit/>
          </a:bodyPr>
          <a:lstStyle/>
          <a:p>
            <a:pPr algn="ctr"/>
            <a:r>
              <a:rPr lang="fr-FR" sz="2800">
                <a:solidFill>
                  <a:schemeClr val="bg1"/>
                </a:solidFill>
              </a:rPr>
              <a:t>Débit Ensacheuse ; Primeurs</a:t>
            </a:r>
            <a:endParaRPr lang="fr-FR" sz="2800">
              <a:solidFill>
                <a:schemeClr val="bg1"/>
              </a:solidFill>
              <a:ea typeface="Calibri"/>
              <a:cs typeface="Calibri"/>
            </a:endParaRPr>
          </a:p>
        </p:txBody>
      </p:sp>
      <p:pic>
        <p:nvPicPr>
          <p:cNvPr id="9" name="Image 8" descr="Une image contenant texte, capture d’écran, diagramme, Tracé&#10;&#10;Description générée automatiquement">
            <a:extLst>
              <a:ext uri="{FF2B5EF4-FFF2-40B4-BE49-F238E27FC236}">
                <a16:creationId xmlns:a16="http://schemas.microsoft.com/office/drawing/2014/main" id="{C513AF2B-BC80-56B5-2BE6-9BD0749F96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2449154"/>
            <a:ext cx="5929629" cy="2690294"/>
          </a:xfrm>
          <a:prstGeom prst="rect">
            <a:avLst/>
          </a:prstGeom>
        </p:spPr>
      </p:pic>
      <p:pic>
        <p:nvPicPr>
          <p:cNvPr id="13" name="Image 12" descr="Une image contenant texte, capture d’écran, diagramme, Tracé&#10;&#10;Description générée automatiquement">
            <a:extLst>
              <a:ext uri="{FF2B5EF4-FFF2-40B4-BE49-F238E27FC236}">
                <a16:creationId xmlns:a16="http://schemas.microsoft.com/office/drawing/2014/main" id="{C250ACED-07B5-843E-AA50-8E578B6102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771" y="2449154"/>
            <a:ext cx="5481573" cy="2487010"/>
          </a:xfrm>
          <a:prstGeom prst="rect">
            <a:avLst/>
          </a:prstGeom>
        </p:spPr>
      </p:pic>
      <p:sp>
        <p:nvSpPr>
          <p:cNvPr id="5" name="Rectangle : coins arrondis 1">
            <a:extLst>
              <a:ext uri="{FF2B5EF4-FFF2-40B4-BE49-F238E27FC236}">
                <a16:creationId xmlns:a16="http://schemas.microsoft.com/office/drawing/2014/main" id="{76F8C424-18D2-D907-6ADC-801939D0A1EB}"/>
              </a:ext>
            </a:extLst>
          </p:cNvPr>
          <p:cNvSpPr/>
          <p:nvPr/>
        </p:nvSpPr>
        <p:spPr>
          <a:xfrm>
            <a:off x="242653" y="5333630"/>
            <a:ext cx="2791949" cy="1293943"/>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200" u="sng">
                <a:solidFill>
                  <a:srgbClr val="202B3D"/>
                </a:solidFill>
                <a:cs typeface="Calibri"/>
              </a:rPr>
              <a:t>Année :</a:t>
            </a:r>
            <a:r>
              <a:rPr lang="fr-FR" sz="1200">
                <a:solidFill>
                  <a:srgbClr val="202B3D"/>
                </a:solidFill>
                <a:cs typeface="Calibri"/>
              </a:rPr>
              <a:t> 2023</a:t>
            </a:r>
            <a:endParaRPr lang="en-US" sz="1200">
              <a:solidFill>
                <a:srgbClr val="202B3D"/>
              </a:solidFill>
              <a:cs typeface="Calibri"/>
            </a:endParaRPr>
          </a:p>
          <a:p>
            <a:r>
              <a:rPr lang="fr-FR" sz="1200" u="sng">
                <a:solidFill>
                  <a:srgbClr val="202B3D"/>
                </a:solidFill>
                <a:cs typeface="Calibri"/>
              </a:rPr>
              <a:t>Ligne :</a:t>
            </a:r>
            <a:r>
              <a:rPr lang="fr-FR" sz="1200">
                <a:solidFill>
                  <a:srgbClr val="202B3D"/>
                </a:solidFill>
                <a:cs typeface="Calibri"/>
              </a:rPr>
              <a:t> L2</a:t>
            </a:r>
          </a:p>
          <a:p>
            <a:r>
              <a:rPr lang="fr-FR" sz="1200" u="sng">
                <a:solidFill>
                  <a:srgbClr val="202B3D"/>
                </a:solidFill>
                <a:cs typeface="Calibri"/>
              </a:rPr>
              <a:t>Recette :</a:t>
            </a:r>
            <a:r>
              <a:rPr lang="fr-FR" sz="1200">
                <a:solidFill>
                  <a:srgbClr val="202B3D"/>
                </a:solidFill>
                <a:cs typeface="Calibri"/>
              </a:rPr>
              <a:t> ANC, LIS, OND, PAY</a:t>
            </a:r>
          </a:p>
          <a:p>
            <a:r>
              <a:rPr lang="fr-FR" sz="1200" u="sng">
                <a:solidFill>
                  <a:srgbClr val="202B3D"/>
                </a:solidFill>
                <a:cs typeface="Calibri"/>
              </a:rPr>
              <a:t>Variété :</a:t>
            </a:r>
            <a:r>
              <a:rPr lang="fr-FR" sz="1200">
                <a:solidFill>
                  <a:srgbClr val="202B3D"/>
                </a:solidFill>
                <a:cs typeface="Calibri"/>
              </a:rPr>
              <a:t> Austin, Fontane, Lady Rosetta, Rumba</a:t>
            </a:r>
          </a:p>
          <a:p>
            <a:r>
              <a:rPr lang="fr-FR" sz="1200" u="sng">
                <a:solidFill>
                  <a:srgbClr val="202B3D"/>
                </a:solidFill>
                <a:cs typeface="Calibri"/>
              </a:rPr>
              <a:t>Précocité :</a:t>
            </a:r>
            <a:r>
              <a:rPr lang="fr-FR" sz="1200">
                <a:solidFill>
                  <a:srgbClr val="202B3D"/>
                </a:solidFill>
                <a:cs typeface="Calibri"/>
              </a:rPr>
              <a:t> Primeur</a:t>
            </a:r>
          </a:p>
        </p:txBody>
      </p:sp>
      <p:sp>
        <p:nvSpPr>
          <p:cNvPr id="7" name="Rectangle : coins arrondis 1">
            <a:extLst>
              <a:ext uri="{FF2B5EF4-FFF2-40B4-BE49-F238E27FC236}">
                <a16:creationId xmlns:a16="http://schemas.microsoft.com/office/drawing/2014/main" id="{B1443361-C714-31EA-A8B3-A3CC786EE4AC}"/>
              </a:ext>
            </a:extLst>
          </p:cNvPr>
          <p:cNvSpPr/>
          <p:nvPr/>
        </p:nvSpPr>
        <p:spPr>
          <a:xfrm>
            <a:off x="242653" y="1591676"/>
            <a:ext cx="2190831" cy="460012"/>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200" u="sng">
                <a:solidFill>
                  <a:srgbClr val="202B3D"/>
                </a:solidFill>
                <a:cs typeface="Calibri"/>
              </a:rPr>
              <a:t>Modèle </a:t>
            </a:r>
            <a:r>
              <a:rPr lang="fr-FR" sz="1200">
                <a:solidFill>
                  <a:srgbClr val="202B3D"/>
                </a:solidFill>
                <a:cs typeface="Calibri"/>
              </a:rPr>
              <a:t>: Modèle linéaire</a:t>
            </a:r>
          </a:p>
        </p:txBody>
      </p:sp>
      <p:sp>
        <p:nvSpPr>
          <p:cNvPr id="11" name="ZoneTexte 10">
            <a:extLst>
              <a:ext uri="{FF2B5EF4-FFF2-40B4-BE49-F238E27FC236}">
                <a16:creationId xmlns:a16="http://schemas.microsoft.com/office/drawing/2014/main" id="{8DB7CA5B-7B16-6EFB-F343-68FDB7178D41}"/>
              </a:ext>
            </a:extLst>
          </p:cNvPr>
          <p:cNvSpPr txBox="1"/>
          <p:nvPr/>
        </p:nvSpPr>
        <p:spPr>
          <a:xfrm>
            <a:off x="3132001" y="5484938"/>
            <a:ext cx="8194849" cy="1384995"/>
          </a:xfrm>
          <a:prstGeom prst="rect">
            <a:avLst/>
          </a:prstGeom>
          <a:noFill/>
        </p:spPr>
        <p:txBody>
          <a:bodyPr wrap="square" lIns="91440" tIns="45720" rIns="91440" bIns="45720" rtlCol="0" anchor="t">
            <a:spAutoFit/>
          </a:bodyPr>
          <a:lstStyle/>
          <a:p>
            <a:endParaRPr lang="fr-FR" sz="800">
              <a:ea typeface="Calibri"/>
              <a:cs typeface="Calibri"/>
            </a:endParaRPr>
          </a:p>
          <a:p>
            <a:pPr marL="285750" indent="-285750">
              <a:buFont typeface="Wingdings" panose="05000000000000000000" pitchFamily="2" charset="2"/>
              <a:buChar char="ü"/>
            </a:pPr>
            <a:r>
              <a:rPr lang="fr-FR" sz="1400">
                <a:ea typeface="Calibri"/>
                <a:cs typeface="Calibri"/>
              </a:rPr>
              <a:t>Variété LADY ROSETTA a tendance à augmenter le Débit Ensacheuse</a:t>
            </a:r>
          </a:p>
          <a:p>
            <a:r>
              <a:rPr lang="fr-FR" sz="800">
                <a:ea typeface="Calibri"/>
                <a:cs typeface="Calibri"/>
              </a:rPr>
              <a:t>   </a:t>
            </a:r>
          </a:p>
          <a:p>
            <a:pPr marL="285750" indent="-285750">
              <a:buFont typeface="Wingdings" panose="05000000000000000000" pitchFamily="2" charset="2"/>
              <a:buChar char="ü"/>
            </a:pPr>
            <a:r>
              <a:rPr lang="fr-FR" sz="1400">
                <a:ea typeface="Calibri"/>
                <a:cs typeface="Calibri"/>
              </a:rPr>
              <a:t>Variété RUMBA a tendance à baisser le Débit Ensacheuse</a:t>
            </a:r>
          </a:p>
          <a:p>
            <a:pPr marL="285750" indent="-285750">
              <a:buFont typeface="Wingdings" panose="05000000000000000000" pitchFamily="2" charset="2"/>
              <a:buChar char="ü"/>
            </a:pPr>
            <a:endParaRPr lang="fr-FR" sz="800">
              <a:ea typeface="Calibri"/>
              <a:cs typeface="Calibri"/>
            </a:endParaRPr>
          </a:p>
          <a:p>
            <a:pPr marL="285750" indent="-285750">
              <a:buFont typeface="Wingdings" panose="05000000000000000000" pitchFamily="2" charset="2"/>
              <a:buChar char="ü"/>
            </a:pPr>
            <a:r>
              <a:rPr lang="fr-FR" sz="1400"/>
              <a:t>Recette ANC a un meilleur Débit Ensacheuse que PAY, LIS et OND</a:t>
            </a:r>
          </a:p>
          <a:p>
            <a:pPr marL="285750" indent="-285750">
              <a:buFont typeface="Wingdings" panose="05000000000000000000" pitchFamily="2" charset="2"/>
              <a:buChar char="ü"/>
            </a:pPr>
            <a:endParaRPr lang="fr-FR">
              <a:ea typeface="Calibri" panose="020F0502020204030204"/>
              <a:cs typeface="Calibri" panose="020F0502020204030204"/>
            </a:endParaRPr>
          </a:p>
        </p:txBody>
      </p:sp>
      <p:sp>
        <p:nvSpPr>
          <p:cNvPr id="14" name="TextBox 2">
            <a:extLst>
              <a:ext uri="{FF2B5EF4-FFF2-40B4-BE49-F238E27FC236}">
                <a16:creationId xmlns:a16="http://schemas.microsoft.com/office/drawing/2014/main" id="{CF70559E-2F22-9283-C803-1A96E66A1043}"/>
              </a:ext>
            </a:extLst>
          </p:cNvPr>
          <p:cNvSpPr txBox="1"/>
          <p:nvPr/>
        </p:nvSpPr>
        <p:spPr>
          <a:xfrm>
            <a:off x="2433484" y="1581208"/>
            <a:ext cx="14332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u="sng">
                <a:ea typeface="Calibri"/>
                <a:cs typeface="Calibri"/>
              </a:rPr>
              <a:t>R² :</a:t>
            </a:r>
            <a:r>
              <a:rPr lang="en-US" sz="1200" i="1">
                <a:ea typeface="Calibri"/>
                <a:cs typeface="Calibri"/>
              </a:rPr>
              <a:t> 0.30</a:t>
            </a:r>
            <a:endParaRPr lang="en-US" sz="1200" i="1" u="sng">
              <a:ea typeface="Calibri"/>
              <a:cs typeface="Calibri"/>
            </a:endParaRPr>
          </a:p>
          <a:p>
            <a:endParaRPr lang="en-US" sz="1200" i="1" u="sng">
              <a:highlight>
                <a:srgbClr val="FFFF00"/>
              </a:highlight>
              <a:ea typeface="Calibri"/>
              <a:cs typeface="Calibri"/>
            </a:endParaRPr>
          </a:p>
        </p:txBody>
      </p:sp>
    </p:spTree>
    <p:extLst>
      <p:ext uri="{BB962C8B-B14F-4D97-AF65-F5344CB8AC3E}">
        <p14:creationId xmlns:p14="http://schemas.microsoft.com/office/powerpoint/2010/main" val="85459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500"/>
                                        <p:tgtEl>
                                          <p:spTgt spid="11">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fade">
                                      <p:cBhvr>
                                        <p:cTn id="20" dur="500"/>
                                        <p:tgtEl>
                                          <p:spTgt spid="11">
                                            <p:txEl>
                                              <p:pRg st="2" end="2"/>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Effect transition="in" filter="fade">
                                      <p:cBhvr>
                                        <p:cTn id="24" dur="500"/>
                                        <p:tgtEl>
                                          <p:spTgt spid="11">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1">
                                            <p:txEl>
                                              <p:pRg st="5" end="5"/>
                                            </p:txEl>
                                          </p:spTgt>
                                        </p:tgtEl>
                                        <p:attrNameLst>
                                          <p:attrName>style.visibility</p:attrName>
                                        </p:attrNameLst>
                                      </p:cBhvr>
                                      <p:to>
                                        <p:strVal val="visible"/>
                                      </p:to>
                                    </p:set>
                                    <p:animEffect transition="in" filter="fade">
                                      <p:cBhvr>
                                        <p:cTn id="33"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1D344F-4893-A759-488B-C34B21B7ED87}"/>
            </a:ext>
          </a:extLst>
        </p:cNvPr>
        <p:cNvGrpSpPr/>
        <p:nvPr/>
      </p:nvGrpSpPr>
      <p:grpSpPr>
        <a:xfrm>
          <a:off x="0" y="0"/>
          <a:ext cx="0" cy="0"/>
          <a:chOff x="0" y="0"/>
          <a:chExt cx="0" cy="0"/>
        </a:xfrm>
      </p:grpSpPr>
      <p:sp>
        <p:nvSpPr>
          <p:cNvPr id="6" name="Espace réservé du numéro de diapositive 3">
            <a:extLst>
              <a:ext uri="{FF2B5EF4-FFF2-40B4-BE49-F238E27FC236}">
                <a16:creationId xmlns:a16="http://schemas.microsoft.com/office/drawing/2014/main" id="{5CE12A60-4D38-F426-922D-8D0FC726AE23}"/>
              </a:ext>
            </a:extLst>
          </p:cNvPr>
          <p:cNvSpPr txBox="1">
            <a:spLocks/>
          </p:cNvSpPr>
          <p:nvPr/>
        </p:nvSpPr>
        <p:spPr>
          <a:xfrm>
            <a:off x="11807042" y="6494894"/>
            <a:ext cx="417615" cy="365125"/>
          </a:xfrm>
          <a:prstGeom prst="rect">
            <a:avLst/>
          </a:prstGeom>
        </p:spPr>
        <p:txBody>
          <a:bodyPr vert="horz" lIns="91440" tIns="45720" rIns="91440" bIns="45720" rtlCol="0" anchor="ctr"/>
          <a:lstStyle>
            <a:defPPr>
              <a:defRPr lang="fr-FR"/>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fld id="{2066355A-084C-D24E-9AD2-7E4FC41EA627}" type="slidenum">
              <a:rPr lang="en-US" smtClean="0"/>
              <a:pPr defTabSz="457189"/>
              <a:t>57</a:t>
            </a:fld>
            <a:endParaRPr lang="en-US"/>
          </a:p>
        </p:txBody>
      </p:sp>
      <p:sp>
        <p:nvSpPr>
          <p:cNvPr id="37" name="ZoneTexte 36">
            <a:extLst>
              <a:ext uri="{FF2B5EF4-FFF2-40B4-BE49-F238E27FC236}">
                <a16:creationId xmlns:a16="http://schemas.microsoft.com/office/drawing/2014/main" id="{A0381CCA-0788-D9D2-828B-00F2FE5A6BCE}"/>
              </a:ext>
            </a:extLst>
          </p:cNvPr>
          <p:cNvSpPr txBox="1"/>
          <p:nvPr/>
        </p:nvSpPr>
        <p:spPr>
          <a:xfrm>
            <a:off x="0" y="203206"/>
            <a:ext cx="12192000" cy="784830"/>
          </a:xfrm>
          <a:prstGeom prst="rect">
            <a:avLst/>
          </a:prstGeom>
          <a:noFill/>
        </p:spPr>
        <p:txBody>
          <a:bodyPr wrap="square" rtlCol="0">
            <a:spAutoFit/>
          </a:bodyPr>
          <a:lstStyle/>
          <a:p>
            <a:pPr algn="ctr"/>
            <a:endParaRPr lang="fr-FR" sz="4500">
              <a:solidFill>
                <a:schemeClr val="bg1"/>
              </a:solidFill>
            </a:endParaRPr>
          </a:p>
        </p:txBody>
      </p:sp>
      <p:pic>
        <p:nvPicPr>
          <p:cNvPr id="8" name="Picture 2" descr="Altho — Wikipédia">
            <a:extLst>
              <a:ext uri="{FF2B5EF4-FFF2-40B4-BE49-F238E27FC236}">
                <a16:creationId xmlns:a16="http://schemas.microsoft.com/office/drawing/2014/main" id="{45947BC1-DEAE-D620-9C2B-953353125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D3148768-43C9-9866-618F-91A977DA8186}"/>
              </a:ext>
            </a:extLst>
          </p:cNvPr>
          <p:cNvSpPr txBox="1"/>
          <p:nvPr/>
        </p:nvSpPr>
        <p:spPr>
          <a:xfrm>
            <a:off x="0" y="204769"/>
            <a:ext cx="12192000" cy="784830"/>
          </a:xfrm>
          <a:prstGeom prst="rect">
            <a:avLst/>
          </a:prstGeom>
          <a:noFill/>
        </p:spPr>
        <p:txBody>
          <a:bodyPr wrap="square" lIns="91440" tIns="45720" rIns="91440" bIns="45720" rtlCol="0" anchor="t">
            <a:spAutoFit/>
          </a:bodyPr>
          <a:lstStyle/>
          <a:p>
            <a:pPr algn="ctr"/>
            <a:r>
              <a:rPr lang="fr-FR" sz="4500">
                <a:solidFill>
                  <a:schemeClr val="bg1"/>
                </a:solidFill>
              </a:rPr>
              <a:t>Effet variété et effet recette</a:t>
            </a:r>
            <a:endParaRPr lang="en-US">
              <a:solidFill>
                <a:schemeClr val="bg1"/>
              </a:solidFill>
              <a:ea typeface="Calibri" panose="020F0502020204030204"/>
              <a:cs typeface="Calibri"/>
            </a:endParaRPr>
          </a:p>
        </p:txBody>
      </p:sp>
      <p:sp>
        <p:nvSpPr>
          <p:cNvPr id="12" name="ZoneTexte 11">
            <a:extLst>
              <a:ext uri="{FF2B5EF4-FFF2-40B4-BE49-F238E27FC236}">
                <a16:creationId xmlns:a16="http://schemas.microsoft.com/office/drawing/2014/main" id="{99B17951-5D0A-C637-A506-0A61AD0E9976}"/>
              </a:ext>
            </a:extLst>
          </p:cNvPr>
          <p:cNvSpPr txBox="1"/>
          <p:nvPr/>
        </p:nvSpPr>
        <p:spPr>
          <a:xfrm>
            <a:off x="10160" y="763569"/>
            <a:ext cx="12212320" cy="523220"/>
          </a:xfrm>
          <a:prstGeom prst="rect">
            <a:avLst/>
          </a:prstGeom>
          <a:noFill/>
        </p:spPr>
        <p:txBody>
          <a:bodyPr wrap="square" lIns="91440" tIns="45720" rIns="91440" bIns="45720" rtlCol="0" anchor="t">
            <a:spAutoFit/>
          </a:bodyPr>
          <a:lstStyle/>
          <a:p>
            <a:pPr algn="ctr"/>
            <a:r>
              <a:rPr lang="fr-FR" sz="2800">
                <a:solidFill>
                  <a:schemeClr val="bg1"/>
                </a:solidFill>
              </a:rPr>
              <a:t>Débit Ensacheuse; Tardives</a:t>
            </a:r>
            <a:endParaRPr lang="fr-FR" sz="2800">
              <a:solidFill>
                <a:schemeClr val="bg1"/>
              </a:solidFill>
              <a:ea typeface="Calibri"/>
              <a:cs typeface="Calibri"/>
            </a:endParaRPr>
          </a:p>
        </p:txBody>
      </p:sp>
      <p:sp>
        <p:nvSpPr>
          <p:cNvPr id="4" name="Rectangle : coins arrondis 1">
            <a:extLst>
              <a:ext uri="{FF2B5EF4-FFF2-40B4-BE49-F238E27FC236}">
                <a16:creationId xmlns:a16="http://schemas.microsoft.com/office/drawing/2014/main" id="{4614B400-3A1E-79D1-4995-B744DDF90AAA}"/>
              </a:ext>
            </a:extLst>
          </p:cNvPr>
          <p:cNvSpPr/>
          <p:nvPr/>
        </p:nvSpPr>
        <p:spPr>
          <a:xfrm>
            <a:off x="242653" y="5333630"/>
            <a:ext cx="2791949" cy="1293943"/>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200" u="sng">
                <a:solidFill>
                  <a:srgbClr val="202B3D"/>
                </a:solidFill>
                <a:cs typeface="Calibri"/>
              </a:rPr>
              <a:t>Année :</a:t>
            </a:r>
            <a:r>
              <a:rPr lang="fr-FR" sz="1200">
                <a:solidFill>
                  <a:srgbClr val="202B3D"/>
                </a:solidFill>
                <a:cs typeface="Calibri"/>
              </a:rPr>
              <a:t> 2023</a:t>
            </a:r>
            <a:endParaRPr lang="en-US" sz="1200">
              <a:solidFill>
                <a:srgbClr val="202B3D"/>
              </a:solidFill>
              <a:cs typeface="Calibri"/>
            </a:endParaRPr>
          </a:p>
          <a:p>
            <a:r>
              <a:rPr lang="fr-FR" sz="1200" u="sng">
                <a:solidFill>
                  <a:srgbClr val="202B3D"/>
                </a:solidFill>
                <a:cs typeface="Calibri"/>
              </a:rPr>
              <a:t>Ligne :</a:t>
            </a:r>
            <a:r>
              <a:rPr lang="fr-FR" sz="1200">
                <a:solidFill>
                  <a:srgbClr val="202B3D"/>
                </a:solidFill>
                <a:cs typeface="Calibri"/>
              </a:rPr>
              <a:t> L2</a:t>
            </a:r>
          </a:p>
          <a:p>
            <a:r>
              <a:rPr lang="fr-FR" sz="1200" u="sng">
                <a:solidFill>
                  <a:srgbClr val="202B3D"/>
                </a:solidFill>
                <a:cs typeface="Calibri"/>
              </a:rPr>
              <a:t>Recette :</a:t>
            </a:r>
            <a:r>
              <a:rPr lang="fr-FR" sz="1200">
                <a:solidFill>
                  <a:srgbClr val="202B3D"/>
                </a:solidFill>
                <a:cs typeface="Calibri"/>
              </a:rPr>
              <a:t> ANC, LIS, OND, PAY</a:t>
            </a:r>
          </a:p>
          <a:p>
            <a:r>
              <a:rPr lang="fr-FR" sz="1200" u="sng">
                <a:solidFill>
                  <a:srgbClr val="202B3D"/>
                </a:solidFill>
                <a:cs typeface="Calibri"/>
              </a:rPr>
              <a:t>Variété :</a:t>
            </a:r>
            <a:r>
              <a:rPr lang="fr-FR" sz="1200">
                <a:solidFill>
                  <a:srgbClr val="202B3D"/>
                </a:solidFill>
                <a:cs typeface="Calibri"/>
              </a:rPr>
              <a:t> </a:t>
            </a:r>
            <a:r>
              <a:rPr lang="fr-FR" sz="1200" err="1">
                <a:solidFill>
                  <a:srgbClr val="202B3D"/>
                </a:solidFill>
                <a:cs typeface="Calibri"/>
              </a:rPr>
              <a:t>Heraclea</a:t>
            </a:r>
            <a:r>
              <a:rPr lang="fr-FR" sz="1200">
                <a:solidFill>
                  <a:srgbClr val="202B3D"/>
                </a:solidFill>
                <a:cs typeface="Calibri"/>
              </a:rPr>
              <a:t>, Lady </a:t>
            </a:r>
            <a:r>
              <a:rPr lang="fr-FR" sz="1200" err="1">
                <a:solidFill>
                  <a:srgbClr val="202B3D"/>
                </a:solidFill>
                <a:cs typeface="Calibri"/>
              </a:rPr>
              <a:t>Amarilla</a:t>
            </a:r>
            <a:r>
              <a:rPr lang="fr-FR" sz="1200">
                <a:solidFill>
                  <a:srgbClr val="202B3D"/>
                </a:solidFill>
                <a:cs typeface="Calibri"/>
              </a:rPr>
              <a:t>, Lady Claire, </a:t>
            </a:r>
            <a:r>
              <a:rPr lang="fr-FR" sz="1200" err="1">
                <a:solidFill>
                  <a:srgbClr val="202B3D"/>
                </a:solidFill>
                <a:cs typeface="Calibri"/>
              </a:rPr>
              <a:t>Opal</a:t>
            </a:r>
            <a:r>
              <a:rPr lang="fr-FR" sz="1200">
                <a:solidFill>
                  <a:srgbClr val="202B3D"/>
                </a:solidFill>
                <a:cs typeface="Calibri"/>
              </a:rPr>
              <a:t>, Rumba</a:t>
            </a:r>
          </a:p>
          <a:p>
            <a:r>
              <a:rPr lang="fr-FR" sz="1200" u="sng">
                <a:solidFill>
                  <a:srgbClr val="202B3D"/>
                </a:solidFill>
                <a:cs typeface="Calibri"/>
              </a:rPr>
              <a:t>Précocité :</a:t>
            </a:r>
            <a:r>
              <a:rPr lang="fr-FR" sz="1200">
                <a:solidFill>
                  <a:srgbClr val="202B3D"/>
                </a:solidFill>
                <a:cs typeface="Calibri"/>
              </a:rPr>
              <a:t> Tardive</a:t>
            </a:r>
          </a:p>
        </p:txBody>
      </p:sp>
      <p:sp>
        <p:nvSpPr>
          <p:cNvPr id="9" name="Rectangle : coins arrondis 1">
            <a:extLst>
              <a:ext uri="{FF2B5EF4-FFF2-40B4-BE49-F238E27FC236}">
                <a16:creationId xmlns:a16="http://schemas.microsoft.com/office/drawing/2014/main" id="{9CC64F8A-F401-8393-3C5B-F4AE76929A9F}"/>
              </a:ext>
            </a:extLst>
          </p:cNvPr>
          <p:cNvSpPr/>
          <p:nvPr/>
        </p:nvSpPr>
        <p:spPr>
          <a:xfrm>
            <a:off x="242653" y="1591676"/>
            <a:ext cx="2190831" cy="460012"/>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200" u="sng">
                <a:solidFill>
                  <a:srgbClr val="202B3D"/>
                </a:solidFill>
                <a:cs typeface="Calibri"/>
              </a:rPr>
              <a:t>Modèle </a:t>
            </a:r>
            <a:r>
              <a:rPr lang="fr-FR" sz="1200">
                <a:solidFill>
                  <a:srgbClr val="202B3D"/>
                </a:solidFill>
                <a:cs typeface="Calibri"/>
              </a:rPr>
              <a:t>: Modèle linéaire</a:t>
            </a:r>
          </a:p>
        </p:txBody>
      </p:sp>
      <p:pic>
        <p:nvPicPr>
          <p:cNvPr id="16" name="Image 15" descr="Une image contenant texte, capture d’écran, diagramme, Caractère coloré&#10;&#10;Description générée automatiquement">
            <a:extLst>
              <a:ext uri="{FF2B5EF4-FFF2-40B4-BE49-F238E27FC236}">
                <a16:creationId xmlns:a16="http://schemas.microsoft.com/office/drawing/2014/main" id="{69AD0854-FFBA-0CA8-29A9-38CFDB792F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5169" y="2089164"/>
            <a:ext cx="5385673" cy="3177160"/>
          </a:xfrm>
          <a:prstGeom prst="rect">
            <a:avLst/>
          </a:prstGeom>
        </p:spPr>
      </p:pic>
      <p:pic>
        <p:nvPicPr>
          <p:cNvPr id="18" name="Image 17" descr="Une image contenant texte, capture d’écran, diagramme, Caractère coloré&#10;&#10;Description générée automatiquement">
            <a:extLst>
              <a:ext uri="{FF2B5EF4-FFF2-40B4-BE49-F238E27FC236}">
                <a16:creationId xmlns:a16="http://schemas.microsoft.com/office/drawing/2014/main" id="{12AF0F34-CCFC-A344-CCB9-3B88D8466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486" y="2089164"/>
            <a:ext cx="5385674" cy="3177160"/>
          </a:xfrm>
          <a:prstGeom prst="rect">
            <a:avLst/>
          </a:prstGeom>
        </p:spPr>
      </p:pic>
      <p:sp>
        <p:nvSpPr>
          <p:cNvPr id="19" name="ZoneTexte 18">
            <a:extLst>
              <a:ext uri="{FF2B5EF4-FFF2-40B4-BE49-F238E27FC236}">
                <a16:creationId xmlns:a16="http://schemas.microsoft.com/office/drawing/2014/main" id="{964442C5-63E2-9391-C42E-91357885E2C4}"/>
              </a:ext>
            </a:extLst>
          </p:cNvPr>
          <p:cNvSpPr txBox="1"/>
          <p:nvPr/>
        </p:nvSpPr>
        <p:spPr>
          <a:xfrm>
            <a:off x="3132001" y="5484938"/>
            <a:ext cx="8194849" cy="1384995"/>
          </a:xfrm>
          <a:prstGeom prst="rect">
            <a:avLst/>
          </a:prstGeom>
          <a:noFill/>
        </p:spPr>
        <p:txBody>
          <a:bodyPr wrap="square" lIns="91440" tIns="45720" rIns="91440" bIns="45720" rtlCol="0" anchor="t">
            <a:spAutoFit/>
          </a:bodyPr>
          <a:lstStyle/>
          <a:p>
            <a:endParaRPr lang="fr-FR" sz="800">
              <a:ea typeface="Calibri"/>
              <a:cs typeface="Calibri"/>
            </a:endParaRPr>
          </a:p>
          <a:p>
            <a:pPr marL="285750" indent="-285750">
              <a:buFont typeface="Wingdings" panose="05000000000000000000" pitchFamily="2" charset="2"/>
              <a:buChar char="ü"/>
            </a:pPr>
            <a:r>
              <a:rPr lang="fr-FR" sz="1400">
                <a:ea typeface="Calibri"/>
                <a:cs typeface="Calibri"/>
              </a:rPr>
              <a:t>Variété LADY ROSETTA a tendance à augmenter le Débit Ensacheuse</a:t>
            </a:r>
          </a:p>
          <a:p>
            <a:r>
              <a:rPr lang="fr-FR" sz="800">
                <a:ea typeface="Calibri"/>
                <a:cs typeface="Calibri"/>
              </a:rPr>
              <a:t>   </a:t>
            </a:r>
          </a:p>
          <a:p>
            <a:pPr marL="285750" indent="-285750">
              <a:buFont typeface="Wingdings" panose="05000000000000000000" pitchFamily="2" charset="2"/>
              <a:buChar char="ü"/>
            </a:pPr>
            <a:r>
              <a:rPr lang="fr-FR" sz="1400">
                <a:ea typeface="Calibri"/>
                <a:cs typeface="Calibri"/>
              </a:rPr>
              <a:t>Variété RUMBA a tendance à baisser le Débit Ensacheuse</a:t>
            </a:r>
          </a:p>
          <a:p>
            <a:pPr marL="285750" indent="-285750">
              <a:buFont typeface="Wingdings" panose="05000000000000000000" pitchFamily="2" charset="2"/>
              <a:buChar char="ü"/>
            </a:pPr>
            <a:endParaRPr lang="fr-FR" sz="800">
              <a:ea typeface="Calibri"/>
              <a:cs typeface="Calibri"/>
            </a:endParaRPr>
          </a:p>
          <a:p>
            <a:pPr marL="285750" indent="-285750">
              <a:buFont typeface="Wingdings" panose="05000000000000000000" pitchFamily="2" charset="2"/>
              <a:buChar char="ü"/>
            </a:pPr>
            <a:r>
              <a:rPr lang="fr-FR" sz="1400"/>
              <a:t>Recettes ANC et OND ont un meilleur Débit Ensacheuse que PAY et LIS</a:t>
            </a:r>
          </a:p>
          <a:p>
            <a:pPr marL="285750" indent="-285750">
              <a:buFont typeface="Wingdings" panose="05000000000000000000" pitchFamily="2" charset="2"/>
              <a:buChar char="ü"/>
            </a:pPr>
            <a:endParaRPr lang="fr-FR">
              <a:ea typeface="Calibri" panose="020F0502020204030204"/>
              <a:cs typeface="Calibri" panose="020F0502020204030204"/>
            </a:endParaRPr>
          </a:p>
        </p:txBody>
      </p:sp>
      <p:sp>
        <p:nvSpPr>
          <p:cNvPr id="20" name="TextBox 2">
            <a:extLst>
              <a:ext uri="{FF2B5EF4-FFF2-40B4-BE49-F238E27FC236}">
                <a16:creationId xmlns:a16="http://schemas.microsoft.com/office/drawing/2014/main" id="{903192B1-11D1-142D-98AE-A3D1F2C84222}"/>
              </a:ext>
            </a:extLst>
          </p:cNvPr>
          <p:cNvSpPr txBox="1"/>
          <p:nvPr/>
        </p:nvSpPr>
        <p:spPr>
          <a:xfrm>
            <a:off x="2433484" y="1581208"/>
            <a:ext cx="14332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u="sng">
                <a:ea typeface="Calibri"/>
                <a:cs typeface="Calibri"/>
              </a:rPr>
              <a:t>R² :</a:t>
            </a:r>
            <a:r>
              <a:rPr lang="en-US" sz="1200" i="1">
                <a:ea typeface="Calibri"/>
                <a:cs typeface="Calibri"/>
              </a:rPr>
              <a:t> 0.23</a:t>
            </a:r>
          </a:p>
          <a:p>
            <a:endParaRPr lang="en-US" sz="1200" i="1" u="sng">
              <a:highlight>
                <a:srgbClr val="FFFF00"/>
              </a:highlight>
              <a:ea typeface="Calibri"/>
              <a:cs typeface="Calibri"/>
            </a:endParaRPr>
          </a:p>
        </p:txBody>
      </p:sp>
    </p:spTree>
    <p:extLst>
      <p:ext uri="{BB962C8B-B14F-4D97-AF65-F5344CB8AC3E}">
        <p14:creationId xmlns:p14="http://schemas.microsoft.com/office/powerpoint/2010/main" val="200605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9">
                                            <p:txEl>
                                              <p:pRg st="1" end="1"/>
                                            </p:txEl>
                                          </p:spTgt>
                                        </p:tgtEl>
                                        <p:attrNameLst>
                                          <p:attrName>style.visibility</p:attrName>
                                        </p:attrNameLst>
                                      </p:cBhvr>
                                      <p:to>
                                        <p:strVal val="visible"/>
                                      </p:to>
                                    </p:set>
                                    <p:animEffect transition="in" filter="fade">
                                      <p:cBhvr>
                                        <p:cTn id="16" dur="500"/>
                                        <p:tgtEl>
                                          <p:spTgt spid="19">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Effect transition="in" filter="fade">
                                      <p:cBhvr>
                                        <p:cTn id="19" dur="500"/>
                                        <p:tgtEl>
                                          <p:spTgt spid="19">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9">
                                            <p:txEl>
                                              <p:pRg st="5" end="5"/>
                                            </p:txEl>
                                          </p:spTgt>
                                        </p:tgtEl>
                                        <p:attrNameLst>
                                          <p:attrName>style.visibility</p:attrName>
                                        </p:attrNameLst>
                                      </p:cBhvr>
                                      <p:to>
                                        <p:strVal val="visible"/>
                                      </p:to>
                                    </p:set>
                                    <p:animEffect transition="in" filter="fade">
                                      <p:cBhvr>
                                        <p:cTn id="31" dur="500"/>
                                        <p:tgtEl>
                                          <p:spTgt spid="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31A650-B75D-77E8-400F-EB4C7CA781EA}"/>
            </a:ext>
          </a:extLst>
        </p:cNvPr>
        <p:cNvGrpSpPr/>
        <p:nvPr/>
      </p:nvGrpSpPr>
      <p:grpSpPr>
        <a:xfrm>
          <a:off x="0" y="0"/>
          <a:ext cx="0" cy="0"/>
          <a:chOff x="0" y="0"/>
          <a:chExt cx="0" cy="0"/>
        </a:xfrm>
      </p:grpSpPr>
      <p:sp>
        <p:nvSpPr>
          <p:cNvPr id="6" name="Espace réservé du numéro de diapositive 3">
            <a:extLst>
              <a:ext uri="{FF2B5EF4-FFF2-40B4-BE49-F238E27FC236}">
                <a16:creationId xmlns:a16="http://schemas.microsoft.com/office/drawing/2014/main" id="{94D456AB-F92C-A04E-2FB0-266E03C22B0D}"/>
              </a:ext>
            </a:extLst>
          </p:cNvPr>
          <p:cNvSpPr txBox="1">
            <a:spLocks/>
          </p:cNvSpPr>
          <p:nvPr/>
        </p:nvSpPr>
        <p:spPr>
          <a:xfrm>
            <a:off x="11777354" y="6494894"/>
            <a:ext cx="417615" cy="365125"/>
          </a:xfrm>
          <a:prstGeom prst="rect">
            <a:avLst/>
          </a:prstGeom>
        </p:spPr>
        <p:txBody>
          <a:bodyPr vert="horz" lIns="91440" tIns="45720" rIns="91440" bIns="45720" rtlCol="0" anchor="ctr"/>
          <a:lstStyle>
            <a:defPPr>
              <a:defRPr lang="fr-FR"/>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fld id="{2066355A-084C-D24E-9AD2-7E4FC41EA627}" type="slidenum">
              <a:rPr lang="en-US" smtClean="0"/>
              <a:pPr defTabSz="457189"/>
              <a:t>58</a:t>
            </a:fld>
            <a:endParaRPr lang="en-US"/>
          </a:p>
        </p:txBody>
      </p:sp>
      <p:sp>
        <p:nvSpPr>
          <p:cNvPr id="37" name="ZoneTexte 36">
            <a:extLst>
              <a:ext uri="{FF2B5EF4-FFF2-40B4-BE49-F238E27FC236}">
                <a16:creationId xmlns:a16="http://schemas.microsoft.com/office/drawing/2014/main" id="{58B1914E-6E68-C5C4-7DBF-DBF1CCE31701}"/>
              </a:ext>
            </a:extLst>
          </p:cNvPr>
          <p:cNvSpPr txBox="1"/>
          <p:nvPr/>
        </p:nvSpPr>
        <p:spPr>
          <a:xfrm>
            <a:off x="0" y="203206"/>
            <a:ext cx="12192000" cy="784830"/>
          </a:xfrm>
          <a:prstGeom prst="rect">
            <a:avLst/>
          </a:prstGeom>
          <a:noFill/>
        </p:spPr>
        <p:txBody>
          <a:bodyPr wrap="square" rtlCol="0">
            <a:spAutoFit/>
          </a:bodyPr>
          <a:lstStyle/>
          <a:p>
            <a:pPr algn="ctr"/>
            <a:endParaRPr lang="fr-FR" sz="4500">
              <a:solidFill>
                <a:schemeClr val="bg1"/>
              </a:solidFill>
            </a:endParaRPr>
          </a:p>
        </p:txBody>
      </p:sp>
      <p:pic>
        <p:nvPicPr>
          <p:cNvPr id="8" name="Picture 2" descr="Altho — Wikipédia">
            <a:extLst>
              <a:ext uri="{FF2B5EF4-FFF2-40B4-BE49-F238E27FC236}">
                <a16:creationId xmlns:a16="http://schemas.microsoft.com/office/drawing/2014/main" id="{F2CC1152-ABE3-E53A-23B9-9CCA35900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6478C875-5F9A-C5CD-9B35-5654E4E338E1}"/>
              </a:ext>
            </a:extLst>
          </p:cNvPr>
          <p:cNvSpPr txBox="1"/>
          <p:nvPr/>
        </p:nvSpPr>
        <p:spPr>
          <a:xfrm>
            <a:off x="9525" y="204769"/>
            <a:ext cx="12193270" cy="784830"/>
          </a:xfrm>
          <a:prstGeom prst="rect">
            <a:avLst/>
          </a:prstGeom>
          <a:noFill/>
        </p:spPr>
        <p:txBody>
          <a:bodyPr wrap="square" lIns="91440" tIns="45720" rIns="91440" bIns="45720" rtlCol="0" anchor="t">
            <a:spAutoFit/>
          </a:bodyPr>
          <a:lstStyle/>
          <a:p>
            <a:pPr algn="ctr"/>
            <a:r>
              <a:rPr lang="fr-FR" sz="4500">
                <a:solidFill>
                  <a:schemeClr val="bg1"/>
                </a:solidFill>
              </a:rPr>
              <a:t>Effet variété et effet recette</a:t>
            </a:r>
          </a:p>
        </p:txBody>
      </p:sp>
      <p:sp>
        <p:nvSpPr>
          <p:cNvPr id="3" name="ZoneTexte 11">
            <a:extLst>
              <a:ext uri="{FF2B5EF4-FFF2-40B4-BE49-F238E27FC236}">
                <a16:creationId xmlns:a16="http://schemas.microsoft.com/office/drawing/2014/main" id="{C879A2F8-6DAA-BFFC-3EC1-0C6CADF4C59D}"/>
              </a:ext>
            </a:extLst>
          </p:cNvPr>
          <p:cNvSpPr txBox="1"/>
          <p:nvPr/>
        </p:nvSpPr>
        <p:spPr>
          <a:xfrm>
            <a:off x="10160" y="763569"/>
            <a:ext cx="12212320" cy="523220"/>
          </a:xfrm>
          <a:prstGeom prst="rect">
            <a:avLst/>
          </a:prstGeom>
          <a:noFill/>
        </p:spPr>
        <p:txBody>
          <a:bodyPr wrap="square" lIns="91440" tIns="45720" rIns="91440" bIns="45720" rtlCol="0" anchor="t">
            <a:spAutoFit/>
          </a:bodyPr>
          <a:lstStyle/>
          <a:p>
            <a:pPr algn="ctr"/>
            <a:r>
              <a:rPr lang="fr-FR" sz="2800">
                <a:solidFill>
                  <a:schemeClr val="bg1"/>
                </a:solidFill>
              </a:rPr>
              <a:t>Débit Ensacheuse ; Primeurs</a:t>
            </a:r>
            <a:endParaRPr lang="fr-FR" sz="2800">
              <a:solidFill>
                <a:schemeClr val="bg1"/>
              </a:solidFill>
              <a:ea typeface="Calibri"/>
              <a:cs typeface="Calibri"/>
            </a:endParaRPr>
          </a:p>
        </p:txBody>
      </p:sp>
      <p:sp>
        <p:nvSpPr>
          <p:cNvPr id="11" name="ZoneTexte 10">
            <a:extLst>
              <a:ext uri="{FF2B5EF4-FFF2-40B4-BE49-F238E27FC236}">
                <a16:creationId xmlns:a16="http://schemas.microsoft.com/office/drawing/2014/main" id="{560E316F-DB1F-FAE0-9646-F4386D4F54D7}"/>
              </a:ext>
            </a:extLst>
          </p:cNvPr>
          <p:cNvSpPr txBox="1"/>
          <p:nvPr/>
        </p:nvSpPr>
        <p:spPr>
          <a:xfrm>
            <a:off x="3244532" y="5691698"/>
            <a:ext cx="8194849" cy="1107996"/>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ü"/>
            </a:pPr>
            <a:r>
              <a:rPr lang="fr-FR" sz="2200">
                <a:cs typeface="Calibri"/>
              </a:rPr>
              <a:t>Variation faible (mais en accord avec une faible importance des variables dans le modèle) </a:t>
            </a:r>
            <a:endParaRPr lang="fr-FR" sz="2200"/>
          </a:p>
          <a:p>
            <a:pPr marL="285750" indent="-285750">
              <a:buFont typeface="Wingdings" panose="05000000000000000000" pitchFamily="2" charset="2"/>
              <a:buChar char="ü"/>
            </a:pPr>
            <a:endParaRPr lang="fr-FR" sz="2200">
              <a:ea typeface="Calibri" panose="020F0502020204030204"/>
              <a:cs typeface="Calibri" panose="020F0502020204030204"/>
            </a:endParaRPr>
          </a:p>
        </p:txBody>
      </p:sp>
      <p:sp>
        <p:nvSpPr>
          <p:cNvPr id="4" name="TextBox 3">
            <a:extLst>
              <a:ext uri="{FF2B5EF4-FFF2-40B4-BE49-F238E27FC236}">
                <a16:creationId xmlns:a16="http://schemas.microsoft.com/office/drawing/2014/main" id="{5B707264-676E-0C84-6B6D-9BEE1B54322E}"/>
              </a:ext>
            </a:extLst>
          </p:cNvPr>
          <p:cNvSpPr txBox="1"/>
          <p:nvPr/>
        </p:nvSpPr>
        <p:spPr>
          <a:xfrm>
            <a:off x="2433484" y="1555299"/>
            <a:ext cx="14332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u="sng">
                <a:ea typeface="Calibri"/>
                <a:cs typeface="Calibri"/>
              </a:rPr>
              <a:t>R² :</a:t>
            </a:r>
            <a:r>
              <a:rPr lang="en-US" sz="1200" i="1">
                <a:ea typeface="Calibri"/>
                <a:cs typeface="Calibri"/>
              </a:rPr>
              <a:t> 0.52</a:t>
            </a:r>
            <a:endParaRPr lang="en-US" sz="1200" i="1" u="sng">
              <a:ea typeface="Calibri"/>
              <a:cs typeface="Calibri"/>
            </a:endParaRPr>
          </a:p>
          <a:p>
            <a:r>
              <a:rPr lang="en-US" sz="1200" i="1" u="sng">
                <a:ea typeface="Calibri"/>
                <a:cs typeface="Calibri"/>
              </a:rPr>
              <a:t>RMSE :</a:t>
            </a:r>
            <a:r>
              <a:rPr lang="en-US" sz="1200" i="1">
                <a:ea typeface="Calibri"/>
                <a:cs typeface="Calibri"/>
              </a:rPr>
              <a:t> 203.1</a:t>
            </a:r>
            <a:endParaRPr lang="en-US" sz="1200" i="1" u="sng">
              <a:ea typeface="Calibri"/>
              <a:cs typeface="Calibri"/>
            </a:endParaRPr>
          </a:p>
        </p:txBody>
      </p:sp>
      <p:sp>
        <p:nvSpPr>
          <p:cNvPr id="2" name="Rectangle : coins arrondis 1">
            <a:extLst>
              <a:ext uri="{FF2B5EF4-FFF2-40B4-BE49-F238E27FC236}">
                <a16:creationId xmlns:a16="http://schemas.microsoft.com/office/drawing/2014/main" id="{0733F4DD-F664-0317-2891-BAF07BD0A74D}"/>
              </a:ext>
            </a:extLst>
          </p:cNvPr>
          <p:cNvSpPr/>
          <p:nvPr/>
        </p:nvSpPr>
        <p:spPr>
          <a:xfrm>
            <a:off x="242653" y="5413238"/>
            <a:ext cx="2887199" cy="1204810"/>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100" u="sng">
                <a:solidFill>
                  <a:srgbClr val="202B3D"/>
                </a:solidFill>
                <a:cs typeface="Calibri"/>
              </a:rPr>
              <a:t>Année :</a:t>
            </a:r>
            <a:r>
              <a:rPr lang="fr-FR" sz="1100">
                <a:solidFill>
                  <a:srgbClr val="202B3D"/>
                </a:solidFill>
                <a:cs typeface="Calibri"/>
              </a:rPr>
              <a:t> 2023</a:t>
            </a:r>
            <a:endParaRPr lang="en-US" sz="1100">
              <a:solidFill>
                <a:srgbClr val="202B3D"/>
              </a:solidFill>
              <a:cs typeface="Calibri"/>
            </a:endParaRPr>
          </a:p>
          <a:p>
            <a:r>
              <a:rPr lang="fr-FR" sz="1100" u="sng">
                <a:solidFill>
                  <a:srgbClr val="202B3D"/>
                </a:solidFill>
                <a:cs typeface="Calibri"/>
              </a:rPr>
              <a:t>Ligne :</a:t>
            </a:r>
            <a:r>
              <a:rPr lang="fr-FR" sz="1100">
                <a:solidFill>
                  <a:srgbClr val="202B3D"/>
                </a:solidFill>
                <a:cs typeface="Calibri"/>
              </a:rPr>
              <a:t> L2</a:t>
            </a:r>
            <a:endParaRPr lang="fr-FR" sz="1100">
              <a:solidFill>
                <a:srgbClr val="202B3D"/>
              </a:solidFill>
              <a:ea typeface="Calibri"/>
              <a:cs typeface="Calibri"/>
            </a:endParaRPr>
          </a:p>
          <a:p>
            <a:r>
              <a:rPr lang="fr-FR" sz="1100" u="sng">
                <a:solidFill>
                  <a:srgbClr val="202B3D"/>
                </a:solidFill>
                <a:cs typeface="Calibri"/>
              </a:rPr>
              <a:t>Recette :</a:t>
            </a:r>
            <a:r>
              <a:rPr lang="fr-FR" sz="1100">
                <a:solidFill>
                  <a:srgbClr val="202B3D"/>
                </a:solidFill>
                <a:cs typeface="Calibri"/>
              </a:rPr>
              <a:t> Ancienne, Lisse, Ondulée, Paysanne</a:t>
            </a:r>
            <a:endParaRPr lang="fr-FR" sz="1100">
              <a:solidFill>
                <a:srgbClr val="202B3D"/>
              </a:solidFill>
              <a:ea typeface="Calibri"/>
              <a:cs typeface="Calibri"/>
            </a:endParaRPr>
          </a:p>
          <a:p>
            <a:r>
              <a:rPr lang="fr-FR" sz="1100" u="sng">
                <a:solidFill>
                  <a:srgbClr val="202B3D"/>
                </a:solidFill>
                <a:cs typeface="Calibri"/>
              </a:rPr>
              <a:t>Variété :</a:t>
            </a:r>
            <a:r>
              <a:rPr lang="fr-FR" sz="1100">
                <a:solidFill>
                  <a:srgbClr val="202B3D"/>
                </a:solidFill>
                <a:cs typeface="Calibri"/>
              </a:rPr>
              <a:t> Austin, Fontane, Lady Rosetta, Rumba</a:t>
            </a:r>
            <a:endParaRPr lang="fr-FR" sz="1100">
              <a:solidFill>
                <a:srgbClr val="202B3D"/>
              </a:solidFill>
              <a:ea typeface="Calibri"/>
              <a:cs typeface="Calibri"/>
            </a:endParaRPr>
          </a:p>
          <a:p>
            <a:r>
              <a:rPr lang="fr-FR" sz="1100" u="sng">
                <a:solidFill>
                  <a:srgbClr val="202B3D"/>
                </a:solidFill>
                <a:cs typeface="Calibri"/>
              </a:rPr>
              <a:t>Précocité :</a:t>
            </a:r>
            <a:r>
              <a:rPr lang="fr-FR" sz="1100">
                <a:solidFill>
                  <a:srgbClr val="202B3D"/>
                </a:solidFill>
                <a:cs typeface="Calibri"/>
              </a:rPr>
              <a:t> Primeur</a:t>
            </a:r>
            <a:endParaRPr lang="fr-FR" sz="1100">
              <a:solidFill>
                <a:srgbClr val="202B3D"/>
              </a:solidFill>
              <a:ea typeface="Calibri"/>
              <a:cs typeface="Calibri"/>
            </a:endParaRPr>
          </a:p>
        </p:txBody>
      </p:sp>
      <p:sp>
        <p:nvSpPr>
          <p:cNvPr id="9" name="Rectangle : coins arrondis 1">
            <a:extLst>
              <a:ext uri="{FF2B5EF4-FFF2-40B4-BE49-F238E27FC236}">
                <a16:creationId xmlns:a16="http://schemas.microsoft.com/office/drawing/2014/main" id="{90E4B0B3-8161-22FB-FEEB-C395863564B6}"/>
              </a:ext>
            </a:extLst>
          </p:cNvPr>
          <p:cNvSpPr/>
          <p:nvPr/>
        </p:nvSpPr>
        <p:spPr>
          <a:xfrm>
            <a:off x="242653" y="1591676"/>
            <a:ext cx="2190831" cy="389524"/>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200" u="sng">
                <a:solidFill>
                  <a:srgbClr val="202B3D"/>
                </a:solidFill>
                <a:cs typeface="Calibri"/>
              </a:rPr>
              <a:t>Modèle </a:t>
            </a:r>
            <a:r>
              <a:rPr lang="fr-FR" sz="1200">
                <a:solidFill>
                  <a:srgbClr val="202B3D"/>
                </a:solidFill>
                <a:cs typeface="Calibri"/>
              </a:rPr>
              <a:t>: Forêt aléatoire</a:t>
            </a:r>
          </a:p>
        </p:txBody>
      </p:sp>
      <p:pic>
        <p:nvPicPr>
          <p:cNvPr id="7" name="Picture 6">
            <a:extLst>
              <a:ext uri="{FF2B5EF4-FFF2-40B4-BE49-F238E27FC236}">
                <a16:creationId xmlns:a16="http://schemas.microsoft.com/office/drawing/2014/main" id="{77A391E1-74AE-AE77-350F-F4FC9930D08F}"/>
              </a:ext>
            </a:extLst>
          </p:cNvPr>
          <p:cNvPicPr>
            <a:picLocks noChangeAspect="1"/>
          </p:cNvPicPr>
          <p:nvPr/>
        </p:nvPicPr>
        <p:blipFill>
          <a:blip r:embed="rId4"/>
          <a:stretch>
            <a:fillRect/>
          </a:stretch>
        </p:blipFill>
        <p:spPr>
          <a:xfrm>
            <a:off x="6238875" y="2019300"/>
            <a:ext cx="5657850" cy="3429000"/>
          </a:xfrm>
          <a:prstGeom prst="rect">
            <a:avLst/>
          </a:prstGeom>
        </p:spPr>
      </p:pic>
      <p:pic>
        <p:nvPicPr>
          <p:cNvPr id="13" name="Picture 12">
            <a:extLst>
              <a:ext uri="{FF2B5EF4-FFF2-40B4-BE49-F238E27FC236}">
                <a16:creationId xmlns:a16="http://schemas.microsoft.com/office/drawing/2014/main" id="{67AA1634-D052-CDE0-B8AC-6D87892B4362}"/>
              </a:ext>
            </a:extLst>
          </p:cNvPr>
          <p:cNvPicPr>
            <a:picLocks noChangeAspect="1"/>
          </p:cNvPicPr>
          <p:nvPr/>
        </p:nvPicPr>
        <p:blipFill>
          <a:blip r:embed="rId5"/>
          <a:stretch>
            <a:fillRect/>
          </a:stretch>
        </p:blipFill>
        <p:spPr>
          <a:xfrm>
            <a:off x="285750" y="2019300"/>
            <a:ext cx="5524500" cy="3343275"/>
          </a:xfrm>
          <a:prstGeom prst="rect">
            <a:avLst/>
          </a:prstGeom>
        </p:spPr>
      </p:pic>
    </p:spTree>
    <p:extLst>
      <p:ext uri="{BB962C8B-B14F-4D97-AF65-F5344CB8AC3E}">
        <p14:creationId xmlns:p14="http://schemas.microsoft.com/office/powerpoint/2010/main" val="3900273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7CC7D9-A0FC-D6F3-E6AB-CBFB7C845C1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2A2A1AC-9F1F-CE62-B4E0-D3ABBD766EB0}"/>
              </a:ext>
            </a:extLst>
          </p:cNvPr>
          <p:cNvPicPr>
            <a:picLocks noChangeAspect="1"/>
          </p:cNvPicPr>
          <p:nvPr/>
        </p:nvPicPr>
        <p:blipFill>
          <a:blip r:embed="rId3"/>
          <a:stretch>
            <a:fillRect/>
          </a:stretch>
        </p:blipFill>
        <p:spPr>
          <a:xfrm>
            <a:off x="5104653" y="1628775"/>
            <a:ext cx="6707095" cy="5267325"/>
          </a:xfrm>
          <a:prstGeom prst="rect">
            <a:avLst/>
          </a:prstGeom>
        </p:spPr>
      </p:pic>
      <p:sp>
        <p:nvSpPr>
          <p:cNvPr id="6" name="Espace réservé du numéro de diapositive 3">
            <a:extLst>
              <a:ext uri="{FF2B5EF4-FFF2-40B4-BE49-F238E27FC236}">
                <a16:creationId xmlns:a16="http://schemas.microsoft.com/office/drawing/2014/main" id="{021A4DBD-C744-CCAA-FFE1-A5796D1B13D3}"/>
              </a:ext>
            </a:extLst>
          </p:cNvPr>
          <p:cNvSpPr txBox="1">
            <a:spLocks/>
          </p:cNvSpPr>
          <p:nvPr/>
        </p:nvSpPr>
        <p:spPr>
          <a:xfrm>
            <a:off x="11807042" y="6494894"/>
            <a:ext cx="417615" cy="365125"/>
          </a:xfrm>
          <a:prstGeom prst="rect">
            <a:avLst/>
          </a:prstGeom>
        </p:spPr>
        <p:txBody>
          <a:bodyPr vert="horz" lIns="91440" tIns="45720" rIns="91440" bIns="45720" rtlCol="0" anchor="ctr"/>
          <a:lstStyle>
            <a:defPPr>
              <a:defRPr lang="fr-FR"/>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fld id="{2066355A-084C-D24E-9AD2-7E4FC41EA627}" type="slidenum">
              <a:rPr lang="en-US" smtClean="0"/>
              <a:pPr defTabSz="457189"/>
              <a:t>59</a:t>
            </a:fld>
            <a:endParaRPr lang="en-US"/>
          </a:p>
        </p:txBody>
      </p:sp>
      <p:sp>
        <p:nvSpPr>
          <p:cNvPr id="37" name="ZoneTexte 36">
            <a:extLst>
              <a:ext uri="{FF2B5EF4-FFF2-40B4-BE49-F238E27FC236}">
                <a16:creationId xmlns:a16="http://schemas.microsoft.com/office/drawing/2014/main" id="{33281C21-0F27-CAAB-DB7A-1063894C016A}"/>
              </a:ext>
            </a:extLst>
          </p:cNvPr>
          <p:cNvSpPr txBox="1"/>
          <p:nvPr/>
        </p:nvSpPr>
        <p:spPr>
          <a:xfrm>
            <a:off x="0" y="203206"/>
            <a:ext cx="12192000" cy="784830"/>
          </a:xfrm>
          <a:prstGeom prst="rect">
            <a:avLst/>
          </a:prstGeom>
          <a:noFill/>
        </p:spPr>
        <p:txBody>
          <a:bodyPr wrap="square" rtlCol="0">
            <a:spAutoFit/>
          </a:bodyPr>
          <a:lstStyle/>
          <a:p>
            <a:pPr algn="ctr"/>
            <a:endParaRPr lang="fr-FR" sz="4500">
              <a:solidFill>
                <a:schemeClr val="bg1"/>
              </a:solidFill>
            </a:endParaRPr>
          </a:p>
        </p:txBody>
      </p:sp>
      <p:pic>
        <p:nvPicPr>
          <p:cNvPr id="8" name="Picture 2" descr="Altho — Wikipédia">
            <a:extLst>
              <a:ext uri="{FF2B5EF4-FFF2-40B4-BE49-F238E27FC236}">
                <a16:creationId xmlns:a16="http://schemas.microsoft.com/office/drawing/2014/main" id="{83669DF0-DEF1-937E-627E-A94A066FEE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F7F0A04E-F5C6-3D88-280A-79F8DA35B257}"/>
              </a:ext>
            </a:extLst>
          </p:cNvPr>
          <p:cNvSpPr txBox="1"/>
          <p:nvPr/>
        </p:nvSpPr>
        <p:spPr>
          <a:xfrm>
            <a:off x="0" y="204769"/>
            <a:ext cx="12192000" cy="784830"/>
          </a:xfrm>
          <a:prstGeom prst="rect">
            <a:avLst/>
          </a:prstGeom>
          <a:noFill/>
        </p:spPr>
        <p:txBody>
          <a:bodyPr wrap="square" lIns="91440" tIns="45720" rIns="91440" bIns="45720" rtlCol="0" anchor="t">
            <a:spAutoFit/>
          </a:bodyPr>
          <a:lstStyle/>
          <a:p>
            <a:pPr algn="ctr"/>
            <a:r>
              <a:rPr lang="fr-FR" sz="4500">
                <a:solidFill>
                  <a:schemeClr val="bg1"/>
                </a:solidFill>
              </a:rPr>
              <a:t>Variables importantes</a:t>
            </a:r>
            <a:endParaRPr lang="fr-FR" sz="4500">
              <a:solidFill>
                <a:schemeClr val="bg1"/>
              </a:solidFill>
              <a:cs typeface="Calibri"/>
            </a:endParaRPr>
          </a:p>
        </p:txBody>
      </p:sp>
      <p:sp>
        <p:nvSpPr>
          <p:cNvPr id="23" name="TextBox 22">
            <a:extLst>
              <a:ext uri="{FF2B5EF4-FFF2-40B4-BE49-F238E27FC236}">
                <a16:creationId xmlns:a16="http://schemas.microsoft.com/office/drawing/2014/main" id="{CA16B2B9-E656-3AC2-8199-01335A99DCCC}"/>
              </a:ext>
            </a:extLst>
          </p:cNvPr>
          <p:cNvSpPr txBox="1"/>
          <p:nvPr/>
        </p:nvSpPr>
        <p:spPr>
          <a:xfrm>
            <a:off x="5626984" y="1547356"/>
            <a:ext cx="65663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highlight>
                  <a:srgbClr val="FFFFFF"/>
                </a:highlight>
              </a:rPr>
              <a:t>Importance des variables pour les chips Brunes</a:t>
            </a:r>
            <a:endParaRPr lang="en-US" sz="1400">
              <a:highlight>
                <a:srgbClr val="FFFFFF"/>
              </a:highlight>
              <a:cs typeface="Calibri"/>
            </a:endParaRPr>
          </a:p>
        </p:txBody>
      </p:sp>
      <p:sp>
        <p:nvSpPr>
          <p:cNvPr id="13" name="Rectangle : coins arrondis 1">
            <a:extLst>
              <a:ext uri="{FF2B5EF4-FFF2-40B4-BE49-F238E27FC236}">
                <a16:creationId xmlns:a16="http://schemas.microsoft.com/office/drawing/2014/main" id="{6D1F431A-C6B5-A72C-38CB-EB117C5078E0}"/>
              </a:ext>
            </a:extLst>
          </p:cNvPr>
          <p:cNvSpPr/>
          <p:nvPr/>
        </p:nvSpPr>
        <p:spPr>
          <a:xfrm>
            <a:off x="242653" y="1591676"/>
            <a:ext cx="2190831" cy="389524"/>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200" u="sng">
                <a:solidFill>
                  <a:srgbClr val="202B3D"/>
                </a:solidFill>
                <a:cs typeface="Calibri"/>
              </a:rPr>
              <a:t>Modèle </a:t>
            </a:r>
            <a:r>
              <a:rPr lang="fr-FR" sz="1200">
                <a:solidFill>
                  <a:srgbClr val="202B3D"/>
                </a:solidFill>
                <a:cs typeface="Calibri"/>
              </a:rPr>
              <a:t>: Forêt aléatoire</a:t>
            </a:r>
          </a:p>
        </p:txBody>
      </p:sp>
      <p:sp>
        <p:nvSpPr>
          <p:cNvPr id="2" name="Rectangle : coins arrondis 1">
            <a:extLst>
              <a:ext uri="{FF2B5EF4-FFF2-40B4-BE49-F238E27FC236}">
                <a16:creationId xmlns:a16="http://schemas.microsoft.com/office/drawing/2014/main" id="{40C8413E-6843-B730-4CA4-058535285813}"/>
              </a:ext>
            </a:extLst>
          </p:cNvPr>
          <p:cNvSpPr/>
          <p:nvPr/>
        </p:nvSpPr>
        <p:spPr>
          <a:xfrm>
            <a:off x="242653" y="5413238"/>
            <a:ext cx="1782299" cy="1204810"/>
          </a:xfrm>
          <a:prstGeom prst="roundRect">
            <a:avLst/>
          </a:prstGeom>
          <a:solidFill>
            <a:srgbClr val="FECF45"/>
          </a:solidFill>
          <a:ln w="19050">
            <a:solidFill>
              <a:srgbClr val="202B3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100" u="sng">
                <a:solidFill>
                  <a:srgbClr val="202B3D"/>
                </a:solidFill>
                <a:cs typeface="Calibri"/>
              </a:rPr>
              <a:t>Année :</a:t>
            </a:r>
            <a:r>
              <a:rPr lang="fr-FR" sz="1100">
                <a:solidFill>
                  <a:srgbClr val="202B3D"/>
                </a:solidFill>
                <a:cs typeface="Calibri"/>
              </a:rPr>
              <a:t> 2023</a:t>
            </a:r>
            <a:endParaRPr lang="en-US" sz="1100">
              <a:solidFill>
                <a:srgbClr val="202B3D"/>
              </a:solidFill>
              <a:cs typeface="Calibri"/>
            </a:endParaRPr>
          </a:p>
          <a:p>
            <a:r>
              <a:rPr lang="fr-FR" sz="1100" u="sng">
                <a:solidFill>
                  <a:srgbClr val="202B3D"/>
                </a:solidFill>
                <a:cs typeface="Calibri"/>
              </a:rPr>
              <a:t>Ligne :</a:t>
            </a:r>
            <a:r>
              <a:rPr lang="fr-FR" sz="1100">
                <a:solidFill>
                  <a:srgbClr val="202B3D"/>
                </a:solidFill>
                <a:cs typeface="Calibri"/>
              </a:rPr>
              <a:t> L2</a:t>
            </a:r>
            <a:endParaRPr lang="fr-FR" sz="1100">
              <a:solidFill>
                <a:srgbClr val="202B3D"/>
              </a:solidFill>
              <a:ea typeface="Calibri"/>
              <a:cs typeface="Calibri"/>
            </a:endParaRPr>
          </a:p>
          <a:p>
            <a:r>
              <a:rPr lang="fr-FR" sz="1100" u="sng">
                <a:solidFill>
                  <a:srgbClr val="202B3D"/>
                </a:solidFill>
                <a:cs typeface="Calibri"/>
              </a:rPr>
              <a:t>Recette :</a:t>
            </a:r>
            <a:r>
              <a:rPr lang="fr-FR" sz="1100">
                <a:solidFill>
                  <a:srgbClr val="202B3D"/>
                </a:solidFill>
                <a:cs typeface="Calibri"/>
              </a:rPr>
              <a:t> Ancienne, Lisse, Ondulée, Paysanne</a:t>
            </a:r>
            <a:endParaRPr lang="fr-FR" sz="1100">
              <a:solidFill>
                <a:srgbClr val="202B3D"/>
              </a:solidFill>
              <a:ea typeface="Calibri"/>
              <a:cs typeface="Calibri"/>
            </a:endParaRPr>
          </a:p>
          <a:p>
            <a:r>
              <a:rPr lang="fr-FR" sz="1100" u="sng">
                <a:solidFill>
                  <a:srgbClr val="202B3D"/>
                </a:solidFill>
                <a:cs typeface="Calibri"/>
              </a:rPr>
              <a:t>Variété :</a:t>
            </a:r>
            <a:r>
              <a:rPr lang="fr-FR" sz="1100">
                <a:solidFill>
                  <a:srgbClr val="202B3D"/>
                </a:solidFill>
                <a:cs typeface="Calibri"/>
              </a:rPr>
              <a:t> Toutes</a:t>
            </a:r>
            <a:endParaRPr lang="fr-FR" sz="1100">
              <a:solidFill>
                <a:srgbClr val="202B3D"/>
              </a:solidFill>
              <a:ea typeface="Calibri"/>
              <a:cs typeface="Calibri"/>
            </a:endParaRPr>
          </a:p>
          <a:p>
            <a:r>
              <a:rPr lang="fr-FR" sz="1100" u="sng">
                <a:solidFill>
                  <a:srgbClr val="202B3D"/>
                </a:solidFill>
                <a:cs typeface="Calibri"/>
              </a:rPr>
              <a:t>Précocité :</a:t>
            </a:r>
            <a:r>
              <a:rPr lang="fr-FR" sz="1100">
                <a:solidFill>
                  <a:srgbClr val="202B3D"/>
                </a:solidFill>
                <a:cs typeface="Calibri"/>
              </a:rPr>
              <a:t> Toutes</a:t>
            </a:r>
            <a:endParaRPr lang="fr-FR" sz="1100">
              <a:solidFill>
                <a:srgbClr val="202B3D"/>
              </a:solidFill>
              <a:ea typeface="Calibri"/>
              <a:cs typeface="Calibri"/>
            </a:endParaRPr>
          </a:p>
        </p:txBody>
      </p:sp>
      <p:sp>
        <p:nvSpPr>
          <p:cNvPr id="7" name="TextBox 6">
            <a:extLst>
              <a:ext uri="{FF2B5EF4-FFF2-40B4-BE49-F238E27FC236}">
                <a16:creationId xmlns:a16="http://schemas.microsoft.com/office/drawing/2014/main" id="{3B4D482E-DE91-C3A6-9688-2CACDE88F093}"/>
              </a:ext>
            </a:extLst>
          </p:cNvPr>
          <p:cNvSpPr txBox="1"/>
          <p:nvPr/>
        </p:nvSpPr>
        <p:spPr>
          <a:xfrm>
            <a:off x="2433484" y="1551036"/>
            <a:ext cx="14332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u="sng">
                <a:ea typeface="Calibri"/>
                <a:cs typeface="Calibri"/>
              </a:rPr>
              <a:t>R² :</a:t>
            </a:r>
            <a:r>
              <a:rPr lang="en-US" sz="1200" i="1">
                <a:ea typeface="Calibri"/>
                <a:cs typeface="Calibri"/>
              </a:rPr>
              <a:t> 0.62</a:t>
            </a:r>
            <a:endParaRPr lang="en-US" sz="1200" i="1" u="sng">
              <a:ea typeface="Calibri"/>
              <a:cs typeface="Calibri"/>
            </a:endParaRPr>
          </a:p>
          <a:p>
            <a:r>
              <a:rPr lang="en-US" sz="1200" i="1" u="sng">
                <a:ea typeface="Calibri"/>
                <a:cs typeface="Calibri"/>
              </a:rPr>
              <a:t>RMSE :</a:t>
            </a:r>
            <a:r>
              <a:rPr lang="en-US" sz="1200" i="1">
                <a:ea typeface="Calibri"/>
                <a:cs typeface="Calibri"/>
              </a:rPr>
              <a:t> 1.94</a:t>
            </a:r>
            <a:endParaRPr lang="en-US" sz="1200" i="1" u="sng">
              <a:ea typeface="Calibri"/>
              <a:cs typeface="Calibri"/>
            </a:endParaRPr>
          </a:p>
        </p:txBody>
      </p:sp>
      <p:pic>
        <p:nvPicPr>
          <p:cNvPr id="4" name="Picture 3">
            <a:extLst>
              <a:ext uri="{FF2B5EF4-FFF2-40B4-BE49-F238E27FC236}">
                <a16:creationId xmlns:a16="http://schemas.microsoft.com/office/drawing/2014/main" id="{6EC2F1E5-DB61-339C-25D4-D08949D5A482}"/>
              </a:ext>
            </a:extLst>
          </p:cNvPr>
          <p:cNvPicPr>
            <a:picLocks noChangeAspect="1"/>
          </p:cNvPicPr>
          <p:nvPr/>
        </p:nvPicPr>
        <p:blipFill>
          <a:blip r:embed="rId5"/>
          <a:stretch>
            <a:fillRect/>
          </a:stretch>
        </p:blipFill>
        <p:spPr>
          <a:xfrm>
            <a:off x="2700338" y="2566988"/>
            <a:ext cx="1819275" cy="1724025"/>
          </a:xfrm>
          <a:prstGeom prst="rect">
            <a:avLst/>
          </a:prstGeom>
        </p:spPr>
      </p:pic>
      <p:sp>
        <p:nvSpPr>
          <p:cNvPr id="14" name="TextBox 13">
            <a:extLst>
              <a:ext uri="{FF2B5EF4-FFF2-40B4-BE49-F238E27FC236}">
                <a16:creationId xmlns:a16="http://schemas.microsoft.com/office/drawing/2014/main" id="{F6EFCB91-0734-E219-FE37-BE3EAB2F0CE0}"/>
              </a:ext>
            </a:extLst>
          </p:cNvPr>
          <p:cNvSpPr txBox="1"/>
          <p:nvPr/>
        </p:nvSpPr>
        <p:spPr>
          <a:xfrm>
            <a:off x="1626439" y="2150667"/>
            <a:ext cx="34810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t>10 variables les plus </a:t>
            </a:r>
            <a:r>
              <a:rPr lang="en-US" u="sng" err="1"/>
              <a:t>importantes</a:t>
            </a:r>
            <a:r>
              <a:rPr lang="en-US" u="sng"/>
              <a:t> :</a:t>
            </a:r>
            <a:endParaRPr lang="en-US" u="sng">
              <a:cs typeface="Calibri"/>
            </a:endParaRPr>
          </a:p>
        </p:txBody>
      </p:sp>
    </p:spTree>
    <p:extLst>
      <p:ext uri="{BB962C8B-B14F-4D97-AF65-F5344CB8AC3E}">
        <p14:creationId xmlns:p14="http://schemas.microsoft.com/office/powerpoint/2010/main" val="4109335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3AE6AC7-3D9D-463E-8566-71D3E389B936}"/>
              </a:ext>
            </a:extLst>
          </p:cNvPr>
          <p:cNvSpPr>
            <a:spLocks noGrp="1"/>
          </p:cNvSpPr>
          <p:nvPr>
            <p:ph type="sldNum" sz="quarter" idx="12"/>
          </p:nvPr>
        </p:nvSpPr>
        <p:spPr>
          <a:xfrm>
            <a:off x="9448800" y="6527799"/>
            <a:ext cx="2743200" cy="365125"/>
          </a:xfrm>
        </p:spPr>
        <p:txBody>
          <a:bodyPr/>
          <a:lstStyle/>
          <a:p>
            <a:fld id="{21D9F5FE-0FED-4652-B94E-2573D89FB861}" type="slidenum">
              <a:rPr lang="fr-FR" smtClean="0">
                <a:solidFill>
                  <a:schemeClr val="bg1"/>
                </a:solidFill>
              </a:rPr>
              <a:t>6</a:t>
            </a:fld>
            <a:endParaRPr lang="fr-FR">
              <a:solidFill>
                <a:schemeClr val="bg1"/>
              </a:solidFill>
            </a:endParaRPr>
          </a:p>
        </p:txBody>
      </p:sp>
      <p:pic>
        <p:nvPicPr>
          <p:cNvPr id="9" name="Image 8">
            <a:extLst>
              <a:ext uri="{FF2B5EF4-FFF2-40B4-BE49-F238E27FC236}">
                <a16:creationId xmlns:a16="http://schemas.microsoft.com/office/drawing/2014/main" id="{5CB0436D-B560-4612-B671-D18D172EE624}"/>
              </a:ext>
            </a:extLst>
          </p:cNvPr>
          <p:cNvPicPr>
            <a:picLocks noChangeAspect="1"/>
          </p:cNvPicPr>
          <p:nvPr/>
        </p:nvPicPr>
        <p:blipFill rotWithShape="1">
          <a:blip r:embed="rId3"/>
          <a:srcRect l="21905" r="21905"/>
          <a:stretch/>
        </p:blipFill>
        <p:spPr bwMode="auto">
          <a:xfrm>
            <a:off x="-1871863" y="3694035"/>
            <a:ext cx="2648131" cy="2648131"/>
          </a:xfrm>
          <a:prstGeom prst="diamond">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10" name="Image 9">
            <a:extLst>
              <a:ext uri="{FF2B5EF4-FFF2-40B4-BE49-F238E27FC236}">
                <a16:creationId xmlns:a16="http://schemas.microsoft.com/office/drawing/2014/main" id="{F11C778C-4BFF-450C-A058-215003C546C4}"/>
              </a:ext>
            </a:extLst>
          </p:cNvPr>
          <p:cNvPicPr>
            <a:picLocks noChangeAspect="1"/>
          </p:cNvPicPr>
          <p:nvPr/>
        </p:nvPicPr>
        <p:blipFill rotWithShape="1">
          <a:blip r:embed="rId4"/>
          <a:srcRect l="21875" r="21875"/>
          <a:stretch/>
        </p:blipFill>
        <p:spPr bwMode="auto">
          <a:xfrm>
            <a:off x="-2001790" y="670663"/>
            <a:ext cx="2648131" cy="2648131"/>
          </a:xfrm>
          <a:prstGeom prst="diamond">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ADA1CB31-EB8A-46DF-9C28-7A48F2D0C588}"/>
              </a:ext>
            </a:extLst>
          </p:cNvPr>
          <p:cNvSpPr/>
          <p:nvPr/>
        </p:nvSpPr>
        <p:spPr>
          <a:xfrm rot="18903175">
            <a:off x="-43199" y="5548246"/>
            <a:ext cx="2194410" cy="23363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866" name="Picture 2">
            <a:extLst>
              <a:ext uri="{FF2B5EF4-FFF2-40B4-BE49-F238E27FC236}">
                <a16:creationId xmlns:a16="http://schemas.microsoft.com/office/drawing/2014/main" id="{D36C3472-1421-4833-8448-3E5E73650BF3}"/>
              </a:ext>
            </a:extLst>
          </p:cNvPr>
          <p:cNvPicPr>
            <a:picLocks noChangeAspect="1" noChangeArrowheads="1"/>
          </p:cNvPicPr>
          <p:nvPr/>
        </p:nvPicPr>
        <p:blipFill rotWithShape="1">
          <a:blip r:embed="rId5"/>
          <a:srcRect l="18750" r="18750"/>
          <a:stretch/>
        </p:blipFill>
        <p:spPr bwMode="auto">
          <a:xfrm>
            <a:off x="-438200" y="2141314"/>
            <a:ext cx="2727932" cy="2727932"/>
          </a:xfrm>
          <a:prstGeom prst="diamond">
            <a:avLst/>
          </a:prstGeom>
          <a:noFill/>
          <a:extLst>
            <a:ext uri="{909E8E84-426E-40DD-AFC4-6F175D3DCCD1}">
              <a14:hiddenFill xmlns:a14="http://schemas.microsoft.com/office/drawing/2010/main">
                <a:solidFill>
                  <a:srgbClr val="FFFFFF"/>
                </a:solidFill>
              </a14:hiddenFill>
            </a:ext>
          </a:extLst>
        </p:spPr>
      </p:pic>
      <p:pic>
        <p:nvPicPr>
          <p:cNvPr id="36868" name="Picture 4">
            <a:extLst>
              <a:ext uri="{FF2B5EF4-FFF2-40B4-BE49-F238E27FC236}">
                <a16:creationId xmlns:a16="http://schemas.microsoft.com/office/drawing/2014/main" id="{46B897F3-BF1C-42BC-926E-BC5D6C6D055B}"/>
              </a:ext>
            </a:extLst>
          </p:cNvPr>
          <p:cNvPicPr>
            <a:picLocks noChangeAspect="1" noChangeArrowheads="1"/>
          </p:cNvPicPr>
          <p:nvPr/>
        </p:nvPicPr>
        <p:blipFill rotWithShape="1">
          <a:blip r:embed="rId6"/>
          <a:srcRect l="21875" r="21875"/>
          <a:stretch/>
        </p:blipFill>
        <p:spPr bwMode="auto">
          <a:xfrm>
            <a:off x="-463213" y="-1025796"/>
            <a:ext cx="2741685" cy="2741685"/>
          </a:xfrm>
          <a:prstGeom prst="diamond">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F0BA6B2-EA0D-48B0-8D69-41BFD5F66F90}"/>
              </a:ext>
            </a:extLst>
          </p:cNvPr>
          <p:cNvPicPr>
            <a:picLocks noChangeAspect="1" noChangeArrowheads="1"/>
          </p:cNvPicPr>
          <p:nvPr/>
        </p:nvPicPr>
        <p:blipFill rotWithShape="1">
          <a:blip r:embed="rId7"/>
          <a:srcRect l="12500" r="12500"/>
          <a:stretch/>
        </p:blipFill>
        <p:spPr bwMode="auto">
          <a:xfrm>
            <a:off x="1271918" y="3757179"/>
            <a:ext cx="2648131" cy="2648131"/>
          </a:xfrm>
          <a:prstGeom prst="diamond">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2">
            <a:hlinkClick r:id="" action="ppaction://noaction" highlightClick="1"/>
            <a:extLst>
              <a:ext uri="{FF2B5EF4-FFF2-40B4-BE49-F238E27FC236}">
                <a16:creationId xmlns:a16="http://schemas.microsoft.com/office/drawing/2014/main" id="{40667E0A-50FE-49A3-93CF-2B2CAEFAD374}"/>
              </a:ext>
            </a:extLst>
          </p:cNvPr>
          <p:cNvPicPr>
            <a:picLocks noChangeAspect="1" noChangeArrowheads="1"/>
          </p:cNvPicPr>
          <p:nvPr/>
        </p:nvPicPr>
        <p:blipFill rotWithShape="1">
          <a:blip r:embed="rId8"/>
          <a:srcRect l="21875" r="21875"/>
          <a:stretch/>
        </p:blipFill>
        <p:spPr bwMode="auto">
          <a:xfrm>
            <a:off x="1176506" y="640342"/>
            <a:ext cx="2648131" cy="2648131"/>
          </a:xfrm>
          <a:prstGeom prst="diamond">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300000D-8552-4AE8-9A16-9F009FE0E70B}"/>
              </a:ext>
            </a:extLst>
          </p:cNvPr>
          <p:cNvSpPr/>
          <p:nvPr/>
        </p:nvSpPr>
        <p:spPr>
          <a:xfrm rot="18903175">
            <a:off x="-144613" y="2336837"/>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2925E876-86A6-4A42-9997-F86910FE04AC}"/>
              </a:ext>
            </a:extLst>
          </p:cNvPr>
          <p:cNvSpPr/>
          <p:nvPr/>
        </p:nvSpPr>
        <p:spPr>
          <a:xfrm rot="18903175">
            <a:off x="1498778" y="3991414"/>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7E4F6CA2-A826-4522-A9CE-1D43136C41A3}"/>
              </a:ext>
            </a:extLst>
          </p:cNvPr>
          <p:cNvSpPr/>
          <p:nvPr/>
        </p:nvSpPr>
        <p:spPr>
          <a:xfrm rot="18903175">
            <a:off x="-243910" y="-871564"/>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EC375639-C827-4373-87F7-68B76062B7C8}"/>
              </a:ext>
            </a:extLst>
          </p:cNvPr>
          <p:cNvSpPr/>
          <p:nvPr/>
        </p:nvSpPr>
        <p:spPr>
          <a:xfrm rot="18903175">
            <a:off x="1413234" y="785606"/>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4" name="ZoneTexte 113">
            <a:extLst>
              <a:ext uri="{FF2B5EF4-FFF2-40B4-BE49-F238E27FC236}">
                <a16:creationId xmlns:a16="http://schemas.microsoft.com/office/drawing/2014/main" id="{09485FC3-C4A1-43E7-874A-3FB8805A5CB0}"/>
              </a:ext>
            </a:extLst>
          </p:cNvPr>
          <p:cNvSpPr txBox="1"/>
          <p:nvPr/>
        </p:nvSpPr>
        <p:spPr>
          <a:xfrm>
            <a:off x="2316769" y="1671750"/>
            <a:ext cx="7176052" cy="938719"/>
          </a:xfrm>
          <a:prstGeom prst="rect">
            <a:avLst/>
          </a:prstGeom>
          <a:noFill/>
        </p:spPr>
        <p:txBody>
          <a:bodyPr wrap="square" rtlCol="0">
            <a:spAutoFit/>
          </a:bodyPr>
          <a:lstStyle/>
          <a:p>
            <a:pPr algn="ctr"/>
            <a:r>
              <a:rPr lang="fr-FR" sz="5500">
                <a:solidFill>
                  <a:schemeClr val="bg1"/>
                </a:solidFill>
              </a:rPr>
              <a:t>Sommaire</a:t>
            </a:r>
          </a:p>
        </p:txBody>
      </p:sp>
      <p:sp>
        <p:nvSpPr>
          <p:cNvPr id="115" name="Rectangle : coins arrondis 114">
            <a:extLst>
              <a:ext uri="{FF2B5EF4-FFF2-40B4-BE49-F238E27FC236}">
                <a16:creationId xmlns:a16="http://schemas.microsoft.com/office/drawing/2014/main" id="{713E2312-638D-4234-AAEA-82624B34FF3E}"/>
              </a:ext>
            </a:extLst>
          </p:cNvPr>
          <p:cNvSpPr/>
          <p:nvPr/>
        </p:nvSpPr>
        <p:spPr>
          <a:xfrm>
            <a:off x="4669839" y="-209384"/>
            <a:ext cx="8390178" cy="168965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9" name="Picture 12" descr="Afficher l’image source">
            <a:extLst>
              <a:ext uri="{FF2B5EF4-FFF2-40B4-BE49-F238E27FC236}">
                <a16:creationId xmlns:a16="http://schemas.microsoft.com/office/drawing/2014/main" id="{DCEE4812-9374-4FBE-8BA0-7D2B70282ED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6666" t="1" b="1020"/>
          <a:stretch/>
        </p:blipFill>
        <p:spPr bwMode="auto">
          <a:xfrm>
            <a:off x="4890963" y="155167"/>
            <a:ext cx="1981200" cy="8428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71B958-D156-4C6A-9DE3-79448E0946F7}"/>
              </a:ext>
            </a:extLst>
          </p:cNvPr>
          <p:cNvSpPr/>
          <p:nvPr/>
        </p:nvSpPr>
        <p:spPr>
          <a:xfrm>
            <a:off x="-395130" y="-1105404"/>
            <a:ext cx="13551208" cy="102579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c</a:t>
            </a:r>
          </a:p>
        </p:txBody>
      </p:sp>
      <p:sp>
        <p:nvSpPr>
          <p:cNvPr id="23" name="Rectangle 22">
            <a:extLst>
              <a:ext uri="{FF2B5EF4-FFF2-40B4-BE49-F238E27FC236}">
                <a16:creationId xmlns:a16="http://schemas.microsoft.com/office/drawing/2014/main" id="{5A3AA517-83A9-4A86-B1E3-B78190014A32}"/>
              </a:ext>
            </a:extLst>
          </p:cNvPr>
          <p:cNvSpPr/>
          <p:nvPr/>
        </p:nvSpPr>
        <p:spPr>
          <a:xfrm rot="5400000">
            <a:off x="8395910" y="1849783"/>
            <a:ext cx="8980942" cy="124053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A2044CD9-752D-4296-BE52-CBB356C7DD90}"/>
              </a:ext>
            </a:extLst>
          </p:cNvPr>
          <p:cNvSpPr/>
          <p:nvPr/>
        </p:nvSpPr>
        <p:spPr>
          <a:xfrm rot="5400000">
            <a:off x="-5703202" y="2484943"/>
            <a:ext cx="8980942" cy="2194781"/>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010E2962-5F79-429A-86C6-B91CF889BCF9}"/>
              </a:ext>
            </a:extLst>
          </p:cNvPr>
          <p:cNvSpPr/>
          <p:nvPr/>
        </p:nvSpPr>
        <p:spPr>
          <a:xfrm rot="5400000">
            <a:off x="8548310" y="2002183"/>
            <a:ext cx="8980942" cy="124053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droite 7">
            <a:extLst>
              <a:ext uri="{FF2B5EF4-FFF2-40B4-BE49-F238E27FC236}">
                <a16:creationId xmlns:a16="http://schemas.microsoft.com/office/drawing/2014/main" id="{0486A1BC-8CE2-4FF6-B3C1-B836010461A1}"/>
              </a:ext>
            </a:extLst>
          </p:cNvPr>
          <p:cNvSpPr/>
          <p:nvPr/>
        </p:nvSpPr>
        <p:spPr>
          <a:xfrm>
            <a:off x="4472607" y="2990572"/>
            <a:ext cx="743918" cy="603778"/>
          </a:xfrm>
          <a:prstGeom prst="rightArrow">
            <a:avLst/>
          </a:prstGeom>
          <a:solidFill>
            <a:srgbClr val="FFC000"/>
          </a:solidFill>
          <a:ln>
            <a:solidFill>
              <a:srgbClr val="202B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Flèche : droite 38">
            <a:extLst>
              <a:ext uri="{FF2B5EF4-FFF2-40B4-BE49-F238E27FC236}">
                <a16:creationId xmlns:a16="http://schemas.microsoft.com/office/drawing/2014/main" id="{86BE5AA9-6DB5-424B-82D2-7E2CDFB14ECC}"/>
              </a:ext>
            </a:extLst>
          </p:cNvPr>
          <p:cNvSpPr/>
          <p:nvPr/>
        </p:nvSpPr>
        <p:spPr>
          <a:xfrm>
            <a:off x="4472607" y="4963578"/>
            <a:ext cx="743918" cy="603778"/>
          </a:xfrm>
          <a:prstGeom prst="rightArrow">
            <a:avLst/>
          </a:prstGeom>
          <a:solidFill>
            <a:srgbClr val="FFC000"/>
          </a:solidFill>
          <a:ln>
            <a:solidFill>
              <a:srgbClr val="202B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Flèche : droite 39">
            <a:extLst>
              <a:ext uri="{FF2B5EF4-FFF2-40B4-BE49-F238E27FC236}">
                <a16:creationId xmlns:a16="http://schemas.microsoft.com/office/drawing/2014/main" id="{AA309789-0C08-4280-8DB0-BA82B49E3CE5}"/>
              </a:ext>
            </a:extLst>
          </p:cNvPr>
          <p:cNvSpPr/>
          <p:nvPr/>
        </p:nvSpPr>
        <p:spPr>
          <a:xfrm>
            <a:off x="4467668" y="3977075"/>
            <a:ext cx="743918" cy="603778"/>
          </a:xfrm>
          <a:prstGeom prst="rightArrow">
            <a:avLst/>
          </a:prstGeom>
          <a:solidFill>
            <a:srgbClr val="FFC000"/>
          </a:solidFill>
          <a:ln>
            <a:solidFill>
              <a:srgbClr val="202B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ZoneTexte 41">
            <a:extLst>
              <a:ext uri="{FF2B5EF4-FFF2-40B4-BE49-F238E27FC236}">
                <a16:creationId xmlns:a16="http://schemas.microsoft.com/office/drawing/2014/main" id="{763F7945-D37C-4021-B2DE-5C398D70BDD3}"/>
              </a:ext>
            </a:extLst>
          </p:cNvPr>
          <p:cNvSpPr txBox="1"/>
          <p:nvPr/>
        </p:nvSpPr>
        <p:spPr>
          <a:xfrm>
            <a:off x="5582968" y="5029344"/>
            <a:ext cx="6838130" cy="477054"/>
          </a:xfrm>
          <a:prstGeom prst="rect">
            <a:avLst/>
          </a:prstGeom>
          <a:noFill/>
        </p:spPr>
        <p:txBody>
          <a:bodyPr wrap="square" lIns="91440" tIns="45720" rIns="91440" bIns="45720" anchor="t">
            <a:spAutoFit/>
          </a:bodyPr>
          <a:lstStyle/>
          <a:p>
            <a:r>
              <a:rPr lang="fr-FR" sz="2500">
                <a:solidFill>
                  <a:schemeClr val="bg1"/>
                </a:solidFill>
              </a:rPr>
              <a:t>PARTIE III : Optimisation multi-objectifs</a:t>
            </a:r>
          </a:p>
        </p:txBody>
      </p:sp>
      <p:sp>
        <p:nvSpPr>
          <p:cNvPr id="46" name="ZoneTexte 45">
            <a:extLst>
              <a:ext uri="{FF2B5EF4-FFF2-40B4-BE49-F238E27FC236}">
                <a16:creationId xmlns:a16="http://schemas.microsoft.com/office/drawing/2014/main" id="{561ECD1C-361D-481E-95CE-B5B226388761}"/>
              </a:ext>
            </a:extLst>
          </p:cNvPr>
          <p:cNvSpPr txBox="1"/>
          <p:nvPr/>
        </p:nvSpPr>
        <p:spPr>
          <a:xfrm>
            <a:off x="5581237" y="3051016"/>
            <a:ext cx="6838130" cy="477054"/>
          </a:xfrm>
          <a:prstGeom prst="rect">
            <a:avLst/>
          </a:prstGeom>
          <a:noFill/>
        </p:spPr>
        <p:txBody>
          <a:bodyPr wrap="square" lIns="91440" tIns="45720" rIns="91440" bIns="45720" anchor="t">
            <a:spAutoFit/>
          </a:bodyPr>
          <a:lstStyle/>
          <a:p>
            <a:r>
              <a:rPr lang="fr-FR" sz="2500">
                <a:solidFill>
                  <a:schemeClr val="bg1"/>
                </a:solidFill>
              </a:rPr>
              <a:t>PARTIE I : Structuration du jeu de données</a:t>
            </a:r>
          </a:p>
        </p:txBody>
      </p:sp>
      <p:sp>
        <p:nvSpPr>
          <p:cNvPr id="47" name="ZoneTexte 46">
            <a:extLst>
              <a:ext uri="{FF2B5EF4-FFF2-40B4-BE49-F238E27FC236}">
                <a16:creationId xmlns:a16="http://schemas.microsoft.com/office/drawing/2014/main" id="{A496FF88-3488-457A-AA1E-71BE25FC2AEF}"/>
              </a:ext>
            </a:extLst>
          </p:cNvPr>
          <p:cNvSpPr txBox="1"/>
          <p:nvPr/>
        </p:nvSpPr>
        <p:spPr>
          <a:xfrm>
            <a:off x="5599011" y="4041566"/>
            <a:ext cx="6838130" cy="477054"/>
          </a:xfrm>
          <a:prstGeom prst="rect">
            <a:avLst/>
          </a:prstGeom>
          <a:noFill/>
        </p:spPr>
        <p:txBody>
          <a:bodyPr wrap="square" lIns="91440" tIns="45720" rIns="91440" bIns="45720" anchor="t">
            <a:spAutoFit/>
          </a:bodyPr>
          <a:lstStyle/>
          <a:p>
            <a:r>
              <a:rPr lang="fr-FR" sz="2500">
                <a:solidFill>
                  <a:schemeClr val="bg1"/>
                </a:solidFill>
              </a:rPr>
              <a:t>PARTIE II : Modélisation des débits</a:t>
            </a:r>
            <a:endParaRPr lang="fr-FR">
              <a:solidFill>
                <a:schemeClr val="bg1"/>
              </a:solidFill>
            </a:endParaRPr>
          </a:p>
        </p:txBody>
      </p:sp>
      <p:pic>
        <p:nvPicPr>
          <p:cNvPr id="11" name="Picture 2" descr="Altho — Wikipédia">
            <a:extLst>
              <a:ext uri="{FF2B5EF4-FFF2-40B4-BE49-F238E27FC236}">
                <a16:creationId xmlns:a16="http://schemas.microsoft.com/office/drawing/2014/main" id="{C3F3A148-E5DF-D6C6-969A-A4943105B6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0" y="121234"/>
            <a:ext cx="1981200" cy="10158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Brets | Saint-Gérand">
            <a:extLst>
              <a:ext uri="{FF2B5EF4-FFF2-40B4-BE49-F238E27FC236}">
                <a16:creationId xmlns:a16="http://schemas.microsoft.com/office/drawing/2014/main" id="{9AC42C7E-45B3-6140-BC57-C908C06A52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46812" y="-96039"/>
            <a:ext cx="1468123" cy="14681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D7F5B2D5-56A7-91E5-43E4-C52889F1ACB0}"/>
              </a:ext>
            </a:extLst>
          </p:cNvPr>
          <p:cNvPicPr>
            <a:picLocks noChangeAspect="1" noChangeArrowheads="1"/>
          </p:cNvPicPr>
          <p:nvPr/>
        </p:nvPicPr>
        <p:blipFill rotWithShape="1">
          <a:blip r:embed="rId12"/>
          <a:srcRect l="28418" t="-1119" r="6364" b="1119"/>
          <a:stretch/>
        </p:blipFill>
        <p:spPr bwMode="auto">
          <a:xfrm>
            <a:off x="-299973" y="5321923"/>
            <a:ext cx="2648132" cy="2648132"/>
          </a:xfrm>
          <a:prstGeom prst="diamond">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A8B6232F-E3E2-49F0-8C49-18C1546082DF}"/>
              </a:ext>
            </a:extLst>
          </p:cNvPr>
          <p:cNvSpPr/>
          <p:nvPr/>
        </p:nvSpPr>
        <p:spPr>
          <a:xfrm>
            <a:off x="-299973" y="6899909"/>
            <a:ext cx="13551208" cy="102579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c</a:t>
            </a:r>
          </a:p>
        </p:txBody>
      </p:sp>
    </p:spTree>
    <p:extLst>
      <p:ext uri="{BB962C8B-B14F-4D97-AF65-F5344CB8AC3E}">
        <p14:creationId xmlns:p14="http://schemas.microsoft.com/office/powerpoint/2010/main" val="23481725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CC7A194-3352-0274-876E-0CC602071496}"/>
            </a:ext>
          </a:extLst>
        </p:cNvPr>
        <p:cNvGrpSpPr/>
        <p:nvPr/>
      </p:nvGrpSpPr>
      <p:grpSpPr>
        <a:xfrm>
          <a:off x="0" y="0"/>
          <a:ext cx="0" cy="0"/>
          <a:chOff x="0" y="0"/>
          <a:chExt cx="0" cy="0"/>
        </a:xfrm>
      </p:grpSpPr>
      <p:pic>
        <p:nvPicPr>
          <p:cNvPr id="18" name="Picture 17" descr="Random Forest Classification. Random forest is most popular machine… | by  Sunny Kumar | Medium">
            <a:extLst>
              <a:ext uri="{FF2B5EF4-FFF2-40B4-BE49-F238E27FC236}">
                <a16:creationId xmlns:a16="http://schemas.microsoft.com/office/drawing/2014/main" id="{D730920E-6F95-1A29-724D-36712F39EF55}"/>
              </a:ext>
            </a:extLst>
          </p:cNvPr>
          <p:cNvPicPr>
            <a:picLocks noChangeAspect="1"/>
          </p:cNvPicPr>
          <p:nvPr/>
        </p:nvPicPr>
        <p:blipFill>
          <a:blip r:embed="rId3"/>
          <a:stretch>
            <a:fillRect/>
          </a:stretch>
        </p:blipFill>
        <p:spPr>
          <a:xfrm>
            <a:off x="6792686" y="175460"/>
            <a:ext cx="3426030" cy="3894507"/>
          </a:xfrm>
          <a:prstGeom prst="rect">
            <a:avLst/>
          </a:prstGeom>
        </p:spPr>
      </p:pic>
      <p:sp>
        <p:nvSpPr>
          <p:cNvPr id="13" name="Espace réservé du numéro de diapositive 2">
            <a:extLst>
              <a:ext uri="{FF2B5EF4-FFF2-40B4-BE49-F238E27FC236}">
                <a16:creationId xmlns:a16="http://schemas.microsoft.com/office/drawing/2014/main" id="{1B5B2CF9-32C3-0C7E-C538-695E34AD1CE5}"/>
              </a:ext>
            </a:extLst>
          </p:cNvPr>
          <p:cNvSpPr>
            <a:spLocks noGrp="1"/>
          </p:cNvSpPr>
          <p:nvPr>
            <p:ph type="sldNum" sz="quarter" idx="12"/>
          </p:nvPr>
        </p:nvSpPr>
        <p:spPr>
          <a:xfrm>
            <a:off x="11715750" y="6470649"/>
            <a:ext cx="476250" cy="384175"/>
          </a:xfrm>
        </p:spPr>
        <p:txBody>
          <a:bodyPr/>
          <a:lstStyle/>
          <a:p>
            <a:fld id="{21D9F5FE-0FED-4652-B94E-2573D89FB861}" type="slidenum">
              <a:rPr lang="fr-FR" smtClean="0">
                <a:solidFill>
                  <a:schemeClr val="bg1"/>
                </a:solidFill>
              </a:rPr>
              <a:t>60</a:t>
            </a:fld>
            <a:endParaRPr lang="fr-FR">
              <a:solidFill>
                <a:schemeClr val="bg1"/>
              </a:solidFill>
            </a:endParaRPr>
          </a:p>
        </p:txBody>
      </p:sp>
      <p:pic>
        <p:nvPicPr>
          <p:cNvPr id="6146" name="Picture 2" descr="Premiers pas en Machine Learning avec R. Volume 4 : random forest - ThinkR  - Certification &amp; Formation langage R">
            <a:extLst>
              <a:ext uri="{FF2B5EF4-FFF2-40B4-BE49-F238E27FC236}">
                <a16:creationId xmlns:a16="http://schemas.microsoft.com/office/drawing/2014/main" id="{6D2F1853-1954-1836-CECB-B25F1DD101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1916" y="3583683"/>
            <a:ext cx="3813878" cy="190693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T'S EASY JUST USE RANDOM FOREST - Ancient Aliens - Crazy History Channel  Guy Meme Generator">
            <a:extLst>
              <a:ext uri="{FF2B5EF4-FFF2-40B4-BE49-F238E27FC236}">
                <a16:creationId xmlns:a16="http://schemas.microsoft.com/office/drawing/2014/main" id="{234748C1-0FBA-6A35-862A-4E09A1E5D5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5600" y="-131423"/>
            <a:ext cx="2705616" cy="19300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The Quest for Optimal Decision Trees: Unveiling the Power of ID3, C4.5,  CART, and Random Forest Algorithms” | by Yaswanth Adari | Medium">
            <a:extLst>
              <a:ext uri="{FF2B5EF4-FFF2-40B4-BE49-F238E27FC236}">
                <a16:creationId xmlns:a16="http://schemas.microsoft.com/office/drawing/2014/main" id="{D2E01CC1-BD2C-E881-8989-F02670DA0BCF}"/>
              </a:ext>
            </a:extLst>
          </p:cNvPr>
          <p:cNvPicPr>
            <a:picLocks noChangeAspect="1"/>
          </p:cNvPicPr>
          <p:nvPr/>
        </p:nvPicPr>
        <p:blipFill>
          <a:blip r:embed="rId6"/>
          <a:stretch>
            <a:fillRect/>
          </a:stretch>
        </p:blipFill>
        <p:spPr>
          <a:xfrm>
            <a:off x="4581897" y="1851216"/>
            <a:ext cx="2743199" cy="2589272"/>
          </a:xfrm>
          <a:prstGeom prst="rect">
            <a:avLst/>
          </a:prstGeom>
        </p:spPr>
      </p:pic>
      <p:pic>
        <p:nvPicPr>
          <p:cNvPr id="15" name="Picture 14" descr="Decision Trees and Random Forests. | by Akshat Thakur | Medium">
            <a:extLst>
              <a:ext uri="{FF2B5EF4-FFF2-40B4-BE49-F238E27FC236}">
                <a16:creationId xmlns:a16="http://schemas.microsoft.com/office/drawing/2014/main" id="{3D8D8441-D720-8CBA-8AAE-F205B8EB318D}"/>
              </a:ext>
            </a:extLst>
          </p:cNvPr>
          <p:cNvPicPr>
            <a:picLocks noChangeAspect="1"/>
          </p:cNvPicPr>
          <p:nvPr/>
        </p:nvPicPr>
        <p:blipFill>
          <a:blip r:embed="rId7"/>
          <a:stretch>
            <a:fillRect/>
          </a:stretch>
        </p:blipFill>
        <p:spPr>
          <a:xfrm>
            <a:off x="147986" y="-59378"/>
            <a:ext cx="4138550" cy="3548119"/>
          </a:xfrm>
          <a:prstGeom prst="rect">
            <a:avLst/>
          </a:prstGeom>
        </p:spPr>
      </p:pic>
      <p:pic>
        <p:nvPicPr>
          <p:cNvPr id="6150" name="Picture 6" descr="Expanding Brain Meme - Imgflip">
            <a:extLst>
              <a:ext uri="{FF2B5EF4-FFF2-40B4-BE49-F238E27FC236}">
                <a16:creationId xmlns:a16="http://schemas.microsoft.com/office/drawing/2014/main" id="{127664B8-922E-65FE-BE47-37462EF453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46487" y="2366"/>
            <a:ext cx="2441641" cy="34231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Geen fotobeskrywing beskikbaar nie.">
            <a:extLst>
              <a:ext uri="{FF2B5EF4-FFF2-40B4-BE49-F238E27FC236}">
                <a16:creationId xmlns:a16="http://schemas.microsoft.com/office/drawing/2014/main" id="{868108A2-189F-3DD9-CCA2-B8E0AF28B479}"/>
              </a:ext>
            </a:extLst>
          </p:cNvPr>
          <p:cNvPicPr>
            <a:picLocks noChangeAspect="1"/>
          </p:cNvPicPr>
          <p:nvPr/>
        </p:nvPicPr>
        <p:blipFill>
          <a:blip r:embed="rId9"/>
          <a:stretch>
            <a:fillRect/>
          </a:stretch>
        </p:blipFill>
        <p:spPr>
          <a:xfrm>
            <a:off x="152400" y="3580648"/>
            <a:ext cx="3238005" cy="3209821"/>
          </a:xfrm>
          <a:prstGeom prst="rect">
            <a:avLst/>
          </a:prstGeom>
        </p:spPr>
      </p:pic>
      <p:pic>
        <p:nvPicPr>
          <p:cNvPr id="3" name="Picture 2">
            <a:extLst>
              <a:ext uri="{FF2B5EF4-FFF2-40B4-BE49-F238E27FC236}">
                <a16:creationId xmlns:a16="http://schemas.microsoft.com/office/drawing/2014/main" id="{5CAF22B0-1552-16AE-B128-E363BD7D870B}"/>
              </a:ext>
            </a:extLst>
          </p:cNvPr>
          <p:cNvPicPr>
            <a:picLocks noChangeAspect="1"/>
          </p:cNvPicPr>
          <p:nvPr/>
        </p:nvPicPr>
        <p:blipFill>
          <a:blip r:embed="rId10"/>
          <a:stretch>
            <a:fillRect/>
          </a:stretch>
        </p:blipFill>
        <p:spPr>
          <a:xfrm>
            <a:off x="3942608" y="4672742"/>
            <a:ext cx="1882240" cy="2272542"/>
          </a:xfrm>
          <a:prstGeom prst="rect">
            <a:avLst/>
          </a:prstGeom>
        </p:spPr>
      </p:pic>
      <p:pic>
        <p:nvPicPr>
          <p:cNvPr id="8" name="Picture 7" descr="HD NLP">
            <a:extLst>
              <a:ext uri="{FF2B5EF4-FFF2-40B4-BE49-F238E27FC236}">
                <a16:creationId xmlns:a16="http://schemas.microsoft.com/office/drawing/2014/main" id="{BB3C94B5-1256-A73F-1C61-EC5C2A1BA895}"/>
              </a:ext>
            </a:extLst>
          </p:cNvPr>
          <p:cNvPicPr>
            <a:picLocks noChangeAspect="1"/>
          </p:cNvPicPr>
          <p:nvPr/>
        </p:nvPicPr>
        <p:blipFill>
          <a:blip r:embed="rId11"/>
          <a:stretch>
            <a:fillRect/>
          </a:stretch>
        </p:blipFill>
        <p:spPr>
          <a:xfrm>
            <a:off x="6466114" y="4444254"/>
            <a:ext cx="2000993" cy="2472219"/>
          </a:xfrm>
          <a:prstGeom prst="rect">
            <a:avLst/>
          </a:prstGeom>
        </p:spPr>
      </p:pic>
    </p:spTree>
    <p:extLst>
      <p:ext uri="{BB962C8B-B14F-4D97-AF65-F5344CB8AC3E}">
        <p14:creationId xmlns:p14="http://schemas.microsoft.com/office/powerpoint/2010/main" val="1948530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3AE6AC7-3D9D-463E-8566-71D3E389B936}"/>
              </a:ext>
            </a:extLst>
          </p:cNvPr>
          <p:cNvSpPr>
            <a:spLocks noGrp="1"/>
          </p:cNvSpPr>
          <p:nvPr>
            <p:ph type="sldNum" sz="quarter" idx="12"/>
          </p:nvPr>
        </p:nvSpPr>
        <p:spPr>
          <a:xfrm>
            <a:off x="9486900" y="6527799"/>
            <a:ext cx="2743200" cy="365125"/>
          </a:xfrm>
        </p:spPr>
        <p:txBody>
          <a:bodyPr/>
          <a:lstStyle/>
          <a:p>
            <a:fld id="{21D9F5FE-0FED-4652-B94E-2573D89FB861}" type="slidenum">
              <a:rPr lang="fr-FR" smtClean="0">
                <a:solidFill>
                  <a:schemeClr val="bg1"/>
                </a:solidFill>
              </a:rPr>
              <a:t>7</a:t>
            </a:fld>
            <a:endParaRPr lang="fr-FR">
              <a:solidFill>
                <a:schemeClr val="bg1"/>
              </a:solidFill>
            </a:endParaRPr>
          </a:p>
        </p:txBody>
      </p:sp>
      <p:pic>
        <p:nvPicPr>
          <p:cNvPr id="9" name="Image 8">
            <a:extLst>
              <a:ext uri="{FF2B5EF4-FFF2-40B4-BE49-F238E27FC236}">
                <a16:creationId xmlns:a16="http://schemas.microsoft.com/office/drawing/2014/main" id="{5CB0436D-B560-4612-B671-D18D172EE624}"/>
              </a:ext>
            </a:extLst>
          </p:cNvPr>
          <p:cNvPicPr>
            <a:picLocks noChangeAspect="1"/>
          </p:cNvPicPr>
          <p:nvPr/>
        </p:nvPicPr>
        <p:blipFill rotWithShape="1">
          <a:blip r:embed="rId2"/>
          <a:srcRect l="21905" r="21905"/>
          <a:stretch/>
        </p:blipFill>
        <p:spPr bwMode="auto">
          <a:xfrm>
            <a:off x="-1871863" y="3694035"/>
            <a:ext cx="2648131" cy="2648131"/>
          </a:xfrm>
          <a:prstGeom prst="diamond">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10" name="Image 9">
            <a:extLst>
              <a:ext uri="{FF2B5EF4-FFF2-40B4-BE49-F238E27FC236}">
                <a16:creationId xmlns:a16="http://schemas.microsoft.com/office/drawing/2014/main" id="{F11C778C-4BFF-450C-A058-215003C546C4}"/>
              </a:ext>
            </a:extLst>
          </p:cNvPr>
          <p:cNvPicPr>
            <a:picLocks noChangeAspect="1"/>
          </p:cNvPicPr>
          <p:nvPr/>
        </p:nvPicPr>
        <p:blipFill rotWithShape="1">
          <a:blip r:embed="rId3"/>
          <a:srcRect l="21875" r="21875"/>
          <a:stretch/>
        </p:blipFill>
        <p:spPr bwMode="auto">
          <a:xfrm>
            <a:off x="-2001790" y="670663"/>
            <a:ext cx="2648131" cy="2648131"/>
          </a:xfrm>
          <a:prstGeom prst="diamond">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ADA1CB31-EB8A-46DF-9C28-7A48F2D0C588}"/>
              </a:ext>
            </a:extLst>
          </p:cNvPr>
          <p:cNvSpPr/>
          <p:nvPr/>
        </p:nvSpPr>
        <p:spPr>
          <a:xfrm rot="18903175">
            <a:off x="-43199" y="5548246"/>
            <a:ext cx="2194410" cy="233631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866" name="Picture 2">
            <a:extLst>
              <a:ext uri="{FF2B5EF4-FFF2-40B4-BE49-F238E27FC236}">
                <a16:creationId xmlns:a16="http://schemas.microsoft.com/office/drawing/2014/main" id="{D36C3472-1421-4833-8448-3E5E73650BF3}"/>
              </a:ext>
            </a:extLst>
          </p:cNvPr>
          <p:cNvPicPr>
            <a:picLocks noChangeAspect="1" noChangeArrowheads="1"/>
          </p:cNvPicPr>
          <p:nvPr/>
        </p:nvPicPr>
        <p:blipFill rotWithShape="1">
          <a:blip r:embed="rId4"/>
          <a:srcRect l="18750" r="18750"/>
          <a:stretch/>
        </p:blipFill>
        <p:spPr bwMode="auto">
          <a:xfrm>
            <a:off x="-438200" y="2141314"/>
            <a:ext cx="2727932" cy="2727932"/>
          </a:xfrm>
          <a:prstGeom prst="diamond">
            <a:avLst/>
          </a:prstGeom>
          <a:noFill/>
          <a:extLst>
            <a:ext uri="{909E8E84-426E-40DD-AFC4-6F175D3DCCD1}">
              <a14:hiddenFill xmlns:a14="http://schemas.microsoft.com/office/drawing/2010/main">
                <a:solidFill>
                  <a:srgbClr val="FFFFFF"/>
                </a:solidFill>
              </a14:hiddenFill>
            </a:ext>
          </a:extLst>
        </p:spPr>
      </p:pic>
      <p:pic>
        <p:nvPicPr>
          <p:cNvPr id="36868" name="Picture 4">
            <a:extLst>
              <a:ext uri="{FF2B5EF4-FFF2-40B4-BE49-F238E27FC236}">
                <a16:creationId xmlns:a16="http://schemas.microsoft.com/office/drawing/2014/main" id="{46B897F3-BF1C-42BC-926E-BC5D6C6D055B}"/>
              </a:ext>
            </a:extLst>
          </p:cNvPr>
          <p:cNvPicPr>
            <a:picLocks noChangeAspect="1" noChangeArrowheads="1"/>
          </p:cNvPicPr>
          <p:nvPr/>
        </p:nvPicPr>
        <p:blipFill rotWithShape="1">
          <a:blip r:embed="rId5"/>
          <a:srcRect l="21875" r="21875"/>
          <a:stretch/>
        </p:blipFill>
        <p:spPr bwMode="auto">
          <a:xfrm>
            <a:off x="-463213" y="-1025796"/>
            <a:ext cx="2741685" cy="2741685"/>
          </a:xfrm>
          <a:prstGeom prst="diamond">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F0BA6B2-EA0D-48B0-8D69-41BFD5F66F90}"/>
              </a:ext>
            </a:extLst>
          </p:cNvPr>
          <p:cNvPicPr>
            <a:picLocks noChangeAspect="1" noChangeArrowheads="1"/>
          </p:cNvPicPr>
          <p:nvPr/>
        </p:nvPicPr>
        <p:blipFill rotWithShape="1">
          <a:blip r:embed="rId6"/>
          <a:srcRect l="12500" r="12500"/>
          <a:stretch/>
        </p:blipFill>
        <p:spPr bwMode="auto">
          <a:xfrm>
            <a:off x="1271918" y="3757179"/>
            <a:ext cx="2648131" cy="2648131"/>
          </a:xfrm>
          <a:prstGeom prst="diamond">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2">
            <a:hlinkClick r:id="" action="ppaction://noaction" highlightClick="1"/>
            <a:extLst>
              <a:ext uri="{FF2B5EF4-FFF2-40B4-BE49-F238E27FC236}">
                <a16:creationId xmlns:a16="http://schemas.microsoft.com/office/drawing/2014/main" id="{40667E0A-50FE-49A3-93CF-2B2CAEFAD374}"/>
              </a:ext>
            </a:extLst>
          </p:cNvPr>
          <p:cNvPicPr>
            <a:picLocks noChangeAspect="1" noChangeArrowheads="1"/>
          </p:cNvPicPr>
          <p:nvPr/>
        </p:nvPicPr>
        <p:blipFill rotWithShape="1">
          <a:blip r:embed="rId7"/>
          <a:srcRect l="21875" r="21875"/>
          <a:stretch/>
        </p:blipFill>
        <p:spPr bwMode="auto">
          <a:xfrm>
            <a:off x="1176506" y="640342"/>
            <a:ext cx="2648131" cy="2648131"/>
          </a:xfrm>
          <a:prstGeom prst="diamond">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300000D-8552-4AE8-9A16-9F009FE0E70B}"/>
              </a:ext>
            </a:extLst>
          </p:cNvPr>
          <p:cNvSpPr/>
          <p:nvPr/>
        </p:nvSpPr>
        <p:spPr>
          <a:xfrm rot="18903175">
            <a:off x="-144613" y="2336837"/>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2925E876-86A6-4A42-9997-F86910FE04AC}"/>
              </a:ext>
            </a:extLst>
          </p:cNvPr>
          <p:cNvSpPr/>
          <p:nvPr/>
        </p:nvSpPr>
        <p:spPr>
          <a:xfrm rot="18903175">
            <a:off x="1498778" y="3991414"/>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7E4F6CA2-A826-4522-A9CE-1D43136C41A3}"/>
              </a:ext>
            </a:extLst>
          </p:cNvPr>
          <p:cNvSpPr/>
          <p:nvPr/>
        </p:nvSpPr>
        <p:spPr>
          <a:xfrm rot="18903175">
            <a:off x="-243910" y="-871564"/>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EC375639-C827-4373-87F7-68B76062B7C8}"/>
              </a:ext>
            </a:extLst>
          </p:cNvPr>
          <p:cNvSpPr/>
          <p:nvPr/>
        </p:nvSpPr>
        <p:spPr>
          <a:xfrm rot="18903175">
            <a:off x="1413234" y="785606"/>
            <a:ext cx="2194410" cy="23391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Rectangle : coins arrondis 114">
            <a:extLst>
              <a:ext uri="{FF2B5EF4-FFF2-40B4-BE49-F238E27FC236}">
                <a16:creationId xmlns:a16="http://schemas.microsoft.com/office/drawing/2014/main" id="{713E2312-638D-4234-AAEA-82624B34FF3E}"/>
              </a:ext>
            </a:extLst>
          </p:cNvPr>
          <p:cNvSpPr/>
          <p:nvPr/>
        </p:nvSpPr>
        <p:spPr>
          <a:xfrm>
            <a:off x="4669839" y="-209384"/>
            <a:ext cx="8390178" cy="168965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9" name="Picture 12" descr="Afficher l’image source">
            <a:extLst>
              <a:ext uri="{FF2B5EF4-FFF2-40B4-BE49-F238E27FC236}">
                <a16:creationId xmlns:a16="http://schemas.microsoft.com/office/drawing/2014/main" id="{DCEE4812-9374-4FBE-8BA0-7D2B70282ED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666" t="1" b="1020"/>
          <a:stretch/>
        </p:blipFill>
        <p:spPr bwMode="auto">
          <a:xfrm>
            <a:off x="4890963" y="155167"/>
            <a:ext cx="1981200" cy="8428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71B958-D156-4C6A-9DE3-79448E0946F7}"/>
              </a:ext>
            </a:extLst>
          </p:cNvPr>
          <p:cNvSpPr/>
          <p:nvPr/>
        </p:nvSpPr>
        <p:spPr>
          <a:xfrm>
            <a:off x="-395130" y="-1105404"/>
            <a:ext cx="13551208" cy="102579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c</a:t>
            </a:r>
          </a:p>
        </p:txBody>
      </p:sp>
      <p:sp>
        <p:nvSpPr>
          <p:cNvPr id="23" name="Rectangle 22">
            <a:extLst>
              <a:ext uri="{FF2B5EF4-FFF2-40B4-BE49-F238E27FC236}">
                <a16:creationId xmlns:a16="http://schemas.microsoft.com/office/drawing/2014/main" id="{5A3AA517-83A9-4A86-B1E3-B78190014A32}"/>
              </a:ext>
            </a:extLst>
          </p:cNvPr>
          <p:cNvSpPr/>
          <p:nvPr/>
        </p:nvSpPr>
        <p:spPr>
          <a:xfrm rot="5400000">
            <a:off x="9310310" y="2764183"/>
            <a:ext cx="7152142" cy="124053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A2044CD9-752D-4296-BE52-CBB356C7DD90}"/>
              </a:ext>
            </a:extLst>
          </p:cNvPr>
          <p:cNvSpPr/>
          <p:nvPr/>
        </p:nvSpPr>
        <p:spPr>
          <a:xfrm rot="5400000">
            <a:off x="-5703202" y="2484943"/>
            <a:ext cx="8980942" cy="2194781"/>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010E2962-5F79-429A-86C6-B91CF889BCF9}"/>
              </a:ext>
            </a:extLst>
          </p:cNvPr>
          <p:cNvSpPr/>
          <p:nvPr/>
        </p:nvSpPr>
        <p:spPr>
          <a:xfrm rot="5400000">
            <a:off x="9462710" y="2916583"/>
            <a:ext cx="7152142" cy="124053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214F3F3B-2255-4B46-96F0-CE38D1DB974B}"/>
              </a:ext>
            </a:extLst>
          </p:cNvPr>
          <p:cNvSpPr txBox="1"/>
          <p:nvPr/>
        </p:nvSpPr>
        <p:spPr>
          <a:xfrm>
            <a:off x="3876723" y="3127463"/>
            <a:ext cx="8217566" cy="1415772"/>
          </a:xfrm>
          <a:prstGeom prst="rect">
            <a:avLst/>
          </a:prstGeom>
          <a:noFill/>
        </p:spPr>
        <p:txBody>
          <a:bodyPr wrap="square" lIns="91440" tIns="45720" rIns="91440" bIns="45720" rtlCol="0" anchor="t">
            <a:spAutoFit/>
          </a:bodyPr>
          <a:lstStyle/>
          <a:p>
            <a:pPr algn="ctr"/>
            <a:r>
              <a:rPr lang="fr-FR" sz="4300">
                <a:solidFill>
                  <a:schemeClr val="bg1"/>
                </a:solidFill>
              </a:rPr>
              <a:t>PARTIE I : Structuration du jeu de données</a:t>
            </a:r>
          </a:p>
        </p:txBody>
      </p:sp>
      <p:pic>
        <p:nvPicPr>
          <p:cNvPr id="8" name="Picture 2" descr="Altho — Wikipédia">
            <a:extLst>
              <a:ext uri="{FF2B5EF4-FFF2-40B4-BE49-F238E27FC236}">
                <a16:creationId xmlns:a16="http://schemas.microsoft.com/office/drawing/2014/main" id="{623B5876-9674-8290-AED0-989426AF53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0" y="121234"/>
            <a:ext cx="1981200" cy="10158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Brets | Saint-Gérand">
            <a:extLst>
              <a:ext uri="{FF2B5EF4-FFF2-40B4-BE49-F238E27FC236}">
                <a16:creationId xmlns:a16="http://schemas.microsoft.com/office/drawing/2014/main" id="{79E973D1-F6FD-820E-01F2-0D7A8507FCA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46812" y="-96039"/>
            <a:ext cx="1468123" cy="146812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094878D6-8D16-E413-087F-8EA127A8B347}"/>
              </a:ext>
            </a:extLst>
          </p:cNvPr>
          <p:cNvPicPr>
            <a:picLocks noChangeAspect="1" noChangeArrowheads="1"/>
          </p:cNvPicPr>
          <p:nvPr/>
        </p:nvPicPr>
        <p:blipFill rotWithShape="1">
          <a:blip r:embed="rId11"/>
          <a:srcRect l="28418" t="-1119" r="6364" b="1119"/>
          <a:stretch/>
        </p:blipFill>
        <p:spPr bwMode="auto">
          <a:xfrm>
            <a:off x="-299973" y="5321923"/>
            <a:ext cx="2648132" cy="2648132"/>
          </a:xfrm>
          <a:prstGeom prst="diamond">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A8B6232F-E3E2-49F0-8C49-18C1546082DF}"/>
              </a:ext>
            </a:extLst>
          </p:cNvPr>
          <p:cNvSpPr/>
          <p:nvPr/>
        </p:nvSpPr>
        <p:spPr>
          <a:xfrm>
            <a:off x="-299973" y="6899909"/>
            <a:ext cx="13551208" cy="102579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c</a:t>
            </a:r>
          </a:p>
        </p:txBody>
      </p:sp>
    </p:spTree>
    <p:extLst>
      <p:ext uri="{BB962C8B-B14F-4D97-AF65-F5344CB8AC3E}">
        <p14:creationId xmlns:p14="http://schemas.microsoft.com/office/powerpoint/2010/main" val="267074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Worker Control Process Potato Chips Baking Stock Vector (Royalty Free)  2287037049 | Shutterstock">
            <a:extLst>
              <a:ext uri="{FF2B5EF4-FFF2-40B4-BE49-F238E27FC236}">
                <a16:creationId xmlns:a16="http://schemas.microsoft.com/office/drawing/2014/main" id="{31BE9998-0C66-6B2C-0BAD-CEBB0FD4CB20}"/>
              </a:ext>
            </a:extLst>
          </p:cNvPr>
          <p:cNvPicPr>
            <a:picLocks noChangeAspect="1"/>
          </p:cNvPicPr>
          <p:nvPr/>
        </p:nvPicPr>
        <p:blipFill rotWithShape="1">
          <a:blip r:embed="rId3"/>
          <a:srcRect r="-750" b="12871"/>
          <a:stretch/>
        </p:blipFill>
        <p:spPr>
          <a:xfrm>
            <a:off x="6467475" y="1473123"/>
            <a:ext cx="2128907" cy="1247410"/>
          </a:xfrm>
          <a:prstGeom prst="rect">
            <a:avLst/>
          </a:prstGeom>
        </p:spPr>
      </p:pic>
      <p:pic>
        <p:nvPicPr>
          <p:cNvPr id="24" name="Picture 23" descr="Premium Vector | Potato chips manufacturing process ripe fresh vegetable  tubers washing on factory conveyor belt vector illustration">
            <a:extLst>
              <a:ext uri="{FF2B5EF4-FFF2-40B4-BE49-F238E27FC236}">
                <a16:creationId xmlns:a16="http://schemas.microsoft.com/office/drawing/2014/main" id="{2E3EBB8B-9929-FA5F-74BB-1C311BD797E6}"/>
              </a:ext>
            </a:extLst>
          </p:cNvPr>
          <p:cNvPicPr>
            <a:picLocks noChangeAspect="1"/>
          </p:cNvPicPr>
          <p:nvPr/>
        </p:nvPicPr>
        <p:blipFill>
          <a:blip r:embed="rId4"/>
          <a:stretch>
            <a:fillRect/>
          </a:stretch>
        </p:blipFill>
        <p:spPr>
          <a:xfrm>
            <a:off x="3419475" y="1362075"/>
            <a:ext cx="2047875" cy="1447800"/>
          </a:xfrm>
          <a:prstGeom prst="rect">
            <a:avLst/>
          </a:prstGeom>
        </p:spPr>
      </p:pic>
      <p:sp>
        <p:nvSpPr>
          <p:cNvPr id="18" name="ZoneTexte 17">
            <a:extLst>
              <a:ext uri="{FF2B5EF4-FFF2-40B4-BE49-F238E27FC236}">
                <a16:creationId xmlns:a16="http://schemas.microsoft.com/office/drawing/2014/main" id="{80E42B5B-D315-4A46-813E-72C61E074F6E}"/>
              </a:ext>
            </a:extLst>
          </p:cNvPr>
          <p:cNvSpPr txBox="1"/>
          <p:nvPr/>
        </p:nvSpPr>
        <p:spPr>
          <a:xfrm>
            <a:off x="0" y="222138"/>
            <a:ext cx="12192000" cy="784830"/>
          </a:xfrm>
          <a:prstGeom prst="rect">
            <a:avLst/>
          </a:prstGeom>
          <a:noFill/>
        </p:spPr>
        <p:txBody>
          <a:bodyPr wrap="square" lIns="91440" tIns="45720" rIns="91440" bIns="45720" rtlCol="0" anchor="t">
            <a:spAutoFit/>
          </a:bodyPr>
          <a:lstStyle/>
          <a:p>
            <a:pPr algn="ctr"/>
            <a:r>
              <a:rPr lang="fr-FR" sz="4500">
                <a:solidFill>
                  <a:schemeClr val="bg1"/>
                </a:solidFill>
                <a:ea typeface="Arial Unicode MS"/>
                <a:cs typeface="Arial Unicode MS"/>
              </a:rPr>
              <a:t>Jeux de données bruts</a:t>
            </a:r>
            <a:endParaRPr lang="fr-FR" sz="4500">
              <a:solidFill>
                <a:schemeClr val="bg1"/>
              </a:solidFill>
              <a:ea typeface="Arial Unicode MS" panose="020B0604020202020204" pitchFamily="34" charset="-128"/>
              <a:cs typeface="Arial Unicode MS" panose="020B0604020202020204" pitchFamily="34" charset="-128"/>
            </a:endParaRPr>
          </a:p>
        </p:txBody>
      </p:sp>
      <p:sp>
        <p:nvSpPr>
          <p:cNvPr id="26" name="Espace réservé du numéro de diapositive 21">
            <a:extLst>
              <a:ext uri="{FF2B5EF4-FFF2-40B4-BE49-F238E27FC236}">
                <a16:creationId xmlns:a16="http://schemas.microsoft.com/office/drawing/2014/main" id="{5A75A1EB-0579-4FEA-B944-6556EC10A533}"/>
              </a:ext>
            </a:extLst>
          </p:cNvPr>
          <p:cNvSpPr txBox="1">
            <a:spLocks/>
          </p:cNvSpPr>
          <p:nvPr/>
        </p:nvSpPr>
        <p:spPr>
          <a:xfrm>
            <a:off x="11744325" y="6556374"/>
            <a:ext cx="485775" cy="346075"/>
          </a:xfrm>
          <a:prstGeom prst="rect">
            <a:avLst/>
          </a:prstGeom>
        </p:spPr>
        <p:txBody>
          <a:bodyPr vert="horz" lIns="91440" tIns="45720" rIns="91440" bIns="45720" rtlCol="0" anchor="ctr"/>
          <a:lstStyle>
            <a:defPPr>
              <a:defRPr lang="fr-FR"/>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D9F5FE-0FED-4652-B94E-2573D89FB861}" type="slidenum">
              <a:rPr lang="fr-FR" dirty="0" smtClean="0"/>
              <a:pPr/>
              <a:t>8</a:t>
            </a:fld>
            <a:endParaRPr lang="fr-FR"/>
          </a:p>
        </p:txBody>
      </p:sp>
      <p:pic>
        <p:nvPicPr>
          <p:cNvPr id="28" name="Picture 2" descr="Altho — Wikipédia">
            <a:extLst>
              <a:ext uri="{FF2B5EF4-FFF2-40B4-BE49-F238E27FC236}">
                <a16:creationId xmlns:a16="http://schemas.microsoft.com/office/drawing/2014/main" id="{63690246-B5CD-6B30-F82B-7CECA1D36A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descr="Dossier ouvert avec un remplissage uni">
            <a:extLst>
              <a:ext uri="{FF2B5EF4-FFF2-40B4-BE49-F238E27FC236}">
                <a16:creationId xmlns:a16="http://schemas.microsoft.com/office/drawing/2014/main" id="{ED285D1F-2DCD-408E-84B2-75C115D296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94457" y="2659790"/>
            <a:ext cx="914400" cy="914400"/>
          </a:xfrm>
          <a:prstGeom prst="rect">
            <a:avLst/>
          </a:prstGeom>
        </p:spPr>
      </p:pic>
      <p:sp>
        <p:nvSpPr>
          <p:cNvPr id="27" name="TextBox 26">
            <a:extLst>
              <a:ext uri="{FF2B5EF4-FFF2-40B4-BE49-F238E27FC236}">
                <a16:creationId xmlns:a16="http://schemas.microsoft.com/office/drawing/2014/main" id="{572F409D-8B38-0F20-4A49-CBF80FA40A7F}"/>
              </a:ext>
            </a:extLst>
          </p:cNvPr>
          <p:cNvSpPr txBox="1"/>
          <p:nvPr/>
        </p:nvSpPr>
        <p:spPr>
          <a:xfrm>
            <a:off x="3264124" y="3533724"/>
            <a:ext cx="220027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t>Consommation_PDT</a:t>
            </a:r>
            <a:endParaRPr lang="en-US" sz="1600">
              <a:cs typeface="Calibri"/>
            </a:endParaRPr>
          </a:p>
        </p:txBody>
      </p:sp>
      <p:pic>
        <p:nvPicPr>
          <p:cNvPr id="29" name="Graphic 28" descr="Dossier ouvert avec un remplissage uni">
            <a:extLst>
              <a:ext uri="{FF2B5EF4-FFF2-40B4-BE49-F238E27FC236}">
                <a16:creationId xmlns:a16="http://schemas.microsoft.com/office/drawing/2014/main" id="{1733846C-3BE2-74FC-7C4B-9D269CA2FA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1970" y="2688365"/>
            <a:ext cx="914400" cy="914400"/>
          </a:xfrm>
          <a:prstGeom prst="rect">
            <a:avLst/>
          </a:prstGeom>
        </p:spPr>
      </p:pic>
      <p:sp>
        <p:nvSpPr>
          <p:cNvPr id="31" name="TextBox 30">
            <a:extLst>
              <a:ext uri="{FF2B5EF4-FFF2-40B4-BE49-F238E27FC236}">
                <a16:creationId xmlns:a16="http://schemas.microsoft.com/office/drawing/2014/main" id="{29F32B72-E6B2-3A4F-9616-3FA20B4A8B85}"/>
              </a:ext>
            </a:extLst>
          </p:cNvPr>
          <p:cNvSpPr txBox="1"/>
          <p:nvPr/>
        </p:nvSpPr>
        <p:spPr>
          <a:xfrm>
            <a:off x="6528621" y="3564124"/>
            <a:ext cx="21336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ea typeface="+mn-lt"/>
                <a:cs typeface="+mn-lt"/>
              </a:rPr>
              <a:t>Indicateurs_Frittage</a:t>
            </a:r>
            <a:endParaRPr lang="en-US" sz="1600">
              <a:cs typeface="Calibri" panose="020F0502020204030204"/>
            </a:endParaRPr>
          </a:p>
        </p:txBody>
      </p:sp>
      <p:pic>
        <p:nvPicPr>
          <p:cNvPr id="32" name="Graphic 31" descr="Dossier ouvert avec un remplissage uni">
            <a:extLst>
              <a:ext uri="{FF2B5EF4-FFF2-40B4-BE49-F238E27FC236}">
                <a16:creationId xmlns:a16="http://schemas.microsoft.com/office/drawing/2014/main" id="{DD3BD0BF-910D-64A4-E4B2-C1DCD67B93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83581" y="2685838"/>
            <a:ext cx="914400" cy="914400"/>
          </a:xfrm>
          <a:prstGeom prst="rect">
            <a:avLst/>
          </a:prstGeom>
        </p:spPr>
      </p:pic>
      <p:sp>
        <p:nvSpPr>
          <p:cNvPr id="34" name="TextBox 33">
            <a:extLst>
              <a:ext uri="{FF2B5EF4-FFF2-40B4-BE49-F238E27FC236}">
                <a16:creationId xmlns:a16="http://schemas.microsoft.com/office/drawing/2014/main" id="{77BDF966-D169-12BB-38D0-2331115ADFD7}"/>
              </a:ext>
            </a:extLst>
          </p:cNvPr>
          <p:cNvSpPr txBox="1"/>
          <p:nvPr/>
        </p:nvSpPr>
        <p:spPr>
          <a:xfrm>
            <a:off x="9574901" y="3537135"/>
            <a:ext cx="21336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ea typeface="+mn-lt"/>
                <a:cs typeface="+mn-lt"/>
              </a:rPr>
              <a:t>Indicateurs_Qualite</a:t>
            </a:r>
            <a:endParaRPr lang="en-US" sz="1600">
              <a:cs typeface="Calibri" panose="020F0502020204030204"/>
            </a:endParaRPr>
          </a:p>
        </p:txBody>
      </p:sp>
      <p:pic>
        <p:nvPicPr>
          <p:cNvPr id="35" name="Graphic 34" descr="Dossier ouvert avec un remplissage uni">
            <a:extLst>
              <a:ext uri="{FF2B5EF4-FFF2-40B4-BE49-F238E27FC236}">
                <a16:creationId xmlns:a16="http://schemas.microsoft.com/office/drawing/2014/main" id="{32E5C161-02F4-39D3-B456-753352C42D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5065" y="2687213"/>
            <a:ext cx="914400" cy="914400"/>
          </a:xfrm>
          <a:prstGeom prst="rect">
            <a:avLst/>
          </a:prstGeom>
        </p:spPr>
      </p:pic>
      <p:sp>
        <p:nvSpPr>
          <p:cNvPr id="37" name="TextBox 36">
            <a:extLst>
              <a:ext uri="{FF2B5EF4-FFF2-40B4-BE49-F238E27FC236}">
                <a16:creationId xmlns:a16="http://schemas.microsoft.com/office/drawing/2014/main" id="{ACF0B148-5751-F9EE-12DE-B7E2EF85CF1B}"/>
              </a:ext>
            </a:extLst>
          </p:cNvPr>
          <p:cNvSpPr txBox="1"/>
          <p:nvPr/>
        </p:nvSpPr>
        <p:spPr>
          <a:xfrm>
            <a:off x="743036" y="3522685"/>
            <a:ext cx="21812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PDT</a:t>
            </a:r>
            <a:endParaRPr lang="en-US" sz="1600">
              <a:cs typeface="Calibri"/>
            </a:endParaRPr>
          </a:p>
        </p:txBody>
      </p:sp>
      <p:sp>
        <p:nvSpPr>
          <p:cNvPr id="5" name="TextBox 4">
            <a:extLst>
              <a:ext uri="{FF2B5EF4-FFF2-40B4-BE49-F238E27FC236}">
                <a16:creationId xmlns:a16="http://schemas.microsoft.com/office/drawing/2014/main" id="{33677F05-E774-EB37-70C2-1D63940802C2}"/>
              </a:ext>
            </a:extLst>
          </p:cNvPr>
          <p:cNvSpPr txBox="1"/>
          <p:nvPr/>
        </p:nvSpPr>
        <p:spPr>
          <a:xfrm>
            <a:off x="6096149" y="4142225"/>
            <a:ext cx="2984472" cy="12721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ts val="2300"/>
              </a:lnSpc>
              <a:buFont typeface="Wingdings" panose="05000000000000000000" pitchFamily="2" charset="2"/>
              <a:buChar char="§"/>
            </a:pPr>
            <a:r>
              <a:rPr lang="en-US" sz="2000" err="1">
                <a:latin typeface="Söhne"/>
                <a:ea typeface="Calibri"/>
                <a:cs typeface="Calibri"/>
              </a:rPr>
              <a:t>Indicateurs</a:t>
            </a:r>
            <a:r>
              <a:rPr lang="en-US" sz="2000">
                <a:latin typeface="Söhne"/>
                <a:ea typeface="Calibri"/>
                <a:cs typeface="Calibri"/>
              </a:rPr>
              <a:t> à </a:t>
            </a:r>
            <a:r>
              <a:rPr lang="en-US" sz="2000" err="1">
                <a:latin typeface="Söhne"/>
                <a:ea typeface="Calibri"/>
                <a:cs typeface="Calibri"/>
              </a:rPr>
              <a:t>différents</a:t>
            </a:r>
            <a:r>
              <a:rPr lang="en-US" sz="2000">
                <a:latin typeface="Söhne"/>
                <a:ea typeface="Calibri"/>
                <a:cs typeface="Calibri"/>
              </a:rPr>
              <a:t> </a:t>
            </a:r>
            <a:r>
              <a:rPr lang="en-US" sz="2000" err="1">
                <a:latin typeface="Söhne"/>
                <a:ea typeface="Calibri"/>
                <a:cs typeface="Calibri"/>
              </a:rPr>
              <a:t>endroits</a:t>
            </a:r>
            <a:r>
              <a:rPr lang="en-US" sz="2000">
                <a:latin typeface="Söhne"/>
                <a:ea typeface="Calibri"/>
                <a:cs typeface="Calibri"/>
              </a:rPr>
              <a:t> de la </a:t>
            </a:r>
            <a:r>
              <a:rPr lang="en-US" sz="2000" err="1">
                <a:latin typeface="Söhne"/>
                <a:ea typeface="Calibri"/>
                <a:cs typeface="Calibri"/>
              </a:rPr>
              <a:t>ligne</a:t>
            </a:r>
            <a:endParaRPr lang="en-US" sz="2000">
              <a:latin typeface="Söhne"/>
              <a:ea typeface="Calibri"/>
              <a:cs typeface="Calibri"/>
            </a:endParaRPr>
          </a:p>
          <a:p>
            <a:pPr marL="342900" indent="-342900">
              <a:lnSpc>
                <a:spcPts val="2300"/>
              </a:lnSpc>
              <a:buFont typeface="Wingdings" panose="05000000000000000000" pitchFamily="2" charset="2"/>
              <a:buChar char="§"/>
            </a:pPr>
            <a:r>
              <a:rPr lang="en-US" sz="2000" err="1">
                <a:latin typeface="Söhne"/>
                <a:ea typeface="Calibri"/>
                <a:cs typeface="Calibri"/>
              </a:rPr>
              <a:t>Mesures</a:t>
            </a:r>
            <a:r>
              <a:rPr lang="en-US" sz="2000">
                <a:latin typeface="Söhne"/>
                <a:ea typeface="Calibri"/>
                <a:cs typeface="Calibri"/>
              </a:rPr>
              <a:t> </a:t>
            </a:r>
            <a:r>
              <a:rPr lang="en-US" sz="2000" err="1">
                <a:latin typeface="Söhne"/>
                <a:ea typeface="Calibri"/>
                <a:cs typeface="Calibri"/>
              </a:rPr>
              <a:t>automatiques</a:t>
            </a:r>
            <a:r>
              <a:rPr lang="en-US" sz="2000">
                <a:latin typeface="Söhne"/>
                <a:ea typeface="Calibri"/>
                <a:cs typeface="Calibri"/>
              </a:rPr>
              <a:t>, </a:t>
            </a:r>
            <a:r>
              <a:rPr lang="en-US" sz="2000" err="1">
                <a:latin typeface="Söhne"/>
                <a:ea typeface="Calibri"/>
                <a:cs typeface="Calibri"/>
              </a:rPr>
              <a:t>toutes</a:t>
            </a:r>
            <a:r>
              <a:rPr lang="en-US" sz="2000">
                <a:latin typeface="Söhne"/>
                <a:ea typeface="Calibri"/>
                <a:cs typeface="Calibri"/>
              </a:rPr>
              <a:t> les 5 minutes</a:t>
            </a:r>
          </a:p>
        </p:txBody>
      </p:sp>
      <p:sp>
        <p:nvSpPr>
          <p:cNvPr id="8" name="TextBox 7">
            <a:extLst>
              <a:ext uri="{FF2B5EF4-FFF2-40B4-BE49-F238E27FC236}">
                <a16:creationId xmlns:a16="http://schemas.microsoft.com/office/drawing/2014/main" id="{201812A9-8E83-F242-4FE0-69EE6FEBB3DB}"/>
              </a:ext>
            </a:extLst>
          </p:cNvPr>
          <p:cNvSpPr txBox="1"/>
          <p:nvPr/>
        </p:nvSpPr>
        <p:spPr>
          <a:xfrm>
            <a:off x="9147296" y="4145928"/>
            <a:ext cx="2978029" cy="9771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ts val="2300"/>
              </a:lnSpc>
              <a:buFont typeface="Wingdings" panose="05000000000000000000" pitchFamily="2" charset="2"/>
              <a:buChar char="§"/>
            </a:pPr>
            <a:r>
              <a:rPr lang="en-US" sz="2000" err="1">
                <a:latin typeface="Söhne"/>
                <a:ea typeface="Calibri"/>
                <a:cs typeface="Calibri"/>
              </a:rPr>
              <a:t>Indicateurs</a:t>
            </a:r>
            <a:r>
              <a:rPr lang="en-US" sz="2000">
                <a:latin typeface="Söhne"/>
                <a:ea typeface="Calibri"/>
                <a:cs typeface="Calibri"/>
              </a:rPr>
              <a:t> </a:t>
            </a:r>
            <a:r>
              <a:rPr lang="en-US" sz="2000" err="1">
                <a:latin typeface="Söhne"/>
                <a:ea typeface="Calibri"/>
                <a:cs typeface="Calibri"/>
              </a:rPr>
              <a:t>qualités</a:t>
            </a:r>
            <a:r>
              <a:rPr lang="en-US" sz="2000">
                <a:latin typeface="Söhne"/>
                <a:ea typeface="Calibri"/>
                <a:cs typeface="Calibri"/>
              </a:rPr>
              <a:t> </a:t>
            </a:r>
          </a:p>
          <a:p>
            <a:pPr marL="342900" indent="-342900">
              <a:lnSpc>
                <a:spcPts val="2300"/>
              </a:lnSpc>
              <a:buFont typeface="Wingdings" panose="05000000000000000000" pitchFamily="2" charset="2"/>
              <a:buChar char="§"/>
            </a:pPr>
            <a:r>
              <a:rPr lang="en-US" sz="2000" err="1">
                <a:latin typeface="Söhne"/>
                <a:ea typeface="Calibri"/>
                <a:cs typeface="Calibri"/>
              </a:rPr>
              <a:t>Mesures</a:t>
            </a:r>
            <a:r>
              <a:rPr lang="en-US" sz="2000">
                <a:latin typeface="Söhne"/>
                <a:ea typeface="Calibri"/>
                <a:cs typeface="Calibri"/>
              </a:rPr>
              <a:t> </a:t>
            </a:r>
            <a:r>
              <a:rPr lang="en-US" sz="2000" err="1">
                <a:latin typeface="Söhne"/>
                <a:ea typeface="Calibri"/>
                <a:cs typeface="Calibri"/>
              </a:rPr>
              <a:t>manuelles</a:t>
            </a:r>
            <a:r>
              <a:rPr lang="en-US" sz="2000">
                <a:latin typeface="Söhne"/>
                <a:ea typeface="Calibri"/>
                <a:cs typeface="Calibri"/>
              </a:rPr>
              <a:t>, </a:t>
            </a:r>
          </a:p>
          <a:p>
            <a:pPr>
              <a:lnSpc>
                <a:spcPts val="2300"/>
              </a:lnSpc>
            </a:pPr>
            <a:r>
              <a:rPr lang="en-US" sz="2000">
                <a:latin typeface="Söhne"/>
                <a:ea typeface="Calibri"/>
                <a:cs typeface="Calibri"/>
              </a:rPr>
              <a:t> à </a:t>
            </a:r>
            <a:r>
              <a:rPr lang="en-US" sz="2000" err="1">
                <a:latin typeface="Söhne"/>
                <a:ea typeface="Calibri"/>
                <a:cs typeface="Calibri"/>
              </a:rPr>
              <a:t>intervalles</a:t>
            </a:r>
            <a:r>
              <a:rPr lang="en-US" sz="2000">
                <a:latin typeface="Söhne"/>
                <a:ea typeface="Calibri"/>
                <a:cs typeface="Calibri"/>
              </a:rPr>
              <a:t> irréguliers</a:t>
            </a:r>
          </a:p>
        </p:txBody>
      </p:sp>
      <p:sp>
        <p:nvSpPr>
          <p:cNvPr id="40" name="TextBox 39">
            <a:extLst>
              <a:ext uri="{FF2B5EF4-FFF2-40B4-BE49-F238E27FC236}">
                <a16:creationId xmlns:a16="http://schemas.microsoft.com/office/drawing/2014/main" id="{736D945C-3B53-1901-87DA-CDFECA554D7C}"/>
              </a:ext>
            </a:extLst>
          </p:cNvPr>
          <p:cNvSpPr txBox="1"/>
          <p:nvPr/>
        </p:nvSpPr>
        <p:spPr>
          <a:xfrm>
            <a:off x="3016426" y="4140301"/>
            <a:ext cx="2861011" cy="15670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ts val="2300"/>
              </a:lnSpc>
              <a:buFont typeface="Wingdings" panose="05000000000000000000" pitchFamily="2" charset="2"/>
              <a:buChar char="§"/>
            </a:pPr>
            <a:r>
              <a:rPr lang="en-US" sz="2000" err="1">
                <a:latin typeface="Söhne"/>
                <a:ea typeface="Calibri"/>
                <a:cs typeface="Calibri"/>
              </a:rPr>
              <a:t>Quantité</a:t>
            </a:r>
            <a:r>
              <a:rPr lang="en-US" sz="2000">
                <a:latin typeface="Söhne"/>
                <a:ea typeface="Calibri"/>
                <a:cs typeface="Calibri"/>
              </a:rPr>
              <a:t> de pomme de terre </a:t>
            </a:r>
            <a:r>
              <a:rPr lang="en-US" sz="2000" err="1">
                <a:latin typeface="Söhne"/>
                <a:ea typeface="Calibri"/>
                <a:cs typeface="Calibri"/>
              </a:rPr>
              <a:t>consommée</a:t>
            </a:r>
            <a:r>
              <a:rPr lang="en-US" sz="2000">
                <a:latin typeface="Söhne"/>
                <a:ea typeface="Calibri"/>
                <a:cs typeface="Calibri"/>
              </a:rPr>
              <a:t> au début de la </a:t>
            </a:r>
            <a:r>
              <a:rPr lang="en-US" sz="2000" err="1">
                <a:latin typeface="Söhne"/>
                <a:ea typeface="Calibri"/>
                <a:cs typeface="Calibri"/>
              </a:rPr>
              <a:t>ligne</a:t>
            </a:r>
            <a:r>
              <a:rPr lang="en-US" sz="2000">
                <a:latin typeface="Söhne"/>
                <a:ea typeface="Calibri"/>
                <a:cs typeface="Calibri"/>
              </a:rPr>
              <a:t> pendant </a:t>
            </a:r>
            <a:r>
              <a:rPr lang="en-US" sz="2000" err="1">
                <a:latin typeface="Söhne"/>
                <a:ea typeface="Calibri"/>
                <a:cs typeface="Calibri"/>
              </a:rPr>
              <a:t>une</a:t>
            </a:r>
            <a:r>
              <a:rPr lang="en-US" sz="2000">
                <a:latin typeface="Söhne"/>
                <a:ea typeface="Calibri"/>
                <a:cs typeface="Calibri"/>
              </a:rPr>
              <a:t> </a:t>
            </a:r>
            <a:r>
              <a:rPr lang="en-US" sz="2000" err="1">
                <a:latin typeface="Söhne"/>
                <a:ea typeface="Calibri"/>
                <a:cs typeface="Calibri"/>
              </a:rPr>
              <a:t>période</a:t>
            </a:r>
            <a:r>
              <a:rPr lang="en-US" sz="2000">
                <a:latin typeface="Söhne"/>
                <a:ea typeface="Calibri"/>
                <a:cs typeface="Calibri"/>
              </a:rPr>
              <a:t> variable</a:t>
            </a:r>
          </a:p>
        </p:txBody>
      </p:sp>
      <p:sp>
        <p:nvSpPr>
          <p:cNvPr id="42" name="TextBox 41">
            <a:extLst>
              <a:ext uri="{FF2B5EF4-FFF2-40B4-BE49-F238E27FC236}">
                <a16:creationId xmlns:a16="http://schemas.microsoft.com/office/drawing/2014/main" id="{3C4750AD-41EA-9E65-0C5E-247ADAAAFA3C}"/>
              </a:ext>
            </a:extLst>
          </p:cNvPr>
          <p:cNvSpPr txBox="1"/>
          <p:nvPr/>
        </p:nvSpPr>
        <p:spPr>
          <a:xfrm>
            <a:off x="458488" y="4097832"/>
            <a:ext cx="2243613" cy="9771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ts val="2300"/>
              </a:lnSpc>
              <a:buFont typeface="Wingdings" panose="05000000000000000000" pitchFamily="2" charset="2"/>
              <a:buChar char="§"/>
            </a:pPr>
            <a:r>
              <a:rPr lang="en-US" sz="2000" err="1">
                <a:latin typeface="Söhne"/>
                <a:ea typeface="Calibri"/>
                <a:cs typeface="Calibri"/>
              </a:rPr>
              <a:t>Informations</a:t>
            </a:r>
            <a:r>
              <a:rPr lang="en-US" sz="2000">
                <a:latin typeface="Söhne"/>
                <a:ea typeface="Calibri"/>
                <a:cs typeface="Calibri"/>
              </a:rPr>
              <a:t> sur les lots de pomme de terre</a:t>
            </a:r>
          </a:p>
        </p:txBody>
      </p:sp>
      <p:pic>
        <p:nvPicPr>
          <p:cNvPr id="2050" name="Picture 2" descr="Un camion - Icônes transport gratuites">
            <a:extLst>
              <a:ext uri="{FF2B5EF4-FFF2-40B4-BE49-F238E27FC236}">
                <a16:creationId xmlns:a16="http://schemas.microsoft.com/office/drawing/2014/main" id="{4EF96A22-AACE-C450-C801-843C84BA37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223" y="1771659"/>
            <a:ext cx="1114425" cy="11144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ips de pommes de terre - Icônes commerce et shopping gratuites">
            <a:extLst>
              <a:ext uri="{FF2B5EF4-FFF2-40B4-BE49-F238E27FC236}">
                <a16:creationId xmlns:a16="http://schemas.microsoft.com/office/drawing/2014/main" id="{530E0E29-D843-7395-58EC-83DC70825F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0598" y="1784005"/>
            <a:ext cx="1047510" cy="104751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droit avec flèche 5">
            <a:extLst>
              <a:ext uri="{FF2B5EF4-FFF2-40B4-BE49-F238E27FC236}">
                <a16:creationId xmlns:a16="http://schemas.microsoft.com/office/drawing/2014/main" id="{537138A5-35B5-CD04-EC5E-C0A2A267A19C}"/>
              </a:ext>
            </a:extLst>
          </p:cNvPr>
          <p:cNvCxnSpPr/>
          <p:nvPr/>
        </p:nvCxnSpPr>
        <p:spPr>
          <a:xfrm flipV="1">
            <a:off x="839869" y="2383960"/>
            <a:ext cx="405093"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eur droit avec flèche 29">
            <a:extLst>
              <a:ext uri="{FF2B5EF4-FFF2-40B4-BE49-F238E27FC236}">
                <a16:creationId xmlns:a16="http://schemas.microsoft.com/office/drawing/2014/main" id="{311AE89B-71B3-7C8F-E4F4-2BC49DE66558}"/>
              </a:ext>
            </a:extLst>
          </p:cNvPr>
          <p:cNvCxnSpPr/>
          <p:nvPr/>
        </p:nvCxnSpPr>
        <p:spPr>
          <a:xfrm flipV="1">
            <a:off x="2507754" y="2383233"/>
            <a:ext cx="9099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eur droit avec flèche 42">
            <a:extLst>
              <a:ext uri="{FF2B5EF4-FFF2-40B4-BE49-F238E27FC236}">
                <a16:creationId xmlns:a16="http://schemas.microsoft.com/office/drawing/2014/main" id="{CC3A04D4-3A58-47D9-2111-34FF09214CC1}"/>
              </a:ext>
            </a:extLst>
          </p:cNvPr>
          <p:cNvCxnSpPr/>
          <p:nvPr/>
        </p:nvCxnSpPr>
        <p:spPr>
          <a:xfrm>
            <a:off x="8872292" y="2367089"/>
            <a:ext cx="8718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54" name="Picture 6" descr="13 400+ Sac Pomme De Terre Photos, taleaux et images libre de droits -  iStock">
            <a:extLst>
              <a:ext uri="{FF2B5EF4-FFF2-40B4-BE49-F238E27FC236}">
                <a16:creationId xmlns:a16="http://schemas.microsoft.com/office/drawing/2014/main" id="{403EC890-3A7C-7337-468E-2BEC1FC472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1689" y="1817953"/>
            <a:ext cx="1047510" cy="102183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68">
            <a:extLst>
              <a:ext uri="{FF2B5EF4-FFF2-40B4-BE49-F238E27FC236}">
                <a16:creationId xmlns:a16="http://schemas.microsoft.com/office/drawing/2014/main" id="{0565F809-E215-552E-5DC3-E49184E9302D}"/>
              </a:ext>
            </a:extLst>
          </p:cNvPr>
          <p:cNvSpPr txBox="1"/>
          <p:nvPr/>
        </p:nvSpPr>
        <p:spPr>
          <a:xfrm>
            <a:off x="7548562" y="3333366"/>
            <a:ext cx="12954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2018 à 2023</a:t>
            </a:r>
            <a:endParaRPr lang="en-US" sz="1400">
              <a:cs typeface="Calibri"/>
            </a:endParaRPr>
          </a:p>
        </p:txBody>
      </p:sp>
      <p:cxnSp>
        <p:nvCxnSpPr>
          <p:cNvPr id="33" name="Connecteur droit avec flèche 42">
            <a:extLst>
              <a:ext uri="{FF2B5EF4-FFF2-40B4-BE49-F238E27FC236}">
                <a16:creationId xmlns:a16="http://schemas.microsoft.com/office/drawing/2014/main" id="{61CD075A-3997-CCEE-E018-EE39300BB79E}"/>
              </a:ext>
            </a:extLst>
          </p:cNvPr>
          <p:cNvCxnSpPr>
            <a:cxnSpLocks/>
          </p:cNvCxnSpPr>
          <p:nvPr/>
        </p:nvCxnSpPr>
        <p:spPr>
          <a:xfrm>
            <a:off x="5614742" y="2309938"/>
            <a:ext cx="986118"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6" name="Groupe 11">
            <a:extLst>
              <a:ext uri="{FF2B5EF4-FFF2-40B4-BE49-F238E27FC236}">
                <a16:creationId xmlns:a16="http://schemas.microsoft.com/office/drawing/2014/main" id="{2F35CAF9-E357-62E1-34EA-D59E4FA89661}"/>
              </a:ext>
            </a:extLst>
          </p:cNvPr>
          <p:cNvGrpSpPr/>
          <p:nvPr/>
        </p:nvGrpSpPr>
        <p:grpSpPr>
          <a:xfrm>
            <a:off x="7915274" y="2951764"/>
            <a:ext cx="447675" cy="447674"/>
            <a:chOff x="2438399" y="3932839"/>
            <a:chExt cx="885825" cy="828674"/>
          </a:xfrm>
        </p:grpSpPr>
        <p:grpSp>
          <p:nvGrpSpPr>
            <p:cNvPr id="38" name="Groupe 12">
              <a:extLst>
                <a:ext uri="{FF2B5EF4-FFF2-40B4-BE49-F238E27FC236}">
                  <a16:creationId xmlns:a16="http://schemas.microsoft.com/office/drawing/2014/main" id="{A2D03B8F-7E4D-518B-8F1D-D2F6EE2756C9}"/>
                </a:ext>
              </a:extLst>
            </p:cNvPr>
            <p:cNvGrpSpPr/>
            <p:nvPr/>
          </p:nvGrpSpPr>
          <p:grpSpPr>
            <a:xfrm>
              <a:off x="2438399" y="3932839"/>
              <a:ext cx="885825" cy="695325"/>
              <a:chOff x="2438399" y="3932839"/>
              <a:chExt cx="885825" cy="695325"/>
            </a:xfrm>
          </p:grpSpPr>
          <p:pic>
            <p:nvPicPr>
              <p:cNvPr id="46" name="Graphic 53" descr="Papier avec un remplissage uni">
                <a:extLst>
                  <a:ext uri="{FF2B5EF4-FFF2-40B4-BE49-F238E27FC236}">
                    <a16:creationId xmlns:a16="http://schemas.microsoft.com/office/drawing/2014/main" id="{F6A3CD7B-9272-C06B-35B9-9D4701569D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38399" y="3932839"/>
                <a:ext cx="504825" cy="504825"/>
              </a:xfrm>
              <a:prstGeom prst="rect">
                <a:avLst/>
              </a:prstGeom>
            </p:spPr>
          </p:pic>
          <p:sp>
            <p:nvSpPr>
              <p:cNvPr id="47" name="Rectangle 46">
                <a:extLst>
                  <a:ext uri="{FF2B5EF4-FFF2-40B4-BE49-F238E27FC236}">
                    <a16:creationId xmlns:a16="http://schemas.microsoft.com/office/drawing/2014/main" id="{ADA029CA-F956-0953-F33E-A4F263B08BA0}"/>
                  </a:ext>
                </a:extLst>
              </p:cNvPr>
              <p:cNvSpPr/>
              <p:nvPr/>
            </p:nvSpPr>
            <p:spPr>
              <a:xfrm>
                <a:off x="2619374" y="4056663"/>
                <a:ext cx="628650" cy="390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8" name="Graphic 55" descr="Papier avec un remplissage uni">
                <a:extLst>
                  <a:ext uri="{FF2B5EF4-FFF2-40B4-BE49-F238E27FC236}">
                    <a16:creationId xmlns:a16="http://schemas.microsoft.com/office/drawing/2014/main" id="{B64314D7-5ED6-C99B-C5F0-76A71DB4EB0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14599" y="3989989"/>
                <a:ext cx="504825" cy="504825"/>
              </a:xfrm>
              <a:prstGeom prst="rect">
                <a:avLst/>
              </a:prstGeom>
            </p:spPr>
          </p:pic>
          <p:sp>
            <p:nvSpPr>
              <p:cNvPr id="49" name="Rectangle 48">
                <a:extLst>
                  <a:ext uri="{FF2B5EF4-FFF2-40B4-BE49-F238E27FC236}">
                    <a16:creationId xmlns:a16="http://schemas.microsoft.com/office/drawing/2014/main" id="{8B7BFBE5-A5CA-076B-C239-60C5CDC80536}"/>
                  </a:ext>
                </a:extLst>
              </p:cNvPr>
              <p:cNvSpPr/>
              <p:nvPr/>
            </p:nvSpPr>
            <p:spPr>
              <a:xfrm>
                <a:off x="2695574" y="4123339"/>
                <a:ext cx="552450" cy="390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0" name="Graphic 57" descr="Papier avec un remplissage uni">
                <a:extLst>
                  <a:ext uri="{FF2B5EF4-FFF2-40B4-BE49-F238E27FC236}">
                    <a16:creationId xmlns:a16="http://schemas.microsoft.com/office/drawing/2014/main" id="{2F1DD5C4-CD30-E18F-1B8E-3206FA0A39D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90799" y="4056663"/>
                <a:ext cx="504825" cy="504825"/>
              </a:xfrm>
              <a:prstGeom prst="rect">
                <a:avLst/>
              </a:prstGeom>
            </p:spPr>
          </p:pic>
          <p:sp>
            <p:nvSpPr>
              <p:cNvPr id="51" name="Rectangle 50">
                <a:extLst>
                  <a:ext uri="{FF2B5EF4-FFF2-40B4-BE49-F238E27FC236}">
                    <a16:creationId xmlns:a16="http://schemas.microsoft.com/office/drawing/2014/main" id="{3FA266AE-325B-657E-9313-3C15AEF465B1}"/>
                  </a:ext>
                </a:extLst>
              </p:cNvPr>
              <p:cNvSpPr/>
              <p:nvPr/>
            </p:nvSpPr>
            <p:spPr>
              <a:xfrm>
                <a:off x="2771774" y="4180489"/>
                <a:ext cx="55245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2" name="Graphic 59" descr="Papier avec un remplissage uni">
                <a:extLst>
                  <a:ext uri="{FF2B5EF4-FFF2-40B4-BE49-F238E27FC236}">
                    <a16:creationId xmlns:a16="http://schemas.microsoft.com/office/drawing/2014/main" id="{F06B5166-DDB5-4577-B280-292B057531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66999" y="4123339"/>
                <a:ext cx="504825" cy="504825"/>
              </a:xfrm>
              <a:prstGeom prst="rect">
                <a:avLst/>
              </a:prstGeom>
            </p:spPr>
          </p:pic>
          <p:sp>
            <p:nvSpPr>
              <p:cNvPr id="53" name="Rectangle 52">
                <a:extLst>
                  <a:ext uri="{FF2B5EF4-FFF2-40B4-BE49-F238E27FC236}">
                    <a16:creationId xmlns:a16="http://schemas.microsoft.com/office/drawing/2014/main" id="{281A4122-A9DC-D7B6-D612-DBE7F05CD75F}"/>
                  </a:ext>
                </a:extLst>
              </p:cNvPr>
              <p:cNvSpPr/>
              <p:nvPr/>
            </p:nvSpPr>
            <p:spPr>
              <a:xfrm>
                <a:off x="2847974" y="4247164"/>
                <a:ext cx="45720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39" name="Groupe 13">
              <a:extLst>
                <a:ext uri="{FF2B5EF4-FFF2-40B4-BE49-F238E27FC236}">
                  <a16:creationId xmlns:a16="http://schemas.microsoft.com/office/drawing/2014/main" id="{D786CBFE-ECA9-D592-B6E6-185DD6EAB038}"/>
                </a:ext>
              </a:extLst>
            </p:cNvPr>
            <p:cNvGrpSpPr/>
            <p:nvPr/>
          </p:nvGrpSpPr>
          <p:grpSpPr>
            <a:xfrm>
              <a:off x="2743199" y="4190014"/>
              <a:ext cx="581025" cy="571499"/>
              <a:chOff x="2743199" y="4190014"/>
              <a:chExt cx="581025" cy="571499"/>
            </a:xfrm>
          </p:grpSpPr>
          <p:pic>
            <p:nvPicPr>
              <p:cNvPr id="41" name="Graphic 61" descr="Papier avec un remplissage uni">
                <a:extLst>
                  <a:ext uri="{FF2B5EF4-FFF2-40B4-BE49-F238E27FC236}">
                    <a16:creationId xmlns:a16="http://schemas.microsoft.com/office/drawing/2014/main" id="{65A9CDBA-1A8B-D41C-4C09-47BCA339C6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43199" y="4190014"/>
                <a:ext cx="504825" cy="504825"/>
              </a:xfrm>
              <a:prstGeom prst="rect">
                <a:avLst/>
              </a:prstGeom>
            </p:spPr>
          </p:pic>
          <p:sp>
            <p:nvSpPr>
              <p:cNvPr id="44" name="Rectangle 43">
                <a:extLst>
                  <a:ext uri="{FF2B5EF4-FFF2-40B4-BE49-F238E27FC236}">
                    <a16:creationId xmlns:a16="http://schemas.microsoft.com/office/drawing/2014/main" id="{8C441BF8-07D1-E5E4-586D-ECD519971C6A}"/>
                  </a:ext>
                </a:extLst>
              </p:cNvPr>
              <p:cNvSpPr/>
              <p:nvPr/>
            </p:nvSpPr>
            <p:spPr>
              <a:xfrm>
                <a:off x="2924174" y="4313838"/>
                <a:ext cx="40005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5" name="Graphic 63" descr="Papier avec un remplissage uni">
                <a:extLst>
                  <a:ext uri="{FF2B5EF4-FFF2-40B4-BE49-F238E27FC236}">
                    <a16:creationId xmlns:a16="http://schemas.microsoft.com/office/drawing/2014/main" id="{FCE9BC2B-4457-BF7D-02C6-DC154A47F93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19399" y="4256688"/>
                <a:ext cx="504825" cy="504825"/>
              </a:xfrm>
              <a:prstGeom prst="rect">
                <a:avLst/>
              </a:prstGeom>
            </p:spPr>
          </p:pic>
        </p:grpSp>
      </p:grpSp>
      <p:sp>
        <p:nvSpPr>
          <p:cNvPr id="55" name="TextBox 68">
            <a:extLst>
              <a:ext uri="{FF2B5EF4-FFF2-40B4-BE49-F238E27FC236}">
                <a16:creationId xmlns:a16="http://schemas.microsoft.com/office/drawing/2014/main" id="{569EC537-08E8-AA75-CA5B-0D1CA25FE485}"/>
              </a:ext>
            </a:extLst>
          </p:cNvPr>
          <p:cNvSpPr txBox="1"/>
          <p:nvPr/>
        </p:nvSpPr>
        <p:spPr>
          <a:xfrm>
            <a:off x="4338637" y="3285741"/>
            <a:ext cx="12954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2018 à 2023</a:t>
            </a:r>
            <a:endParaRPr lang="en-US" sz="1400">
              <a:cs typeface="Calibri"/>
            </a:endParaRPr>
          </a:p>
        </p:txBody>
      </p:sp>
      <p:grpSp>
        <p:nvGrpSpPr>
          <p:cNvPr id="56" name="Groupe 11">
            <a:extLst>
              <a:ext uri="{FF2B5EF4-FFF2-40B4-BE49-F238E27FC236}">
                <a16:creationId xmlns:a16="http://schemas.microsoft.com/office/drawing/2014/main" id="{FD606469-120D-039C-3955-B67856DBF729}"/>
              </a:ext>
            </a:extLst>
          </p:cNvPr>
          <p:cNvGrpSpPr/>
          <p:nvPr/>
        </p:nvGrpSpPr>
        <p:grpSpPr>
          <a:xfrm>
            <a:off x="4695824" y="2894613"/>
            <a:ext cx="447675" cy="447674"/>
            <a:chOff x="2438399" y="3932839"/>
            <a:chExt cx="885825" cy="828674"/>
          </a:xfrm>
        </p:grpSpPr>
        <p:grpSp>
          <p:nvGrpSpPr>
            <p:cNvPr id="57" name="Groupe 12">
              <a:extLst>
                <a:ext uri="{FF2B5EF4-FFF2-40B4-BE49-F238E27FC236}">
                  <a16:creationId xmlns:a16="http://schemas.microsoft.com/office/drawing/2014/main" id="{4ABEFFE9-A9BA-1F4B-F2C7-B767CD427640}"/>
                </a:ext>
              </a:extLst>
            </p:cNvPr>
            <p:cNvGrpSpPr/>
            <p:nvPr/>
          </p:nvGrpSpPr>
          <p:grpSpPr>
            <a:xfrm>
              <a:off x="2438399" y="3932839"/>
              <a:ext cx="885825" cy="695325"/>
              <a:chOff x="2438399" y="3932839"/>
              <a:chExt cx="885825" cy="695325"/>
            </a:xfrm>
          </p:grpSpPr>
          <p:pic>
            <p:nvPicPr>
              <p:cNvPr id="62" name="Graphic 53" descr="Papier avec un remplissage uni">
                <a:extLst>
                  <a:ext uri="{FF2B5EF4-FFF2-40B4-BE49-F238E27FC236}">
                    <a16:creationId xmlns:a16="http://schemas.microsoft.com/office/drawing/2014/main" id="{34E6ACDE-B209-321E-3279-7728B6B670D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38399" y="3932839"/>
                <a:ext cx="504825" cy="504825"/>
              </a:xfrm>
              <a:prstGeom prst="rect">
                <a:avLst/>
              </a:prstGeom>
            </p:spPr>
          </p:pic>
          <p:sp>
            <p:nvSpPr>
              <p:cNvPr id="63" name="Rectangle 62">
                <a:extLst>
                  <a:ext uri="{FF2B5EF4-FFF2-40B4-BE49-F238E27FC236}">
                    <a16:creationId xmlns:a16="http://schemas.microsoft.com/office/drawing/2014/main" id="{1E8E840A-75A3-AAE3-76BE-69EB963A88F4}"/>
                  </a:ext>
                </a:extLst>
              </p:cNvPr>
              <p:cNvSpPr/>
              <p:nvPr/>
            </p:nvSpPr>
            <p:spPr>
              <a:xfrm>
                <a:off x="2619374" y="4056663"/>
                <a:ext cx="628650" cy="390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48" name="Graphic 55" descr="Papier avec un remplissage uni">
                <a:extLst>
                  <a:ext uri="{FF2B5EF4-FFF2-40B4-BE49-F238E27FC236}">
                    <a16:creationId xmlns:a16="http://schemas.microsoft.com/office/drawing/2014/main" id="{B357B9F4-AB9E-30AB-5430-D2A9A188503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14599" y="3989989"/>
                <a:ext cx="504825" cy="504825"/>
              </a:xfrm>
              <a:prstGeom prst="rect">
                <a:avLst/>
              </a:prstGeom>
            </p:spPr>
          </p:pic>
          <p:sp>
            <p:nvSpPr>
              <p:cNvPr id="2049" name="Rectangle 2048">
                <a:extLst>
                  <a:ext uri="{FF2B5EF4-FFF2-40B4-BE49-F238E27FC236}">
                    <a16:creationId xmlns:a16="http://schemas.microsoft.com/office/drawing/2014/main" id="{8A94C477-1DE1-0931-1A5E-DD57ED4B67BA}"/>
                  </a:ext>
                </a:extLst>
              </p:cNvPr>
              <p:cNvSpPr/>
              <p:nvPr/>
            </p:nvSpPr>
            <p:spPr>
              <a:xfrm>
                <a:off x="2695574" y="4123339"/>
                <a:ext cx="552450" cy="390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1" name="Graphic 57" descr="Papier avec un remplissage uni">
                <a:extLst>
                  <a:ext uri="{FF2B5EF4-FFF2-40B4-BE49-F238E27FC236}">
                    <a16:creationId xmlns:a16="http://schemas.microsoft.com/office/drawing/2014/main" id="{89940D66-1247-841C-1A32-FB60B00E98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90799" y="4056663"/>
                <a:ext cx="504825" cy="504825"/>
              </a:xfrm>
              <a:prstGeom prst="rect">
                <a:avLst/>
              </a:prstGeom>
            </p:spPr>
          </p:pic>
          <p:sp>
            <p:nvSpPr>
              <p:cNvPr id="2053" name="Rectangle 2052">
                <a:extLst>
                  <a:ext uri="{FF2B5EF4-FFF2-40B4-BE49-F238E27FC236}">
                    <a16:creationId xmlns:a16="http://schemas.microsoft.com/office/drawing/2014/main" id="{346F916B-F23F-67BD-08C9-6FE8F99A5EA6}"/>
                  </a:ext>
                </a:extLst>
              </p:cNvPr>
              <p:cNvSpPr/>
              <p:nvPr/>
            </p:nvSpPr>
            <p:spPr>
              <a:xfrm>
                <a:off x="2771774" y="4180489"/>
                <a:ext cx="55245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5" name="Graphic 59" descr="Papier avec un remplissage uni">
                <a:extLst>
                  <a:ext uri="{FF2B5EF4-FFF2-40B4-BE49-F238E27FC236}">
                    <a16:creationId xmlns:a16="http://schemas.microsoft.com/office/drawing/2014/main" id="{E128D98E-FD66-67D5-E101-FED5E4D2AB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66999" y="4123339"/>
                <a:ext cx="504825" cy="504825"/>
              </a:xfrm>
              <a:prstGeom prst="rect">
                <a:avLst/>
              </a:prstGeom>
            </p:spPr>
          </p:pic>
          <p:sp>
            <p:nvSpPr>
              <p:cNvPr id="2056" name="Rectangle 2055">
                <a:extLst>
                  <a:ext uri="{FF2B5EF4-FFF2-40B4-BE49-F238E27FC236}">
                    <a16:creationId xmlns:a16="http://schemas.microsoft.com/office/drawing/2014/main" id="{5A9D02CF-6791-27D0-0976-D1A99DFE3827}"/>
                  </a:ext>
                </a:extLst>
              </p:cNvPr>
              <p:cNvSpPr/>
              <p:nvPr/>
            </p:nvSpPr>
            <p:spPr>
              <a:xfrm>
                <a:off x="2847974" y="4247164"/>
                <a:ext cx="45720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58" name="Groupe 13">
              <a:extLst>
                <a:ext uri="{FF2B5EF4-FFF2-40B4-BE49-F238E27FC236}">
                  <a16:creationId xmlns:a16="http://schemas.microsoft.com/office/drawing/2014/main" id="{BA71E8D9-1EB1-B981-3037-85436068AA74}"/>
                </a:ext>
              </a:extLst>
            </p:cNvPr>
            <p:cNvGrpSpPr/>
            <p:nvPr/>
          </p:nvGrpSpPr>
          <p:grpSpPr>
            <a:xfrm>
              <a:off x="2743199" y="4190014"/>
              <a:ext cx="581025" cy="571499"/>
              <a:chOff x="2743199" y="4190014"/>
              <a:chExt cx="581025" cy="571499"/>
            </a:xfrm>
          </p:grpSpPr>
          <p:pic>
            <p:nvPicPr>
              <p:cNvPr id="59" name="Graphic 61" descr="Papier avec un remplissage uni">
                <a:extLst>
                  <a:ext uri="{FF2B5EF4-FFF2-40B4-BE49-F238E27FC236}">
                    <a16:creationId xmlns:a16="http://schemas.microsoft.com/office/drawing/2014/main" id="{854ABDDB-F359-A03C-B8B6-D3F7196F0E2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43199" y="4190014"/>
                <a:ext cx="504825" cy="504825"/>
              </a:xfrm>
              <a:prstGeom prst="rect">
                <a:avLst/>
              </a:prstGeom>
            </p:spPr>
          </p:pic>
          <p:sp>
            <p:nvSpPr>
              <p:cNvPr id="60" name="Rectangle 59">
                <a:extLst>
                  <a:ext uri="{FF2B5EF4-FFF2-40B4-BE49-F238E27FC236}">
                    <a16:creationId xmlns:a16="http://schemas.microsoft.com/office/drawing/2014/main" id="{A0BF20B1-A352-78C8-CD9B-A0D680074455}"/>
                  </a:ext>
                </a:extLst>
              </p:cNvPr>
              <p:cNvSpPr/>
              <p:nvPr/>
            </p:nvSpPr>
            <p:spPr>
              <a:xfrm>
                <a:off x="2924174" y="4313838"/>
                <a:ext cx="40005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 name="Graphic 63" descr="Papier avec un remplissage uni">
                <a:extLst>
                  <a:ext uri="{FF2B5EF4-FFF2-40B4-BE49-F238E27FC236}">
                    <a16:creationId xmlns:a16="http://schemas.microsoft.com/office/drawing/2014/main" id="{BBD3710F-C1E0-8C1E-A0A3-25BACA420A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19399" y="4256688"/>
                <a:ext cx="504825" cy="504825"/>
              </a:xfrm>
              <a:prstGeom prst="rect">
                <a:avLst/>
              </a:prstGeom>
            </p:spPr>
          </p:pic>
        </p:grpSp>
      </p:grpSp>
      <p:sp>
        <p:nvSpPr>
          <p:cNvPr id="3" name="ZoneTexte 2">
            <a:extLst>
              <a:ext uri="{FF2B5EF4-FFF2-40B4-BE49-F238E27FC236}">
                <a16:creationId xmlns:a16="http://schemas.microsoft.com/office/drawing/2014/main" id="{E400E00C-310C-1B5B-EA77-3FE00BEFB23A}"/>
              </a:ext>
            </a:extLst>
          </p:cNvPr>
          <p:cNvSpPr txBox="1"/>
          <p:nvPr/>
        </p:nvSpPr>
        <p:spPr>
          <a:xfrm>
            <a:off x="638355" y="6175076"/>
            <a:ext cx="9105755" cy="369332"/>
          </a:xfrm>
          <a:prstGeom prst="rect">
            <a:avLst/>
          </a:prstGeom>
          <a:noFill/>
        </p:spPr>
        <p:txBody>
          <a:bodyPr wrap="square" rtlCol="0">
            <a:spAutoFit/>
          </a:bodyPr>
          <a:lstStyle/>
          <a:p>
            <a:pPr marL="285750" indent="-285750">
              <a:buFont typeface="Wingdings" panose="05000000000000000000" pitchFamily="2" charset="2"/>
              <a:buChar char="Ø"/>
            </a:pPr>
            <a:r>
              <a:rPr lang="fr-FR"/>
              <a:t>Données </a:t>
            </a:r>
            <a:r>
              <a:rPr lang="fr-FR" err="1"/>
              <a:t>multisources</a:t>
            </a:r>
            <a:r>
              <a:rPr lang="fr-FR"/>
              <a:t> avec une fréquence de mesure différentes</a:t>
            </a:r>
          </a:p>
        </p:txBody>
      </p:sp>
    </p:spTree>
    <p:extLst>
      <p:ext uri="{BB962C8B-B14F-4D97-AF65-F5344CB8AC3E}">
        <p14:creationId xmlns:p14="http://schemas.microsoft.com/office/powerpoint/2010/main" val="247065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054"/>
                                        </p:tgtEl>
                                        <p:attrNameLst>
                                          <p:attrName>style.visibility</p:attrName>
                                        </p:attrNameLst>
                                      </p:cBhvr>
                                      <p:to>
                                        <p:strVal val="visible"/>
                                      </p:to>
                                    </p:set>
                                    <p:animEffect transition="in" filter="fade">
                                      <p:cBhvr>
                                        <p:cTn id="13" dur="500"/>
                                        <p:tgtEl>
                                          <p:spTgt spid="205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par>
                                <p:cTn id="34" presetID="10" presetClass="entr" presetSubtype="0" fill="hold"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par>
                                <p:cTn id="51" presetID="10"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par>
                                <p:cTn id="74" presetID="10" presetClass="entr" presetSubtype="0" fill="hold" nodeType="withEffect">
                                  <p:stCondLst>
                                    <p:cond delay="0"/>
                                  </p:stCondLst>
                                  <p:childTnLst>
                                    <p:set>
                                      <p:cBhvr>
                                        <p:cTn id="75" dur="1" fill="hold">
                                          <p:stCondLst>
                                            <p:cond delay="0"/>
                                          </p:stCondLst>
                                        </p:cTn>
                                        <p:tgtEl>
                                          <p:spTgt spid="2052"/>
                                        </p:tgtEl>
                                        <p:attrNameLst>
                                          <p:attrName>style.visibility</p:attrName>
                                        </p:attrNameLst>
                                      </p:cBhvr>
                                      <p:to>
                                        <p:strVal val="visible"/>
                                      </p:to>
                                    </p:set>
                                    <p:animEffect transition="in" filter="fade">
                                      <p:cBhvr>
                                        <p:cTn id="76" dur="500"/>
                                        <p:tgtEl>
                                          <p:spTgt spid="2052"/>
                                        </p:tgtEl>
                                      </p:cBhvr>
                                    </p:animEffect>
                                  </p:childTnLst>
                                </p:cTn>
                              </p:par>
                              <p:par>
                                <p:cTn id="77" presetID="10"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fade">
                                      <p:cBhvr>
                                        <p:cTn id="9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4" grpId="0"/>
      <p:bldP spid="37" grpId="0"/>
      <p:bldP spid="5" grpId="0"/>
      <p:bldP spid="8" grpId="0"/>
      <p:bldP spid="40" grpId="0"/>
      <p:bldP spid="42" grpId="0"/>
      <p:bldP spid="23" grpId="0"/>
      <p:bldP spid="55"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E55AF6-574C-4663-BA14-8E6984EAAE24}"/>
              </a:ext>
            </a:extLst>
          </p:cNvPr>
          <p:cNvSpPr>
            <a:spLocks noGrp="1"/>
          </p:cNvSpPr>
          <p:nvPr>
            <p:ph type="sldNum" sz="quarter" idx="12"/>
          </p:nvPr>
        </p:nvSpPr>
        <p:spPr>
          <a:xfrm>
            <a:off x="9448800" y="6518274"/>
            <a:ext cx="2743200" cy="365125"/>
          </a:xfrm>
        </p:spPr>
        <p:txBody>
          <a:bodyPr/>
          <a:lstStyle/>
          <a:p>
            <a:fld id="{21D9F5FE-0FED-4652-B94E-2573D89FB861}" type="slidenum">
              <a:rPr lang="fr-FR" smtClean="0"/>
              <a:t>9</a:t>
            </a:fld>
            <a:endParaRPr lang="fr-FR"/>
          </a:p>
        </p:txBody>
      </p:sp>
      <p:sp>
        <p:nvSpPr>
          <p:cNvPr id="8" name="ZoneTexte 7">
            <a:extLst>
              <a:ext uri="{FF2B5EF4-FFF2-40B4-BE49-F238E27FC236}">
                <a16:creationId xmlns:a16="http://schemas.microsoft.com/office/drawing/2014/main" id="{A8221B44-2215-4968-BE5F-AD0B62FEA312}"/>
              </a:ext>
            </a:extLst>
          </p:cNvPr>
          <p:cNvSpPr txBox="1"/>
          <p:nvPr/>
        </p:nvSpPr>
        <p:spPr>
          <a:xfrm>
            <a:off x="0" y="242652"/>
            <a:ext cx="12191999" cy="784830"/>
          </a:xfrm>
          <a:prstGeom prst="rect">
            <a:avLst/>
          </a:prstGeom>
          <a:noFill/>
        </p:spPr>
        <p:txBody>
          <a:bodyPr wrap="square" lIns="91440" tIns="45720" rIns="91440" bIns="45720" rtlCol="0" anchor="t">
            <a:spAutoFit/>
          </a:bodyPr>
          <a:lstStyle/>
          <a:p>
            <a:pPr algn="ctr"/>
            <a:r>
              <a:rPr lang="fr-FR" sz="4500">
                <a:solidFill>
                  <a:schemeClr val="bg1"/>
                </a:solidFill>
              </a:rPr>
              <a:t>Nettoyage des données</a:t>
            </a:r>
            <a:endParaRPr lang="fr-FR" sz="4500">
              <a:solidFill>
                <a:schemeClr val="bg1"/>
              </a:solidFill>
              <a:cs typeface="Calibri"/>
            </a:endParaRPr>
          </a:p>
        </p:txBody>
      </p:sp>
      <p:pic>
        <p:nvPicPr>
          <p:cNvPr id="2" name="Picture 2" descr="Altho — Wikipédia">
            <a:extLst>
              <a:ext uri="{FF2B5EF4-FFF2-40B4-BE49-F238E27FC236}">
                <a16:creationId xmlns:a16="http://schemas.microsoft.com/office/drawing/2014/main" id="{A2BCED60-4798-E0F6-7D4D-B40DE9F4B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8776" y="236956"/>
            <a:ext cx="1537567" cy="78837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1C04811-6B6B-031D-62A2-EA0770252DEF}"/>
              </a:ext>
            </a:extLst>
          </p:cNvPr>
          <p:cNvSpPr txBox="1"/>
          <p:nvPr/>
        </p:nvSpPr>
        <p:spPr>
          <a:xfrm>
            <a:off x="859107" y="1727117"/>
            <a:ext cx="9582765" cy="10002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latin typeface="Söhne"/>
                <a:ea typeface="+mn-lt"/>
                <a:cs typeface="+mn-lt"/>
              </a:rPr>
              <a:t>• </a:t>
            </a:r>
            <a:r>
              <a:rPr lang="en-US" sz="2200" err="1">
                <a:latin typeface="Söhne"/>
                <a:ea typeface="+mn-lt"/>
                <a:cs typeface="+mn-lt"/>
              </a:rPr>
              <a:t>Renommage</a:t>
            </a:r>
            <a:r>
              <a:rPr lang="en-US" sz="2200">
                <a:latin typeface="Söhne"/>
                <a:ea typeface="+mn-lt"/>
                <a:cs typeface="+mn-lt"/>
              </a:rPr>
              <a:t> des </a:t>
            </a:r>
            <a:r>
              <a:rPr lang="en-US" sz="2200" err="1">
                <a:latin typeface="Söhne"/>
                <a:ea typeface="+mn-lt"/>
                <a:cs typeface="+mn-lt"/>
              </a:rPr>
              <a:t>facteurs</a:t>
            </a:r>
            <a:r>
              <a:rPr lang="en-US" sz="2200">
                <a:latin typeface="Söhne"/>
                <a:ea typeface="+mn-lt"/>
                <a:cs typeface="+mn-lt"/>
              </a:rPr>
              <a:t> pour la </a:t>
            </a:r>
            <a:r>
              <a:rPr lang="en-US" sz="2200" err="1">
                <a:latin typeface="Söhne"/>
                <a:ea typeface="+mn-lt"/>
                <a:cs typeface="+mn-lt"/>
              </a:rPr>
              <a:t>cohérence</a:t>
            </a:r>
            <a:r>
              <a:rPr lang="en-US" sz="2200">
                <a:latin typeface="Söhne"/>
                <a:ea typeface="+mn-lt"/>
                <a:cs typeface="+mn-lt"/>
              </a:rPr>
              <a:t> des données</a:t>
            </a:r>
            <a:endParaRPr lang="en-US" sz="2200">
              <a:latin typeface="Söhne"/>
            </a:endParaRPr>
          </a:p>
          <a:p>
            <a:r>
              <a:rPr lang="en-US" sz="1200">
                <a:latin typeface="Söhne"/>
                <a:ea typeface="+mn-lt"/>
                <a:cs typeface="+mn-lt"/>
              </a:rPr>
              <a:t>  </a:t>
            </a:r>
            <a:r>
              <a:rPr lang="en-US" sz="1500">
                <a:latin typeface="Söhne"/>
                <a:ea typeface="+mn-lt"/>
                <a:cs typeface="+mn-lt"/>
              </a:rPr>
              <a:t>(ex: </a:t>
            </a:r>
            <a:r>
              <a:rPr lang="en-US" sz="1500" i="1">
                <a:latin typeface="Söhne"/>
                <a:ea typeface="+mn-lt"/>
                <a:cs typeface="+mn-lt"/>
              </a:rPr>
              <a:t>LADY ROSETTA PRIMEUR BZH</a:t>
            </a:r>
            <a:r>
              <a:rPr lang="en-US" sz="1500">
                <a:latin typeface="Söhne"/>
                <a:ea typeface="+mn-lt"/>
                <a:cs typeface="+mn-lt"/>
              </a:rPr>
              <a:t> et </a:t>
            </a:r>
            <a:r>
              <a:rPr lang="en-US" sz="1500" i="1">
                <a:latin typeface="Söhne"/>
                <a:ea typeface="+mn-lt"/>
                <a:cs typeface="+mn-lt"/>
              </a:rPr>
              <a:t>LADY ROSETTA PRIMEUR CE</a:t>
            </a:r>
            <a:r>
              <a:rPr lang="en-US" sz="1500">
                <a:latin typeface="Söhne"/>
                <a:ea typeface="+mn-lt"/>
                <a:cs typeface="+mn-lt"/>
              </a:rPr>
              <a:t> =&gt; </a:t>
            </a:r>
            <a:r>
              <a:rPr lang="en-US" sz="1500" i="1">
                <a:latin typeface="Söhne"/>
                <a:ea typeface="+mn-lt"/>
                <a:cs typeface="+mn-lt"/>
              </a:rPr>
              <a:t>LADY ROSETTA</a:t>
            </a:r>
            <a:r>
              <a:rPr lang="en-US" sz="1500">
                <a:latin typeface="Söhne"/>
                <a:ea typeface="+mn-lt"/>
                <a:cs typeface="+mn-lt"/>
              </a:rPr>
              <a:t>)</a:t>
            </a:r>
          </a:p>
          <a:p>
            <a:endParaRPr lang="en-US" sz="2200">
              <a:latin typeface="Söhne"/>
              <a:cs typeface="Calibri" panose="020F0502020204030204"/>
            </a:endParaRPr>
          </a:p>
        </p:txBody>
      </p:sp>
      <p:pic>
        <p:nvPicPr>
          <p:cNvPr id="13" name="Picture 12">
            <a:extLst>
              <a:ext uri="{FF2B5EF4-FFF2-40B4-BE49-F238E27FC236}">
                <a16:creationId xmlns:a16="http://schemas.microsoft.com/office/drawing/2014/main" id="{582570B6-A589-3FFB-DD17-9187175A47FA}"/>
              </a:ext>
            </a:extLst>
          </p:cNvPr>
          <p:cNvPicPr>
            <a:picLocks noChangeAspect="1"/>
          </p:cNvPicPr>
          <p:nvPr/>
        </p:nvPicPr>
        <p:blipFill>
          <a:blip r:embed="rId4"/>
          <a:stretch>
            <a:fillRect/>
          </a:stretch>
        </p:blipFill>
        <p:spPr>
          <a:xfrm>
            <a:off x="7908690" y="3090652"/>
            <a:ext cx="3737017" cy="3267818"/>
          </a:xfrm>
          <a:prstGeom prst="rect">
            <a:avLst/>
          </a:prstGeom>
        </p:spPr>
      </p:pic>
      <p:cxnSp>
        <p:nvCxnSpPr>
          <p:cNvPr id="14" name="Straight Arrow Connector 13">
            <a:extLst>
              <a:ext uri="{FF2B5EF4-FFF2-40B4-BE49-F238E27FC236}">
                <a16:creationId xmlns:a16="http://schemas.microsoft.com/office/drawing/2014/main" id="{A63C5D6C-616C-D014-830F-6042B12AA5EB}"/>
              </a:ext>
            </a:extLst>
          </p:cNvPr>
          <p:cNvCxnSpPr>
            <a:cxnSpLocks/>
          </p:cNvCxnSpPr>
          <p:nvPr/>
        </p:nvCxnSpPr>
        <p:spPr>
          <a:xfrm>
            <a:off x="7470245" y="4374940"/>
            <a:ext cx="4384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8ADA32-5F2B-E6F6-E11E-9590935086E3}"/>
              </a:ext>
            </a:extLst>
          </p:cNvPr>
          <p:cNvSpPr txBox="1"/>
          <p:nvPr/>
        </p:nvSpPr>
        <p:spPr>
          <a:xfrm>
            <a:off x="859107" y="2441492"/>
            <a:ext cx="958276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latin typeface="Söhne"/>
                <a:cs typeface="Calibri" panose="020F0502020204030204"/>
              </a:rPr>
              <a:t>• Suppression de </a:t>
            </a:r>
            <a:r>
              <a:rPr lang="en-US" sz="2200" err="1">
                <a:latin typeface="Söhne"/>
                <a:cs typeface="Calibri" panose="020F0502020204030204"/>
              </a:rPr>
              <a:t>certaines</a:t>
            </a:r>
            <a:r>
              <a:rPr lang="en-US" sz="2200">
                <a:latin typeface="Söhne"/>
                <a:cs typeface="Calibri" panose="020F0502020204030204"/>
              </a:rPr>
              <a:t> </a:t>
            </a:r>
            <a:r>
              <a:rPr lang="en-US" sz="2200" err="1">
                <a:latin typeface="Söhne"/>
                <a:cs typeface="Calibri" panose="020F0502020204030204"/>
              </a:rPr>
              <a:t>recettes</a:t>
            </a:r>
            <a:r>
              <a:rPr lang="en-US" sz="2200">
                <a:latin typeface="Söhne"/>
                <a:cs typeface="Calibri" panose="020F0502020204030204"/>
              </a:rPr>
              <a:t> </a:t>
            </a:r>
            <a:r>
              <a:rPr lang="en-US" sz="1200">
                <a:latin typeface="Söhne"/>
                <a:cs typeface="Calibri" panose="020F0502020204030204"/>
              </a:rPr>
              <a:t>  </a:t>
            </a:r>
            <a:endParaRPr lang="en-US">
              <a:latin typeface="Söhne"/>
              <a:cs typeface="Calibri" panose="020F0502020204030204"/>
            </a:endParaRPr>
          </a:p>
        </p:txBody>
      </p:sp>
      <p:sp>
        <p:nvSpPr>
          <p:cNvPr id="7" name="TextBox 6">
            <a:extLst>
              <a:ext uri="{FF2B5EF4-FFF2-40B4-BE49-F238E27FC236}">
                <a16:creationId xmlns:a16="http://schemas.microsoft.com/office/drawing/2014/main" id="{CA7A76C6-CFDB-C974-AD49-C3811EFE3A75}"/>
              </a:ext>
            </a:extLst>
          </p:cNvPr>
          <p:cNvSpPr txBox="1"/>
          <p:nvPr/>
        </p:nvSpPr>
        <p:spPr>
          <a:xfrm>
            <a:off x="859106" y="3089192"/>
            <a:ext cx="958276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latin typeface="Söhne"/>
                <a:cs typeface="Calibri" panose="020F0502020204030204"/>
              </a:rPr>
              <a:t>• Suppression des </a:t>
            </a:r>
            <a:r>
              <a:rPr lang="en-US" sz="2200" err="1">
                <a:latin typeface="Söhne"/>
                <a:cs typeface="Calibri" panose="020F0502020204030204"/>
              </a:rPr>
              <a:t>colonnes</a:t>
            </a:r>
            <a:r>
              <a:rPr lang="en-US" sz="2200">
                <a:latin typeface="Söhne"/>
                <a:cs typeface="Calibri" panose="020F0502020204030204"/>
              </a:rPr>
              <a:t> </a:t>
            </a:r>
            <a:r>
              <a:rPr lang="en-US" sz="2200" err="1">
                <a:latin typeface="Söhne"/>
                <a:cs typeface="Calibri" panose="020F0502020204030204"/>
              </a:rPr>
              <a:t>inutilisées</a:t>
            </a:r>
            <a:r>
              <a:rPr lang="en-US" sz="2200">
                <a:latin typeface="Söhne"/>
                <a:cs typeface="Calibri" panose="020F0502020204030204"/>
              </a:rPr>
              <a:t> </a:t>
            </a:r>
            <a:endParaRPr lang="en-US">
              <a:latin typeface="Söhne"/>
              <a:cs typeface="Calibri" panose="020F0502020204030204"/>
            </a:endParaRPr>
          </a:p>
        </p:txBody>
      </p:sp>
      <p:sp>
        <p:nvSpPr>
          <p:cNvPr id="9" name="TextBox 8">
            <a:extLst>
              <a:ext uri="{FF2B5EF4-FFF2-40B4-BE49-F238E27FC236}">
                <a16:creationId xmlns:a16="http://schemas.microsoft.com/office/drawing/2014/main" id="{6BE4FF4A-59C1-CA33-2604-DBE16D707C57}"/>
              </a:ext>
            </a:extLst>
          </p:cNvPr>
          <p:cNvSpPr txBox="1"/>
          <p:nvPr/>
        </p:nvSpPr>
        <p:spPr>
          <a:xfrm>
            <a:off x="859106" y="3765467"/>
            <a:ext cx="958276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latin typeface="Söhne"/>
                <a:cs typeface="Calibri" panose="020F0502020204030204"/>
              </a:rPr>
              <a:t>• Transformation des </a:t>
            </a:r>
            <a:r>
              <a:rPr lang="en-US" sz="2200" err="1">
                <a:latin typeface="Söhne"/>
                <a:cs typeface="Calibri" panose="020F0502020204030204"/>
              </a:rPr>
              <a:t>valeurs</a:t>
            </a:r>
            <a:r>
              <a:rPr lang="en-US" sz="2200">
                <a:latin typeface="Söhne"/>
                <a:cs typeface="Calibri" panose="020F0502020204030204"/>
              </a:rPr>
              <a:t> </a:t>
            </a:r>
            <a:r>
              <a:rPr lang="en-US" sz="2200" err="1">
                <a:latin typeface="Söhne"/>
                <a:cs typeface="Calibri" panose="020F0502020204030204"/>
              </a:rPr>
              <a:t>aberrantes</a:t>
            </a:r>
            <a:r>
              <a:rPr lang="en-US" sz="2200">
                <a:latin typeface="Söhne"/>
                <a:cs typeface="Calibri" panose="020F0502020204030204"/>
              </a:rPr>
              <a:t> </a:t>
            </a:r>
            <a:r>
              <a:rPr lang="en-US" sz="2200" err="1">
                <a:latin typeface="Söhne"/>
                <a:cs typeface="Calibri" panose="020F0502020204030204"/>
              </a:rPr>
              <a:t>en</a:t>
            </a:r>
            <a:r>
              <a:rPr lang="en-US" sz="2200">
                <a:latin typeface="Söhne"/>
                <a:cs typeface="Calibri" panose="020F0502020204030204"/>
              </a:rPr>
              <a:t> NA</a:t>
            </a:r>
            <a:endParaRPr lang="en-US">
              <a:latin typeface="Söhne"/>
              <a:cs typeface="Calibri" panose="020F0502020204030204"/>
            </a:endParaRPr>
          </a:p>
          <a:p>
            <a:r>
              <a:rPr lang="en-US">
                <a:latin typeface="Söhne"/>
                <a:cs typeface="Calibri" panose="020F0502020204030204"/>
              </a:rPr>
              <a:t>  </a:t>
            </a:r>
            <a:r>
              <a:rPr lang="en-US" err="1">
                <a:latin typeface="Söhne"/>
                <a:cs typeface="Calibri" panose="020F0502020204030204"/>
              </a:rPr>
              <a:t>Exemple</a:t>
            </a:r>
            <a:r>
              <a:rPr lang="en-US">
                <a:latin typeface="Söhne"/>
                <a:cs typeface="Calibri" panose="020F0502020204030204"/>
              </a:rPr>
              <a:t> des plages de </a:t>
            </a:r>
            <a:r>
              <a:rPr lang="en-US" err="1">
                <a:latin typeface="Söhne"/>
                <a:cs typeface="Calibri" panose="020F0502020204030204"/>
              </a:rPr>
              <a:t>valeurs</a:t>
            </a:r>
            <a:r>
              <a:rPr lang="en-US">
                <a:latin typeface="Söhne"/>
                <a:cs typeface="Calibri" panose="020F0502020204030204"/>
              </a:rPr>
              <a:t> </a:t>
            </a:r>
            <a:r>
              <a:rPr lang="en-US" err="1">
                <a:latin typeface="Söhne"/>
                <a:cs typeface="Calibri" panose="020F0502020204030204"/>
              </a:rPr>
              <a:t>acceptées</a:t>
            </a:r>
            <a:r>
              <a:rPr lang="en-US">
                <a:latin typeface="Söhne"/>
                <a:cs typeface="Calibri" panose="020F0502020204030204"/>
              </a:rPr>
              <a:t> pour </a:t>
            </a:r>
            <a:r>
              <a:rPr lang="en-US" err="1">
                <a:latin typeface="Söhne"/>
                <a:cs typeface="Calibri" panose="020F0502020204030204"/>
              </a:rPr>
              <a:t>Indicateurs</a:t>
            </a:r>
            <a:r>
              <a:rPr lang="en-US">
                <a:latin typeface="Söhne"/>
                <a:cs typeface="Calibri" panose="020F0502020204030204"/>
              </a:rPr>
              <a:t> </a:t>
            </a:r>
            <a:r>
              <a:rPr lang="en-US" err="1">
                <a:latin typeface="Söhne"/>
                <a:cs typeface="Calibri" panose="020F0502020204030204"/>
              </a:rPr>
              <a:t>qualité</a:t>
            </a:r>
          </a:p>
        </p:txBody>
      </p:sp>
      <p:sp>
        <p:nvSpPr>
          <p:cNvPr id="10" name="TextBox 9">
            <a:extLst>
              <a:ext uri="{FF2B5EF4-FFF2-40B4-BE49-F238E27FC236}">
                <a16:creationId xmlns:a16="http://schemas.microsoft.com/office/drawing/2014/main" id="{6D0342DD-4AEE-6795-05BF-DDD74CB2A48F}"/>
              </a:ext>
            </a:extLst>
          </p:cNvPr>
          <p:cNvSpPr txBox="1"/>
          <p:nvPr/>
        </p:nvSpPr>
        <p:spPr>
          <a:xfrm>
            <a:off x="849581" y="4508417"/>
            <a:ext cx="958276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Söhne"/>
              <a:cs typeface="Calibri" panose="020F0502020204030204"/>
            </a:endParaRPr>
          </a:p>
          <a:p>
            <a:r>
              <a:rPr lang="en-US" sz="2200">
                <a:latin typeface="Söhne"/>
                <a:cs typeface="Calibri" panose="020F0502020204030204"/>
              </a:rPr>
              <a:t>• </a:t>
            </a:r>
            <a:r>
              <a:rPr lang="en-US" sz="2200" err="1">
                <a:latin typeface="Söhne"/>
                <a:cs typeface="Calibri" panose="020F0502020204030204"/>
              </a:rPr>
              <a:t>Sélection</a:t>
            </a:r>
            <a:r>
              <a:rPr lang="en-US" sz="2200">
                <a:latin typeface="Söhne"/>
                <a:cs typeface="Calibri" panose="020F0502020204030204"/>
              </a:rPr>
              <a:t> des données pour la </a:t>
            </a:r>
            <a:r>
              <a:rPr lang="en-US" sz="2200" err="1">
                <a:latin typeface="Söhne"/>
                <a:cs typeface="Calibri" panose="020F0502020204030204"/>
              </a:rPr>
              <a:t>ligne</a:t>
            </a:r>
            <a:r>
              <a:rPr lang="en-US" sz="2200">
                <a:latin typeface="Söhne"/>
                <a:cs typeface="Calibri" panose="020F0502020204030204"/>
              </a:rPr>
              <a:t> 2 </a:t>
            </a:r>
            <a:r>
              <a:rPr lang="en-US" sz="2200" err="1">
                <a:latin typeface="Söhne"/>
                <a:cs typeface="Calibri" panose="020F0502020204030204"/>
              </a:rPr>
              <a:t>uniquement</a:t>
            </a:r>
            <a:endParaRPr lang="en-US" sz="2200">
              <a:latin typeface="Söhne"/>
              <a:cs typeface="Calibri" panose="020F0502020204030204"/>
            </a:endParaRPr>
          </a:p>
        </p:txBody>
      </p:sp>
    </p:spTree>
    <p:extLst>
      <p:ext uri="{BB962C8B-B14F-4D97-AF65-F5344CB8AC3E}">
        <p14:creationId xmlns:p14="http://schemas.microsoft.com/office/powerpoint/2010/main" val="71350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60B772F898F6A4EAD3E52F80D2849EC" ma:contentTypeVersion="10" ma:contentTypeDescription="Crée un document." ma:contentTypeScope="" ma:versionID="16d4d09ba014274feee0d98afa8031aa">
  <xsd:schema xmlns:xsd="http://www.w3.org/2001/XMLSchema" xmlns:xs="http://www.w3.org/2001/XMLSchema" xmlns:p="http://schemas.microsoft.com/office/2006/metadata/properties" xmlns:ns3="eebbec9e-c5e7-49d5-a9ef-6dda84dfa9a4" xmlns:ns4="aced1f29-dfa9-46db-b67a-544240ed9baf" targetNamespace="http://schemas.microsoft.com/office/2006/metadata/properties" ma:root="true" ma:fieldsID="fc2c9ad353b09e95c3504a43e1e04be5" ns3:_="" ns4:_="">
    <xsd:import namespace="eebbec9e-c5e7-49d5-a9ef-6dda84dfa9a4"/>
    <xsd:import namespace="aced1f29-dfa9-46db-b67a-544240ed9ba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bbec9e-c5e7-49d5-a9ef-6dda84dfa9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ced1f29-dfa9-46db-b67a-544240ed9baf"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element name="SharingHintHash" ma:index="14"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eebbec9e-c5e7-49d5-a9ef-6dda84dfa9a4" xsi:nil="true"/>
  </documentManagement>
</p:properties>
</file>

<file path=customXml/itemProps1.xml><?xml version="1.0" encoding="utf-8"?>
<ds:datastoreItem xmlns:ds="http://schemas.openxmlformats.org/officeDocument/2006/customXml" ds:itemID="{67739EBB-7EB5-40DC-945F-606F03F60C60}">
  <ds:schemaRefs>
    <ds:schemaRef ds:uri="http://schemas.microsoft.com/sharepoint/v3/contenttype/forms"/>
  </ds:schemaRefs>
</ds:datastoreItem>
</file>

<file path=customXml/itemProps2.xml><?xml version="1.0" encoding="utf-8"?>
<ds:datastoreItem xmlns:ds="http://schemas.openxmlformats.org/officeDocument/2006/customXml" ds:itemID="{BBADD994-4ED2-4AD2-89EA-62FCB0F8F588}">
  <ds:schemaRefs>
    <ds:schemaRef ds:uri="aced1f29-dfa9-46db-b67a-544240ed9baf"/>
    <ds:schemaRef ds:uri="eebbec9e-c5e7-49d5-a9ef-6dda84dfa9a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CF2E6ED-43D0-4E0D-8FA8-EA05CDBC19AF}">
  <ds:schemaRefs>
    <ds:schemaRef ds:uri="aced1f29-dfa9-46db-b67a-544240ed9baf"/>
    <ds:schemaRef ds:uri="eebbec9e-c5e7-49d5-a9ef-6dda84dfa9a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60</Slides>
  <Notes>41</Notes>
  <HiddenSlides>32</HiddenSlide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Thème Office</vt:lpstr>
      <vt:lpstr>PowerPoint Presentation</vt:lpstr>
      <vt:lpstr>Introduction</vt:lpstr>
      <vt:lpstr>Objectif 1</vt:lpstr>
      <vt:lpstr>Objectif 2</vt:lpstr>
      <vt:lpstr>Objectif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Peleur</vt:lpstr>
      <vt:lpstr>A l’arrivée pour le stockage PDT</vt:lpstr>
      <vt:lpstr>Trémies</vt:lpstr>
      <vt:lpstr>PEF </vt:lpstr>
      <vt:lpstr>Tête de découpe </vt:lpstr>
      <vt:lpstr>Laveur</vt:lpstr>
      <vt:lpstr>Blancheur</vt:lpstr>
      <vt:lpstr>Friteuse</vt:lpstr>
      <vt:lpstr>Salière</vt:lpstr>
      <vt:lpstr>Accumulateur (tampon)</vt:lpstr>
      <vt:lpstr>Elévateur</vt:lpstr>
      <vt:lpstr>Elévateur chips</vt:lpstr>
      <vt:lpstr>PowerPoint Presentation</vt:lpstr>
      <vt:lpstr>PERTEN</vt:lpstr>
      <vt:lpstr>Ensacheuse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Nolwenn Poulain</dc:creator>
  <cp:revision>3</cp:revision>
  <dcterms:created xsi:type="dcterms:W3CDTF">2022-03-08T10:22:10Z</dcterms:created>
  <dcterms:modified xsi:type="dcterms:W3CDTF">2024-02-02T15:21:02Z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0x010100E60B772F898F6A4EAD3E52F80D2849EC</vt:lpwstr>
  </property>
</Properties>
</file>